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2" r:id="rId2"/>
  </p:sldMasterIdLst>
  <p:notesMasterIdLst>
    <p:notesMasterId r:id="rId41"/>
  </p:notesMasterIdLst>
  <p:sldIdLst>
    <p:sldId id="2147483607" r:id="rId3"/>
    <p:sldId id="264" r:id="rId4"/>
    <p:sldId id="259" r:id="rId5"/>
    <p:sldId id="2147483646" r:id="rId6"/>
    <p:sldId id="2147483647" r:id="rId7"/>
    <p:sldId id="2147483643" r:id="rId8"/>
    <p:sldId id="268" r:id="rId9"/>
    <p:sldId id="2147483645" r:id="rId10"/>
    <p:sldId id="2147483642" r:id="rId11"/>
    <p:sldId id="256" r:id="rId12"/>
    <p:sldId id="2147483633" r:id="rId13"/>
    <p:sldId id="2147483634" r:id="rId14"/>
    <p:sldId id="2147483635" r:id="rId15"/>
    <p:sldId id="257" r:id="rId16"/>
    <p:sldId id="266" r:id="rId17"/>
    <p:sldId id="267" r:id="rId18"/>
    <p:sldId id="2147483598" r:id="rId19"/>
    <p:sldId id="2147483641" r:id="rId20"/>
    <p:sldId id="2147483606" r:id="rId21"/>
    <p:sldId id="2147483602" r:id="rId22"/>
    <p:sldId id="2147483603" r:id="rId23"/>
    <p:sldId id="2147483605" r:id="rId24"/>
    <p:sldId id="2147483604" r:id="rId25"/>
    <p:sldId id="2147483595" r:id="rId26"/>
    <p:sldId id="260" r:id="rId27"/>
    <p:sldId id="2147483596" r:id="rId28"/>
    <p:sldId id="263" r:id="rId29"/>
    <p:sldId id="2147483599" r:id="rId30"/>
    <p:sldId id="2147483600" r:id="rId31"/>
    <p:sldId id="2147483601" r:id="rId32"/>
    <p:sldId id="2147483639" r:id="rId33"/>
    <p:sldId id="2147483593" r:id="rId34"/>
    <p:sldId id="2142532089" r:id="rId35"/>
    <p:sldId id="261" r:id="rId36"/>
    <p:sldId id="2147483640" r:id="rId37"/>
    <p:sldId id="262" r:id="rId38"/>
    <p:sldId id="265" r:id="rId39"/>
    <p:sldId id="258"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5C349"/>
    <a:srgbClr val="10CF9B"/>
    <a:srgbClr val="0AC9D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449"/>
    <p:restoredTop sz="67606" autoAdjust="0"/>
  </p:normalViewPr>
  <p:slideViewPr>
    <p:cSldViewPr snapToGrid="0">
      <p:cViewPr varScale="1">
        <p:scale>
          <a:sx n="52" d="100"/>
          <a:sy n="52" d="100"/>
        </p:scale>
        <p:origin x="1440" y="44"/>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presProps" Target="pres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20" Type="http://schemas.openxmlformats.org/officeDocument/2006/relationships/slide" Target="slides/slide18.xml"/><Relationship Id="rId4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CF094EC-2603-E640-A5A2-C46C26F5575A}" type="datetimeFigureOut">
              <a:rPr lang="en-US" smtClean="0"/>
              <a:t>10/26/2024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D084707-269B-AC42-B3DE-4A8B22D51ED7}" type="slidenum">
              <a:rPr lang="en-US" smtClean="0"/>
              <a:t>‹#›</a:t>
            </a:fld>
            <a:endParaRPr lang="en-US"/>
          </a:p>
        </p:txBody>
      </p:sp>
    </p:spTree>
    <p:extLst>
      <p:ext uri="{BB962C8B-B14F-4D97-AF65-F5344CB8AC3E}">
        <p14:creationId xmlns:p14="http://schemas.microsoft.com/office/powerpoint/2010/main" val="37712955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CAD1C7-F1D5-5256-8659-3ABFE3E52DB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481D121-0E56-2103-6FC8-6113976FB0B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CB70808-63CF-59EA-6FDA-7BD1633B276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DDEB4D2-E812-20FC-01BF-008BD1B29490}"/>
              </a:ext>
            </a:extLst>
          </p:cNvPr>
          <p:cNvSpPr>
            <a:spLocks noGrp="1"/>
          </p:cNvSpPr>
          <p:nvPr>
            <p:ph type="sldNum" sz="quarter" idx="5"/>
          </p:nvPr>
        </p:nvSpPr>
        <p:spPr/>
        <p:txBody>
          <a:bodyPr/>
          <a:lstStyle/>
          <a:p>
            <a:fld id="{5D084707-269B-AC42-B3DE-4A8B22D51ED7}" type="slidenum">
              <a:rPr lang="en-US" smtClean="0"/>
              <a:t>3</a:t>
            </a:fld>
            <a:endParaRPr lang="en-US"/>
          </a:p>
        </p:txBody>
      </p:sp>
    </p:spTree>
    <p:extLst>
      <p:ext uri="{BB962C8B-B14F-4D97-AF65-F5344CB8AC3E}">
        <p14:creationId xmlns:p14="http://schemas.microsoft.com/office/powerpoint/2010/main" val="1566235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D084707-269B-AC42-B3DE-4A8B22D51ED7}" type="slidenum">
              <a:rPr lang="en-US" smtClean="0"/>
              <a:t>29</a:t>
            </a:fld>
            <a:endParaRPr lang="en-US"/>
          </a:p>
        </p:txBody>
      </p:sp>
    </p:spTree>
    <p:extLst>
      <p:ext uri="{BB962C8B-B14F-4D97-AF65-F5344CB8AC3E}">
        <p14:creationId xmlns:p14="http://schemas.microsoft.com/office/powerpoint/2010/main" val="18690927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D084707-269B-AC42-B3DE-4A8B22D51ED7}" type="slidenum">
              <a:rPr lang="en-US" smtClean="0"/>
              <a:t>30</a:t>
            </a:fld>
            <a:endParaRPr lang="en-US"/>
          </a:p>
        </p:txBody>
      </p:sp>
    </p:spTree>
    <p:extLst>
      <p:ext uri="{BB962C8B-B14F-4D97-AF65-F5344CB8AC3E}">
        <p14:creationId xmlns:p14="http://schemas.microsoft.com/office/powerpoint/2010/main" val="42428051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D084707-269B-AC42-B3DE-4A8B22D51ED7}" type="slidenum">
              <a:rPr lang="en-US" smtClean="0"/>
              <a:t>32</a:t>
            </a:fld>
            <a:endParaRPr lang="en-US"/>
          </a:p>
        </p:txBody>
      </p:sp>
    </p:spTree>
    <p:extLst>
      <p:ext uri="{BB962C8B-B14F-4D97-AF65-F5344CB8AC3E}">
        <p14:creationId xmlns:p14="http://schemas.microsoft.com/office/powerpoint/2010/main" val="30139703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D084707-269B-AC42-B3DE-4A8B22D51ED7}" type="slidenum">
              <a:rPr lang="en-US" smtClean="0"/>
              <a:t>33</a:t>
            </a:fld>
            <a:endParaRPr lang="en-US"/>
          </a:p>
        </p:txBody>
      </p:sp>
    </p:spTree>
    <p:extLst>
      <p:ext uri="{BB962C8B-B14F-4D97-AF65-F5344CB8AC3E}">
        <p14:creationId xmlns:p14="http://schemas.microsoft.com/office/powerpoint/2010/main" val="40959724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D084707-269B-AC42-B3DE-4A8B22D51ED7}" type="slidenum">
              <a:rPr lang="en-US" smtClean="0"/>
              <a:t>34</a:t>
            </a:fld>
            <a:endParaRPr lang="en-US"/>
          </a:p>
        </p:txBody>
      </p:sp>
    </p:spTree>
    <p:extLst>
      <p:ext uri="{BB962C8B-B14F-4D97-AF65-F5344CB8AC3E}">
        <p14:creationId xmlns:p14="http://schemas.microsoft.com/office/powerpoint/2010/main" val="37854750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0A8401-07D1-8022-4EA0-F4AC0314C22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80FA85B-82D6-00F7-2261-73525EA9657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D38E2A8-8B7C-4AB6-4615-AF4B9EDB943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6307205-C710-B2B0-33FB-286C180C1F70}"/>
              </a:ext>
            </a:extLst>
          </p:cNvPr>
          <p:cNvSpPr>
            <a:spLocks noGrp="1"/>
          </p:cNvSpPr>
          <p:nvPr>
            <p:ph type="sldNum" sz="quarter" idx="5"/>
          </p:nvPr>
        </p:nvSpPr>
        <p:spPr/>
        <p:txBody>
          <a:bodyPr/>
          <a:lstStyle/>
          <a:p>
            <a:fld id="{5D084707-269B-AC42-B3DE-4A8B22D51ED7}" type="slidenum">
              <a:rPr lang="en-US" smtClean="0"/>
              <a:t>35</a:t>
            </a:fld>
            <a:endParaRPr lang="en-US"/>
          </a:p>
        </p:txBody>
      </p:sp>
    </p:spTree>
    <p:extLst>
      <p:ext uri="{BB962C8B-B14F-4D97-AF65-F5344CB8AC3E}">
        <p14:creationId xmlns:p14="http://schemas.microsoft.com/office/powerpoint/2010/main" val="8904597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D084707-269B-AC42-B3DE-4A8B22D51ED7}" type="slidenum">
              <a:rPr lang="en-US" smtClean="0"/>
              <a:t>5</a:t>
            </a:fld>
            <a:endParaRPr lang="en-US"/>
          </a:p>
        </p:txBody>
      </p:sp>
    </p:spTree>
    <p:extLst>
      <p:ext uri="{BB962C8B-B14F-4D97-AF65-F5344CB8AC3E}">
        <p14:creationId xmlns:p14="http://schemas.microsoft.com/office/powerpoint/2010/main" val="41314466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1) Transformations exists in Landing to Staging </a:t>
            </a:r>
          </a:p>
          <a:p>
            <a:r>
              <a:rPr lang="en-IN" dirty="0"/>
              <a:t>2) Unpacking of columns:  Packed will go as string -&gt; CDC Landing to Staging decryption </a:t>
            </a:r>
          </a:p>
          <a:p>
            <a:r>
              <a:rPr lang="en-IN" dirty="0"/>
              <a:t> ( INCT -&gt; C functions, INVM -&gt; </a:t>
            </a:r>
            <a:r>
              <a:rPr lang="en-IN" dirty="0" err="1"/>
              <a:t>UDFunctions</a:t>
            </a:r>
            <a:r>
              <a:rPr lang="en-IN" dirty="0"/>
              <a:t>) </a:t>
            </a:r>
          </a:p>
          <a:p>
            <a:endParaRPr lang="en-IN" dirty="0"/>
          </a:p>
          <a:p>
            <a:r>
              <a:rPr lang="en-IN" dirty="0"/>
              <a:t>Non CDC / Batch files </a:t>
            </a:r>
          </a:p>
          <a:p>
            <a:pPr marL="171450" indent="-171450">
              <a:buFont typeface="Wingdings" panose="05000000000000000000" pitchFamily="2" charset="2"/>
              <a:buChar char="è"/>
            </a:pPr>
            <a:r>
              <a:rPr lang="en-IN" dirty="0"/>
              <a:t>Columns are encrypted </a:t>
            </a:r>
            <a:r>
              <a:rPr lang="en-IN" dirty="0" err="1"/>
              <a:t>e.g</a:t>
            </a:r>
            <a:r>
              <a:rPr lang="en-IN" dirty="0"/>
              <a:t> </a:t>
            </a:r>
            <a:r>
              <a:rPr lang="en-IN" dirty="0" err="1"/>
              <a:t>aadhar</a:t>
            </a:r>
            <a:r>
              <a:rPr lang="en-IN" dirty="0"/>
              <a:t> ( decryption logic &amp; keys are provided by Source – C routines) </a:t>
            </a:r>
          </a:p>
          <a:p>
            <a:pPr marL="171450" indent="-171450">
              <a:buFont typeface="Wingdings" panose="05000000000000000000" pitchFamily="2" charset="2"/>
              <a:buChar char="è"/>
            </a:pPr>
            <a:endParaRPr lang="en-IN" dirty="0"/>
          </a:p>
        </p:txBody>
      </p:sp>
      <p:sp>
        <p:nvSpPr>
          <p:cNvPr id="4" name="Slide Number Placeholder 3"/>
          <p:cNvSpPr>
            <a:spLocks noGrp="1"/>
          </p:cNvSpPr>
          <p:nvPr>
            <p:ph type="sldNum" sz="quarter" idx="5"/>
          </p:nvPr>
        </p:nvSpPr>
        <p:spPr/>
        <p:txBody>
          <a:bodyPr/>
          <a:lstStyle/>
          <a:p>
            <a:fld id="{5D084707-269B-AC42-B3DE-4A8B22D51ED7}" type="slidenum">
              <a:rPr lang="en-US" smtClean="0"/>
              <a:t>14</a:t>
            </a:fld>
            <a:endParaRPr lang="en-US"/>
          </a:p>
        </p:txBody>
      </p:sp>
    </p:spTree>
    <p:extLst>
      <p:ext uri="{BB962C8B-B14F-4D97-AF65-F5344CB8AC3E}">
        <p14:creationId xmlns:p14="http://schemas.microsoft.com/office/powerpoint/2010/main" val="25602394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D084707-269B-AC42-B3DE-4A8B22D51ED7}" type="slidenum">
              <a:rPr lang="en-US" smtClean="0"/>
              <a:t>20</a:t>
            </a:fld>
            <a:endParaRPr lang="en-US"/>
          </a:p>
        </p:txBody>
      </p:sp>
    </p:spTree>
    <p:extLst>
      <p:ext uri="{BB962C8B-B14F-4D97-AF65-F5344CB8AC3E}">
        <p14:creationId xmlns:p14="http://schemas.microsoft.com/office/powerpoint/2010/main" val="3991237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77B9BD-9941-CAF2-FAFD-3E51CBA02AC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0C835B8-19D9-DD2A-DDD8-30FEC4B5996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51BB0DA-C13E-BF7D-BAAB-6E6F4DA5B822}"/>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FD606BB5-2A14-F75C-1806-62B23FEF485F}"/>
              </a:ext>
            </a:extLst>
          </p:cNvPr>
          <p:cNvSpPr>
            <a:spLocks noGrp="1"/>
          </p:cNvSpPr>
          <p:nvPr>
            <p:ph type="sldNum" sz="quarter" idx="5"/>
          </p:nvPr>
        </p:nvSpPr>
        <p:spPr/>
        <p:txBody>
          <a:bodyPr/>
          <a:lstStyle/>
          <a:p>
            <a:fld id="{5D084707-269B-AC42-B3DE-4A8B22D51ED7}" type="slidenum">
              <a:rPr lang="en-US" smtClean="0"/>
              <a:t>21</a:t>
            </a:fld>
            <a:endParaRPr lang="en-US"/>
          </a:p>
        </p:txBody>
      </p:sp>
    </p:spTree>
    <p:extLst>
      <p:ext uri="{BB962C8B-B14F-4D97-AF65-F5344CB8AC3E}">
        <p14:creationId xmlns:p14="http://schemas.microsoft.com/office/powerpoint/2010/main" val="41548036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D084707-269B-AC42-B3DE-4A8B22D51ED7}" type="slidenum">
              <a:rPr lang="en-US" smtClean="0"/>
              <a:t>24</a:t>
            </a:fld>
            <a:endParaRPr lang="en-US"/>
          </a:p>
        </p:txBody>
      </p:sp>
    </p:spTree>
    <p:extLst>
      <p:ext uri="{BB962C8B-B14F-4D97-AF65-F5344CB8AC3E}">
        <p14:creationId xmlns:p14="http://schemas.microsoft.com/office/powerpoint/2010/main" val="25084478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7D7C2F-7AE0-EB07-9679-A7B3848B721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0B0D6ED-1368-8E00-C49B-D5477355C0A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C8A38EB-2A33-3EE1-953E-6518BBD9FF0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5B7E2DE-7EA3-4492-0733-B5412E8FCF9D}"/>
              </a:ext>
            </a:extLst>
          </p:cNvPr>
          <p:cNvSpPr>
            <a:spLocks noGrp="1"/>
          </p:cNvSpPr>
          <p:nvPr>
            <p:ph type="sldNum" sz="quarter" idx="5"/>
          </p:nvPr>
        </p:nvSpPr>
        <p:spPr/>
        <p:txBody>
          <a:bodyPr/>
          <a:lstStyle/>
          <a:p>
            <a:fld id="{5D084707-269B-AC42-B3DE-4A8B22D51ED7}" type="slidenum">
              <a:rPr lang="en-US" smtClean="0"/>
              <a:t>25</a:t>
            </a:fld>
            <a:endParaRPr lang="en-US"/>
          </a:p>
        </p:txBody>
      </p:sp>
    </p:spTree>
    <p:extLst>
      <p:ext uri="{BB962C8B-B14F-4D97-AF65-F5344CB8AC3E}">
        <p14:creationId xmlns:p14="http://schemas.microsoft.com/office/powerpoint/2010/main" val="30208448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D084707-269B-AC42-B3DE-4A8B22D51ED7}" type="slidenum">
              <a:rPr lang="en-US" smtClean="0"/>
              <a:t>26</a:t>
            </a:fld>
            <a:endParaRPr lang="en-US"/>
          </a:p>
        </p:txBody>
      </p:sp>
    </p:spTree>
    <p:extLst>
      <p:ext uri="{BB962C8B-B14F-4D97-AF65-F5344CB8AC3E}">
        <p14:creationId xmlns:p14="http://schemas.microsoft.com/office/powerpoint/2010/main" val="4926770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D084707-269B-AC42-B3DE-4A8B22D51ED7}" type="slidenum">
              <a:rPr lang="en-US" smtClean="0"/>
              <a:t>28</a:t>
            </a:fld>
            <a:endParaRPr lang="en-US"/>
          </a:p>
        </p:txBody>
      </p:sp>
    </p:spTree>
    <p:extLst>
      <p:ext uri="{BB962C8B-B14F-4D97-AF65-F5344CB8AC3E}">
        <p14:creationId xmlns:p14="http://schemas.microsoft.com/office/powerpoint/2010/main" val="8306192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8C8D80-D9E0-852E-A30D-7C50D179B42A}"/>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056A20EE-A4A6-5A4E-B9C7-1E1B0D0BD10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F1998AD4-320C-CCB4-29C2-02E7A314D9A8}"/>
              </a:ext>
            </a:extLst>
          </p:cNvPr>
          <p:cNvSpPr>
            <a:spLocks noGrp="1"/>
          </p:cNvSpPr>
          <p:nvPr>
            <p:ph type="dt" sz="half" idx="10"/>
          </p:nvPr>
        </p:nvSpPr>
        <p:spPr/>
        <p:txBody>
          <a:bodyPr/>
          <a:lstStyle/>
          <a:p>
            <a:fld id="{442E7ACD-E31B-7247-8E27-FFB2E175B58F}" type="datetimeFigureOut">
              <a:rPr lang="en-US" smtClean="0"/>
              <a:t>10/26/2024</a:t>
            </a:fld>
            <a:endParaRPr lang="en-US"/>
          </a:p>
        </p:txBody>
      </p:sp>
      <p:sp>
        <p:nvSpPr>
          <p:cNvPr id="5" name="Footer Placeholder 4">
            <a:extLst>
              <a:ext uri="{FF2B5EF4-FFF2-40B4-BE49-F238E27FC236}">
                <a16:creationId xmlns:a16="http://schemas.microsoft.com/office/drawing/2014/main" id="{EE35F394-5B66-EB74-6567-94A7D342D19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EF7E355-BF0C-DA8D-4695-D2BC9F543AEF}"/>
              </a:ext>
            </a:extLst>
          </p:cNvPr>
          <p:cNvSpPr>
            <a:spLocks noGrp="1"/>
          </p:cNvSpPr>
          <p:nvPr>
            <p:ph type="sldNum" sz="quarter" idx="12"/>
          </p:nvPr>
        </p:nvSpPr>
        <p:spPr/>
        <p:txBody>
          <a:bodyPr/>
          <a:lstStyle/>
          <a:p>
            <a:fld id="{4042602E-0629-1D48-ABA7-F9ECD5C9ACD1}" type="slidenum">
              <a:rPr lang="en-US" smtClean="0"/>
              <a:t>‹#›</a:t>
            </a:fld>
            <a:endParaRPr lang="en-US"/>
          </a:p>
        </p:txBody>
      </p:sp>
    </p:spTree>
    <p:extLst>
      <p:ext uri="{BB962C8B-B14F-4D97-AF65-F5344CB8AC3E}">
        <p14:creationId xmlns:p14="http://schemas.microsoft.com/office/powerpoint/2010/main" val="19423480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BF46A-1660-70E7-B4B1-60C6544E7AAE}"/>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3F92032C-1625-47DE-3B99-FD71EA6F5332}"/>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9D9A1734-D2CB-AB07-2A52-A6A54948999C}"/>
              </a:ext>
            </a:extLst>
          </p:cNvPr>
          <p:cNvSpPr>
            <a:spLocks noGrp="1"/>
          </p:cNvSpPr>
          <p:nvPr>
            <p:ph type="dt" sz="half" idx="10"/>
          </p:nvPr>
        </p:nvSpPr>
        <p:spPr/>
        <p:txBody>
          <a:bodyPr/>
          <a:lstStyle/>
          <a:p>
            <a:fld id="{442E7ACD-E31B-7247-8E27-FFB2E175B58F}" type="datetimeFigureOut">
              <a:rPr lang="en-US" smtClean="0"/>
              <a:t>10/26/2024</a:t>
            </a:fld>
            <a:endParaRPr lang="en-US"/>
          </a:p>
        </p:txBody>
      </p:sp>
      <p:sp>
        <p:nvSpPr>
          <p:cNvPr id="5" name="Footer Placeholder 4">
            <a:extLst>
              <a:ext uri="{FF2B5EF4-FFF2-40B4-BE49-F238E27FC236}">
                <a16:creationId xmlns:a16="http://schemas.microsoft.com/office/drawing/2014/main" id="{1C6C5BBF-4773-01F5-6050-FE3F60C2FB0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8C6E31-23AC-B861-E1AC-DF8693F29289}"/>
              </a:ext>
            </a:extLst>
          </p:cNvPr>
          <p:cNvSpPr>
            <a:spLocks noGrp="1"/>
          </p:cNvSpPr>
          <p:nvPr>
            <p:ph type="sldNum" sz="quarter" idx="12"/>
          </p:nvPr>
        </p:nvSpPr>
        <p:spPr/>
        <p:txBody>
          <a:bodyPr/>
          <a:lstStyle/>
          <a:p>
            <a:fld id="{4042602E-0629-1D48-ABA7-F9ECD5C9ACD1}" type="slidenum">
              <a:rPr lang="en-US" smtClean="0"/>
              <a:t>‹#›</a:t>
            </a:fld>
            <a:endParaRPr lang="en-US"/>
          </a:p>
        </p:txBody>
      </p:sp>
    </p:spTree>
    <p:extLst>
      <p:ext uri="{BB962C8B-B14F-4D97-AF65-F5344CB8AC3E}">
        <p14:creationId xmlns:p14="http://schemas.microsoft.com/office/powerpoint/2010/main" val="9921048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22F86E2-9903-3C6E-84E4-628F9743CC6C}"/>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0DE89D8F-4BEA-4F72-ACC2-E2B954EA72D2}"/>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619E56D7-602B-FFD5-0D5E-5B542F712713}"/>
              </a:ext>
            </a:extLst>
          </p:cNvPr>
          <p:cNvSpPr>
            <a:spLocks noGrp="1"/>
          </p:cNvSpPr>
          <p:nvPr>
            <p:ph type="dt" sz="half" idx="10"/>
          </p:nvPr>
        </p:nvSpPr>
        <p:spPr/>
        <p:txBody>
          <a:bodyPr/>
          <a:lstStyle/>
          <a:p>
            <a:fld id="{442E7ACD-E31B-7247-8E27-FFB2E175B58F}" type="datetimeFigureOut">
              <a:rPr lang="en-US" smtClean="0"/>
              <a:t>10/26/2024</a:t>
            </a:fld>
            <a:endParaRPr lang="en-US"/>
          </a:p>
        </p:txBody>
      </p:sp>
      <p:sp>
        <p:nvSpPr>
          <p:cNvPr id="5" name="Footer Placeholder 4">
            <a:extLst>
              <a:ext uri="{FF2B5EF4-FFF2-40B4-BE49-F238E27FC236}">
                <a16:creationId xmlns:a16="http://schemas.microsoft.com/office/drawing/2014/main" id="{6A461211-285E-5158-7498-C8A610B713C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A1C1F48-8D11-80B6-F234-E146C072B789}"/>
              </a:ext>
            </a:extLst>
          </p:cNvPr>
          <p:cNvSpPr>
            <a:spLocks noGrp="1"/>
          </p:cNvSpPr>
          <p:nvPr>
            <p:ph type="sldNum" sz="quarter" idx="12"/>
          </p:nvPr>
        </p:nvSpPr>
        <p:spPr/>
        <p:txBody>
          <a:bodyPr/>
          <a:lstStyle/>
          <a:p>
            <a:fld id="{4042602E-0629-1D48-ABA7-F9ECD5C9ACD1}" type="slidenum">
              <a:rPr lang="en-US" smtClean="0"/>
              <a:t>‹#›</a:t>
            </a:fld>
            <a:endParaRPr lang="en-US"/>
          </a:p>
        </p:txBody>
      </p:sp>
    </p:spTree>
    <p:extLst>
      <p:ext uri="{BB962C8B-B14F-4D97-AF65-F5344CB8AC3E}">
        <p14:creationId xmlns:p14="http://schemas.microsoft.com/office/powerpoint/2010/main" val="39688060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intro_animations">
    <p:spTree>
      <p:nvGrpSpPr>
        <p:cNvPr id="1" name=""/>
        <p:cNvGrpSpPr/>
        <p:nvPr/>
      </p:nvGrpSpPr>
      <p:grpSpPr>
        <a:xfrm>
          <a:off x="0" y="0"/>
          <a:ext cx="0" cy="0"/>
          <a:chOff x="0" y="0"/>
          <a:chExt cx="0" cy="0"/>
        </a:xfrm>
      </p:grpSpPr>
    </p:spTree>
    <p:extLst>
      <p:ext uri="{BB962C8B-B14F-4D97-AF65-F5344CB8AC3E}">
        <p14:creationId xmlns:p14="http://schemas.microsoft.com/office/powerpoint/2010/main" val="364660764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4_3-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76660" y="38101"/>
            <a:ext cx="11281942" cy="876300"/>
          </a:xfrm>
        </p:spPr>
        <p:txBody>
          <a:bodyPr anchor="ctr">
            <a:noAutofit/>
          </a:bodyPr>
          <a:lstStyle>
            <a:lvl1pPr>
              <a:defRPr sz="2667">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115135879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bg2"/>
        </a:solidFill>
        <a:effectLst/>
      </p:bgPr>
    </p:bg>
    <p:spTree>
      <p:nvGrpSpPr>
        <p:cNvPr id="1" name=""/>
        <p:cNvGrpSpPr/>
        <p:nvPr/>
      </p:nvGrpSpPr>
      <p:grpSpPr>
        <a:xfrm>
          <a:off x="0" y="0"/>
          <a:ext cx="0" cy="0"/>
          <a:chOff x="0" y="0"/>
          <a:chExt cx="0" cy="0"/>
        </a:xfrm>
      </p:grpSpPr>
      <p:pic>
        <p:nvPicPr>
          <p:cNvPr id="5" name="Picture 4" descr="A room with tables and chairs&#10;&#10;Description automatically generated with low confidence">
            <a:extLst>
              <a:ext uri="{FF2B5EF4-FFF2-40B4-BE49-F238E27FC236}">
                <a16:creationId xmlns:a16="http://schemas.microsoft.com/office/drawing/2014/main" id="{1582EE42-09F9-7A3A-D428-2DB1DF1EB46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4132"/>
            <a:ext cx="12192000" cy="6852492"/>
          </a:xfrm>
          <a:prstGeom prst="rect">
            <a:avLst/>
          </a:prstGeom>
        </p:spPr>
      </p:pic>
      <p:sp>
        <p:nvSpPr>
          <p:cNvPr id="3" name="Rectangle 2">
            <a:extLst>
              <a:ext uri="{FF2B5EF4-FFF2-40B4-BE49-F238E27FC236}">
                <a16:creationId xmlns:a16="http://schemas.microsoft.com/office/drawing/2014/main" id="{F9954CE1-4CFF-452A-9995-E872DDF4ECF3}"/>
              </a:ext>
            </a:extLst>
          </p:cNvPr>
          <p:cNvSpPr/>
          <p:nvPr userDrawn="1"/>
        </p:nvSpPr>
        <p:spPr>
          <a:xfrm>
            <a:off x="0" y="3602037"/>
            <a:ext cx="12192000" cy="2179639"/>
          </a:xfrm>
          <a:prstGeom prst="rect">
            <a:avLst/>
          </a:prstGeom>
          <a:solidFill>
            <a:schemeClr val="accent1">
              <a:lumMod val="75000"/>
            </a:schemeClr>
          </a:solidFill>
          <a:ln>
            <a:noFill/>
          </a:ln>
          <a:effectLst>
            <a:outerShdw sx="1000" sy="1000" algn="tl" rotWithShape="0">
              <a:schemeClr val="bg1"/>
            </a:outerShdw>
          </a:effectLst>
        </p:spPr>
        <p:txBody>
          <a:bodyPr wrap="square" anchor="t"/>
          <a:lstStyle/>
          <a:p>
            <a:pPr lvl="0" algn="ctr" defTabSz="642915" eaLnBrk="0" fontAlgn="base" hangingPunct="0">
              <a:spcBef>
                <a:spcPct val="0"/>
              </a:spcBef>
              <a:spcAft>
                <a:spcPct val="0"/>
              </a:spcAft>
            </a:pPr>
            <a:endParaRPr lang="en-DK" sz="2812" b="0" dirty="0">
              <a:solidFill>
                <a:srgbClr val="FFFFFF"/>
              </a:solidFill>
              <a:latin typeface="IBM Plex Sans" panose="020B0503050203000203" pitchFamily="34" charset="0"/>
              <a:ea typeface="ＭＳ Ｐゴシック" charset="0"/>
              <a:cs typeface="Arial" panose="020B0604020202020204" pitchFamily="34" charset="0"/>
            </a:endParaRPr>
          </a:p>
        </p:txBody>
      </p:sp>
      <p:sp>
        <p:nvSpPr>
          <p:cNvPr id="8" name="Title 8">
            <a:extLst>
              <a:ext uri="{FF2B5EF4-FFF2-40B4-BE49-F238E27FC236}">
                <a16:creationId xmlns:a16="http://schemas.microsoft.com/office/drawing/2014/main" id="{42657CB6-50CF-45FD-BC2D-0A64E5C2DC47}"/>
              </a:ext>
            </a:extLst>
          </p:cNvPr>
          <p:cNvSpPr>
            <a:spLocks noGrp="1"/>
          </p:cNvSpPr>
          <p:nvPr>
            <p:ph type="title" hasCustomPrompt="1"/>
          </p:nvPr>
        </p:nvSpPr>
        <p:spPr>
          <a:xfrm>
            <a:off x="336804" y="3876626"/>
            <a:ext cx="11338560" cy="675185"/>
          </a:xfrm>
        </p:spPr>
        <p:txBody>
          <a:bodyPr anchor="b" anchorCtr="0"/>
          <a:lstStyle>
            <a:lvl1pPr>
              <a:defRPr sz="4000">
                <a:solidFill>
                  <a:schemeClr val="bg2"/>
                </a:solidFill>
              </a:defRPr>
            </a:lvl1pPr>
          </a:lstStyle>
          <a:p>
            <a:r>
              <a:rPr lang="en-US" dirty="0"/>
              <a:t>Section Page</a:t>
            </a:r>
          </a:p>
        </p:txBody>
      </p:sp>
      <p:sp>
        <p:nvSpPr>
          <p:cNvPr id="9" name="Text Placeholder 10">
            <a:extLst>
              <a:ext uri="{FF2B5EF4-FFF2-40B4-BE49-F238E27FC236}">
                <a16:creationId xmlns:a16="http://schemas.microsoft.com/office/drawing/2014/main" id="{00D48ED5-3109-40DD-87CD-70EED88DD1D1}"/>
              </a:ext>
            </a:extLst>
          </p:cNvPr>
          <p:cNvSpPr>
            <a:spLocks noGrp="1"/>
          </p:cNvSpPr>
          <p:nvPr>
            <p:ph type="body" sz="quarter" idx="10" hasCustomPrompt="1"/>
          </p:nvPr>
        </p:nvSpPr>
        <p:spPr>
          <a:xfrm>
            <a:off x="373381" y="4570095"/>
            <a:ext cx="11301984" cy="338328"/>
          </a:xfrm>
        </p:spPr>
        <p:txBody>
          <a:bodyPr lIns="0" anchor="b" anchorCtr="0"/>
          <a:lstStyle>
            <a:lvl1pPr>
              <a:buNone/>
              <a:defRPr sz="2000">
                <a:solidFill>
                  <a:schemeClr val="bg2"/>
                </a:solidFill>
              </a:defRPr>
            </a:lvl1pPr>
          </a:lstStyle>
          <a:p>
            <a:pPr lvl="0"/>
            <a:r>
              <a:rPr lang="en-US" dirty="0" err="1"/>
              <a:t>Subheader</a:t>
            </a:r>
            <a:endParaRPr lang="en-US" dirty="0"/>
          </a:p>
        </p:txBody>
      </p:sp>
      <p:sp>
        <p:nvSpPr>
          <p:cNvPr id="10" name="Text Placeholder 10">
            <a:extLst>
              <a:ext uri="{FF2B5EF4-FFF2-40B4-BE49-F238E27FC236}">
                <a16:creationId xmlns:a16="http://schemas.microsoft.com/office/drawing/2014/main" id="{26F9C4E1-01EE-491C-8DAD-DEE0D958E5DB}"/>
              </a:ext>
            </a:extLst>
          </p:cNvPr>
          <p:cNvSpPr>
            <a:spLocks noGrp="1"/>
          </p:cNvSpPr>
          <p:nvPr>
            <p:ph type="body" sz="quarter" idx="11" hasCustomPrompt="1"/>
          </p:nvPr>
        </p:nvSpPr>
        <p:spPr>
          <a:xfrm>
            <a:off x="336804" y="5283326"/>
            <a:ext cx="11301984" cy="338328"/>
          </a:xfrm>
        </p:spPr>
        <p:txBody>
          <a:bodyPr lIns="0" anchor="b" anchorCtr="0"/>
          <a:lstStyle>
            <a:lvl1pPr>
              <a:buNone/>
              <a:defRPr sz="1400">
                <a:solidFill>
                  <a:schemeClr val="bg2"/>
                </a:solidFill>
              </a:defRPr>
            </a:lvl1pPr>
          </a:lstStyle>
          <a:p>
            <a:pPr lvl="0"/>
            <a:r>
              <a:rPr lang="en-US" dirty="0"/>
              <a:t>Date</a:t>
            </a:r>
          </a:p>
        </p:txBody>
      </p:sp>
      <p:cxnSp>
        <p:nvCxnSpPr>
          <p:cNvPr id="6" name="Straight Connector 5">
            <a:extLst>
              <a:ext uri="{FF2B5EF4-FFF2-40B4-BE49-F238E27FC236}">
                <a16:creationId xmlns:a16="http://schemas.microsoft.com/office/drawing/2014/main" id="{51D4C2A7-B770-49C4-CB1D-4092A7029CB2}"/>
              </a:ext>
            </a:extLst>
          </p:cNvPr>
          <p:cNvCxnSpPr/>
          <p:nvPr userDrawn="1"/>
        </p:nvCxnSpPr>
        <p:spPr>
          <a:xfrm>
            <a:off x="11134725" y="6544869"/>
            <a:ext cx="0" cy="252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3484062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ection Page Slide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61BE89F-4D64-42B1-976A-9C840AE1E0D7}"/>
              </a:ext>
            </a:extLst>
          </p:cNvPr>
          <p:cNvSpPr/>
          <p:nvPr userDrawn="1"/>
        </p:nvSpPr>
        <p:spPr>
          <a:xfrm>
            <a:off x="0" y="0"/>
            <a:ext cx="12192000" cy="6857990"/>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en-DK" sz="2000" dirty="0">
              <a:latin typeface="IBM Plex Sans" panose="020B0503050000000000" pitchFamily="34" charset="0"/>
            </a:endParaRPr>
          </a:p>
        </p:txBody>
      </p:sp>
      <p:pic>
        <p:nvPicPr>
          <p:cNvPr id="5" name="Picture 4">
            <a:extLst>
              <a:ext uri="{FF2B5EF4-FFF2-40B4-BE49-F238E27FC236}">
                <a16:creationId xmlns:a16="http://schemas.microsoft.com/office/drawing/2014/main" id="{237712E4-B853-438F-973E-BF9FDFECB6A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2140" b="3590"/>
          <a:stretch/>
        </p:blipFill>
        <p:spPr>
          <a:xfrm>
            <a:off x="20" y="10"/>
            <a:ext cx="12191980" cy="6857990"/>
          </a:xfrm>
          <a:prstGeom prst="rect">
            <a:avLst/>
          </a:prstGeom>
        </p:spPr>
      </p:pic>
      <p:pic>
        <p:nvPicPr>
          <p:cNvPr id="7" name="Picture 5" descr="faded-logo-wallpaper"/>
          <p:cNvPicPr>
            <a:picLocks noChangeAspect="1" noChangeArrowheads="1"/>
          </p:cNvPicPr>
          <p:nvPr/>
        </p:nvPicPr>
        <p:blipFill>
          <a:blip r:embed="rId3"/>
          <a:srcRect/>
          <a:stretch>
            <a:fillRect/>
          </a:stretch>
        </p:blipFill>
        <p:spPr bwMode="auto">
          <a:xfrm>
            <a:off x="0" y="0"/>
            <a:ext cx="12192000" cy="4191000"/>
          </a:xfrm>
          <a:prstGeom prst="rect">
            <a:avLst/>
          </a:prstGeom>
          <a:noFill/>
        </p:spPr>
      </p:pic>
      <p:sp>
        <p:nvSpPr>
          <p:cNvPr id="9" name="Title 8"/>
          <p:cNvSpPr>
            <a:spLocks noGrp="1"/>
          </p:cNvSpPr>
          <p:nvPr>
            <p:ph type="title" hasCustomPrompt="1"/>
          </p:nvPr>
        </p:nvSpPr>
        <p:spPr>
          <a:xfrm>
            <a:off x="451104" y="3009851"/>
            <a:ext cx="11338560" cy="675185"/>
          </a:xfrm>
        </p:spPr>
        <p:txBody>
          <a:bodyPr anchor="b" anchorCtr="0"/>
          <a:lstStyle>
            <a:lvl1pPr>
              <a:defRPr sz="4875">
                <a:solidFill>
                  <a:schemeClr val="bg2"/>
                </a:solidFill>
              </a:defRPr>
            </a:lvl1pPr>
          </a:lstStyle>
          <a:p>
            <a:r>
              <a:rPr lang="en-US" dirty="0"/>
              <a:t>Section Page</a:t>
            </a:r>
          </a:p>
        </p:txBody>
      </p:sp>
      <p:sp>
        <p:nvSpPr>
          <p:cNvPr id="11" name="Text Placeholder 10"/>
          <p:cNvSpPr>
            <a:spLocks noGrp="1"/>
          </p:cNvSpPr>
          <p:nvPr>
            <p:ph type="body" sz="quarter" idx="10" hasCustomPrompt="1"/>
          </p:nvPr>
        </p:nvSpPr>
        <p:spPr>
          <a:xfrm>
            <a:off x="487681" y="3703320"/>
            <a:ext cx="11301984" cy="338328"/>
          </a:xfrm>
        </p:spPr>
        <p:txBody>
          <a:bodyPr lIns="0" anchor="b" anchorCtr="0"/>
          <a:lstStyle>
            <a:lvl1pPr>
              <a:buNone/>
              <a:defRPr sz="2383">
                <a:solidFill>
                  <a:schemeClr val="bg2"/>
                </a:solidFill>
              </a:defRPr>
            </a:lvl1pPr>
          </a:lstStyle>
          <a:p>
            <a:pPr lvl="0"/>
            <a:r>
              <a:rPr lang="en-US" dirty="0" err="1"/>
              <a:t>Subheader</a:t>
            </a:r>
            <a:endParaRPr lang="en-US" dirty="0"/>
          </a:p>
        </p:txBody>
      </p:sp>
    </p:spTree>
    <p:extLst>
      <p:ext uri="{BB962C8B-B14F-4D97-AF65-F5344CB8AC3E}">
        <p14:creationId xmlns:p14="http://schemas.microsoft.com/office/powerpoint/2010/main" val="24416182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C55D83-BDDB-D8AD-4FBB-8CFB05814F0C}"/>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94A54199-9B3F-92A8-C33D-B6B1543DD5D1}"/>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CB8A6ACB-FCEA-EC12-00CB-73692D4F25B1}"/>
              </a:ext>
            </a:extLst>
          </p:cNvPr>
          <p:cNvSpPr>
            <a:spLocks noGrp="1"/>
          </p:cNvSpPr>
          <p:nvPr>
            <p:ph type="dt" sz="half" idx="10"/>
          </p:nvPr>
        </p:nvSpPr>
        <p:spPr/>
        <p:txBody>
          <a:bodyPr/>
          <a:lstStyle/>
          <a:p>
            <a:fld id="{442E7ACD-E31B-7247-8E27-FFB2E175B58F}" type="datetimeFigureOut">
              <a:rPr lang="en-US" smtClean="0"/>
              <a:t>10/26/2024</a:t>
            </a:fld>
            <a:endParaRPr lang="en-US"/>
          </a:p>
        </p:txBody>
      </p:sp>
      <p:sp>
        <p:nvSpPr>
          <p:cNvPr id="5" name="Footer Placeholder 4">
            <a:extLst>
              <a:ext uri="{FF2B5EF4-FFF2-40B4-BE49-F238E27FC236}">
                <a16:creationId xmlns:a16="http://schemas.microsoft.com/office/drawing/2014/main" id="{8B107E5D-F083-C6B0-1528-972A6833C2C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9C93423-B3EF-3BB7-FB0E-A58193D56FAC}"/>
              </a:ext>
            </a:extLst>
          </p:cNvPr>
          <p:cNvSpPr>
            <a:spLocks noGrp="1"/>
          </p:cNvSpPr>
          <p:nvPr>
            <p:ph type="sldNum" sz="quarter" idx="12"/>
          </p:nvPr>
        </p:nvSpPr>
        <p:spPr/>
        <p:txBody>
          <a:bodyPr/>
          <a:lstStyle/>
          <a:p>
            <a:fld id="{4042602E-0629-1D48-ABA7-F9ECD5C9ACD1}" type="slidenum">
              <a:rPr lang="en-US" smtClean="0"/>
              <a:t>‹#›</a:t>
            </a:fld>
            <a:endParaRPr lang="en-US"/>
          </a:p>
        </p:txBody>
      </p:sp>
    </p:spTree>
    <p:extLst>
      <p:ext uri="{BB962C8B-B14F-4D97-AF65-F5344CB8AC3E}">
        <p14:creationId xmlns:p14="http://schemas.microsoft.com/office/powerpoint/2010/main" val="17114861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592DA1-C736-DC8B-61C1-807108DFB440}"/>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CC153399-F224-24ED-C8E1-A5AFA42325D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5E12D243-EC50-3647-7F5D-C3985D1B252D}"/>
              </a:ext>
            </a:extLst>
          </p:cNvPr>
          <p:cNvSpPr>
            <a:spLocks noGrp="1"/>
          </p:cNvSpPr>
          <p:nvPr>
            <p:ph type="dt" sz="half" idx="10"/>
          </p:nvPr>
        </p:nvSpPr>
        <p:spPr/>
        <p:txBody>
          <a:bodyPr/>
          <a:lstStyle/>
          <a:p>
            <a:fld id="{442E7ACD-E31B-7247-8E27-FFB2E175B58F}" type="datetimeFigureOut">
              <a:rPr lang="en-US" smtClean="0"/>
              <a:t>10/26/2024</a:t>
            </a:fld>
            <a:endParaRPr lang="en-US"/>
          </a:p>
        </p:txBody>
      </p:sp>
      <p:sp>
        <p:nvSpPr>
          <p:cNvPr id="5" name="Footer Placeholder 4">
            <a:extLst>
              <a:ext uri="{FF2B5EF4-FFF2-40B4-BE49-F238E27FC236}">
                <a16:creationId xmlns:a16="http://schemas.microsoft.com/office/drawing/2014/main" id="{154DD178-8609-A4D7-B835-0A33637EE6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4E1791F-E815-B4CD-AF57-6442A9A97675}"/>
              </a:ext>
            </a:extLst>
          </p:cNvPr>
          <p:cNvSpPr>
            <a:spLocks noGrp="1"/>
          </p:cNvSpPr>
          <p:nvPr>
            <p:ph type="sldNum" sz="quarter" idx="12"/>
          </p:nvPr>
        </p:nvSpPr>
        <p:spPr/>
        <p:txBody>
          <a:bodyPr/>
          <a:lstStyle/>
          <a:p>
            <a:fld id="{4042602E-0629-1D48-ABA7-F9ECD5C9ACD1}" type="slidenum">
              <a:rPr lang="en-US" smtClean="0"/>
              <a:t>‹#›</a:t>
            </a:fld>
            <a:endParaRPr lang="en-US"/>
          </a:p>
        </p:txBody>
      </p:sp>
    </p:spTree>
    <p:extLst>
      <p:ext uri="{BB962C8B-B14F-4D97-AF65-F5344CB8AC3E}">
        <p14:creationId xmlns:p14="http://schemas.microsoft.com/office/powerpoint/2010/main" val="15513438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C55023-702E-5AED-7346-C310AEB447D6}"/>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8E5023FE-9A0F-CA2C-1910-42D379B232DB}"/>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E38EA651-1AD1-6369-BDF6-0D3D459BCE53}"/>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78874A6B-7966-8D26-D810-5F389D44FFF4}"/>
              </a:ext>
            </a:extLst>
          </p:cNvPr>
          <p:cNvSpPr>
            <a:spLocks noGrp="1"/>
          </p:cNvSpPr>
          <p:nvPr>
            <p:ph type="dt" sz="half" idx="10"/>
          </p:nvPr>
        </p:nvSpPr>
        <p:spPr/>
        <p:txBody>
          <a:bodyPr/>
          <a:lstStyle/>
          <a:p>
            <a:fld id="{442E7ACD-E31B-7247-8E27-FFB2E175B58F}" type="datetimeFigureOut">
              <a:rPr lang="en-US" smtClean="0"/>
              <a:t>10/26/2024</a:t>
            </a:fld>
            <a:endParaRPr lang="en-US"/>
          </a:p>
        </p:txBody>
      </p:sp>
      <p:sp>
        <p:nvSpPr>
          <p:cNvPr id="6" name="Footer Placeholder 5">
            <a:extLst>
              <a:ext uri="{FF2B5EF4-FFF2-40B4-BE49-F238E27FC236}">
                <a16:creationId xmlns:a16="http://schemas.microsoft.com/office/drawing/2014/main" id="{74FC89A9-69A1-4332-3E4B-49765465CF8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386F45A-CB5D-C379-6056-3D07334E0261}"/>
              </a:ext>
            </a:extLst>
          </p:cNvPr>
          <p:cNvSpPr>
            <a:spLocks noGrp="1"/>
          </p:cNvSpPr>
          <p:nvPr>
            <p:ph type="sldNum" sz="quarter" idx="12"/>
          </p:nvPr>
        </p:nvSpPr>
        <p:spPr/>
        <p:txBody>
          <a:bodyPr/>
          <a:lstStyle/>
          <a:p>
            <a:fld id="{4042602E-0629-1D48-ABA7-F9ECD5C9ACD1}" type="slidenum">
              <a:rPr lang="en-US" smtClean="0"/>
              <a:t>‹#›</a:t>
            </a:fld>
            <a:endParaRPr lang="en-US"/>
          </a:p>
        </p:txBody>
      </p:sp>
    </p:spTree>
    <p:extLst>
      <p:ext uri="{BB962C8B-B14F-4D97-AF65-F5344CB8AC3E}">
        <p14:creationId xmlns:p14="http://schemas.microsoft.com/office/powerpoint/2010/main" val="32738371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96C113-7DBA-1F7C-51BD-D69ADD5435E5}"/>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3D8C3E5D-BD12-CA05-A702-1234688509D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5FDA989B-0356-D238-C228-280A4A6CA632}"/>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2BEDDA55-13EE-66C2-F376-3FE6F0F8C47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A7902906-E6FA-ABA5-F23D-4B3AEAB781EA}"/>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9F7BB44C-AC90-B7B9-568B-4473DC97DCE5}"/>
              </a:ext>
            </a:extLst>
          </p:cNvPr>
          <p:cNvSpPr>
            <a:spLocks noGrp="1"/>
          </p:cNvSpPr>
          <p:nvPr>
            <p:ph type="dt" sz="half" idx="10"/>
          </p:nvPr>
        </p:nvSpPr>
        <p:spPr/>
        <p:txBody>
          <a:bodyPr/>
          <a:lstStyle/>
          <a:p>
            <a:fld id="{442E7ACD-E31B-7247-8E27-FFB2E175B58F}" type="datetimeFigureOut">
              <a:rPr lang="en-US" smtClean="0"/>
              <a:t>10/26/2024</a:t>
            </a:fld>
            <a:endParaRPr lang="en-US"/>
          </a:p>
        </p:txBody>
      </p:sp>
      <p:sp>
        <p:nvSpPr>
          <p:cNvPr id="8" name="Footer Placeholder 7">
            <a:extLst>
              <a:ext uri="{FF2B5EF4-FFF2-40B4-BE49-F238E27FC236}">
                <a16:creationId xmlns:a16="http://schemas.microsoft.com/office/drawing/2014/main" id="{D5CC99F1-C6EF-4B64-18A3-A42FF1AD117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D24D5AB-E364-AEBE-0C08-947F9DC5845D}"/>
              </a:ext>
            </a:extLst>
          </p:cNvPr>
          <p:cNvSpPr>
            <a:spLocks noGrp="1"/>
          </p:cNvSpPr>
          <p:nvPr>
            <p:ph type="sldNum" sz="quarter" idx="12"/>
          </p:nvPr>
        </p:nvSpPr>
        <p:spPr/>
        <p:txBody>
          <a:bodyPr/>
          <a:lstStyle/>
          <a:p>
            <a:fld id="{4042602E-0629-1D48-ABA7-F9ECD5C9ACD1}" type="slidenum">
              <a:rPr lang="en-US" smtClean="0"/>
              <a:t>‹#›</a:t>
            </a:fld>
            <a:endParaRPr lang="en-US"/>
          </a:p>
        </p:txBody>
      </p:sp>
    </p:spTree>
    <p:extLst>
      <p:ext uri="{BB962C8B-B14F-4D97-AF65-F5344CB8AC3E}">
        <p14:creationId xmlns:p14="http://schemas.microsoft.com/office/powerpoint/2010/main" val="27133306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A5E365-F34F-D509-5093-7059254308A6}"/>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499B605C-B649-E41F-6EF0-A4F89A4FB338}"/>
              </a:ext>
            </a:extLst>
          </p:cNvPr>
          <p:cNvSpPr>
            <a:spLocks noGrp="1"/>
          </p:cNvSpPr>
          <p:nvPr>
            <p:ph type="dt" sz="half" idx="10"/>
          </p:nvPr>
        </p:nvSpPr>
        <p:spPr/>
        <p:txBody>
          <a:bodyPr/>
          <a:lstStyle/>
          <a:p>
            <a:fld id="{442E7ACD-E31B-7247-8E27-FFB2E175B58F}" type="datetimeFigureOut">
              <a:rPr lang="en-US" smtClean="0"/>
              <a:t>10/26/2024</a:t>
            </a:fld>
            <a:endParaRPr lang="en-US"/>
          </a:p>
        </p:txBody>
      </p:sp>
      <p:sp>
        <p:nvSpPr>
          <p:cNvPr id="4" name="Footer Placeholder 3">
            <a:extLst>
              <a:ext uri="{FF2B5EF4-FFF2-40B4-BE49-F238E27FC236}">
                <a16:creationId xmlns:a16="http://schemas.microsoft.com/office/drawing/2014/main" id="{83927CC5-F4C4-7E8D-05C9-443FCC18F24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AE715CD-33F0-52C7-F9D4-FD02D8BA1BA2}"/>
              </a:ext>
            </a:extLst>
          </p:cNvPr>
          <p:cNvSpPr>
            <a:spLocks noGrp="1"/>
          </p:cNvSpPr>
          <p:nvPr>
            <p:ph type="sldNum" sz="quarter" idx="12"/>
          </p:nvPr>
        </p:nvSpPr>
        <p:spPr/>
        <p:txBody>
          <a:bodyPr/>
          <a:lstStyle/>
          <a:p>
            <a:fld id="{4042602E-0629-1D48-ABA7-F9ECD5C9ACD1}" type="slidenum">
              <a:rPr lang="en-US" smtClean="0"/>
              <a:t>‹#›</a:t>
            </a:fld>
            <a:endParaRPr lang="en-US"/>
          </a:p>
        </p:txBody>
      </p:sp>
    </p:spTree>
    <p:extLst>
      <p:ext uri="{BB962C8B-B14F-4D97-AF65-F5344CB8AC3E}">
        <p14:creationId xmlns:p14="http://schemas.microsoft.com/office/powerpoint/2010/main" val="22587213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1D54E1F-202A-F21A-EF43-FB8D23522EBD}"/>
              </a:ext>
            </a:extLst>
          </p:cNvPr>
          <p:cNvSpPr>
            <a:spLocks noGrp="1"/>
          </p:cNvSpPr>
          <p:nvPr>
            <p:ph type="dt" sz="half" idx="10"/>
          </p:nvPr>
        </p:nvSpPr>
        <p:spPr/>
        <p:txBody>
          <a:bodyPr/>
          <a:lstStyle/>
          <a:p>
            <a:fld id="{442E7ACD-E31B-7247-8E27-FFB2E175B58F}" type="datetimeFigureOut">
              <a:rPr lang="en-US" smtClean="0"/>
              <a:t>10/26/2024</a:t>
            </a:fld>
            <a:endParaRPr lang="en-US"/>
          </a:p>
        </p:txBody>
      </p:sp>
      <p:sp>
        <p:nvSpPr>
          <p:cNvPr id="3" name="Footer Placeholder 2">
            <a:extLst>
              <a:ext uri="{FF2B5EF4-FFF2-40B4-BE49-F238E27FC236}">
                <a16:creationId xmlns:a16="http://schemas.microsoft.com/office/drawing/2014/main" id="{8D766060-070A-2324-87E0-B680915536C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10A2CC7-02CA-D331-3E83-77D7094A6B75}"/>
              </a:ext>
            </a:extLst>
          </p:cNvPr>
          <p:cNvSpPr>
            <a:spLocks noGrp="1"/>
          </p:cNvSpPr>
          <p:nvPr>
            <p:ph type="sldNum" sz="quarter" idx="12"/>
          </p:nvPr>
        </p:nvSpPr>
        <p:spPr/>
        <p:txBody>
          <a:bodyPr/>
          <a:lstStyle/>
          <a:p>
            <a:fld id="{4042602E-0629-1D48-ABA7-F9ECD5C9ACD1}" type="slidenum">
              <a:rPr lang="en-US" smtClean="0"/>
              <a:t>‹#›</a:t>
            </a:fld>
            <a:endParaRPr lang="en-US"/>
          </a:p>
        </p:txBody>
      </p:sp>
    </p:spTree>
    <p:extLst>
      <p:ext uri="{BB962C8B-B14F-4D97-AF65-F5344CB8AC3E}">
        <p14:creationId xmlns:p14="http://schemas.microsoft.com/office/powerpoint/2010/main" val="12141524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D3931-9E59-27D0-54AF-1A173AC4751A}"/>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07057B74-FF63-727D-4366-19DC7B02403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BE4E9317-5530-97C9-53BD-93E58294AB3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D61A972C-F699-4F68-D71B-5612A9274800}"/>
              </a:ext>
            </a:extLst>
          </p:cNvPr>
          <p:cNvSpPr>
            <a:spLocks noGrp="1"/>
          </p:cNvSpPr>
          <p:nvPr>
            <p:ph type="dt" sz="half" idx="10"/>
          </p:nvPr>
        </p:nvSpPr>
        <p:spPr/>
        <p:txBody>
          <a:bodyPr/>
          <a:lstStyle/>
          <a:p>
            <a:fld id="{442E7ACD-E31B-7247-8E27-FFB2E175B58F}" type="datetimeFigureOut">
              <a:rPr lang="en-US" smtClean="0"/>
              <a:t>10/26/2024</a:t>
            </a:fld>
            <a:endParaRPr lang="en-US"/>
          </a:p>
        </p:txBody>
      </p:sp>
      <p:sp>
        <p:nvSpPr>
          <p:cNvPr id="6" name="Footer Placeholder 5">
            <a:extLst>
              <a:ext uri="{FF2B5EF4-FFF2-40B4-BE49-F238E27FC236}">
                <a16:creationId xmlns:a16="http://schemas.microsoft.com/office/drawing/2014/main" id="{64943DCD-0295-4F40-9DE6-EF46BB88952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C7C6C44-8C44-B6C4-05CC-0A475FD21778}"/>
              </a:ext>
            </a:extLst>
          </p:cNvPr>
          <p:cNvSpPr>
            <a:spLocks noGrp="1"/>
          </p:cNvSpPr>
          <p:nvPr>
            <p:ph type="sldNum" sz="quarter" idx="12"/>
          </p:nvPr>
        </p:nvSpPr>
        <p:spPr/>
        <p:txBody>
          <a:bodyPr/>
          <a:lstStyle/>
          <a:p>
            <a:fld id="{4042602E-0629-1D48-ABA7-F9ECD5C9ACD1}" type="slidenum">
              <a:rPr lang="en-US" smtClean="0"/>
              <a:t>‹#›</a:t>
            </a:fld>
            <a:endParaRPr lang="en-US"/>
          </a:p>
        </p:txBody>
      </p:sp>
    </p:spTree>
    <p:extLst>
      <p:ext uri="{BB962C8B-B14F-4D97-AF65-F5344CB8AC3E}">
        <p14:creationId xmlns:p14="http://schemas.microsoft.com/office/powerpoint/2010/main" val="22890998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651980-961E-26CC-BF06-201C2DAEA77D}"/>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5924F8B3-EB65-33C5-837C-0CBC786E671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26D09F6-4219-CDA2-9C87-1BF760FD93A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80252E6B-8365-2D39-E2BA-80FD32AC2E0F}"/>
              </a:ext>
            </a:extLst>
          </p:cNvPr>
          <p:cNvSpPr>
            <a:spLocks noGrp="1"/>
          </p:cNvSpPr>
          <p:nvPr>
            <p:ph type="dt" sz="half" idx="10"/>
          </p:nvPr>
        </p:nvSpPr>
        <p:spPr/>
        <p:txBody>
          <a:bodyPr/>
          <a:lstStyle/>
          <a:p>
            <a:fld id="{442E7ACD-E31B-7247-8E27-FFB2E175B58F}" type="datetimeFigureOut">
              <a:rPr lang="en-US" smtClean="0"/>
              <a:t>10/26/2024</a:t>
            </a:fld>
            <a:endParaRPr lang="en-US"/>
          </a:p>
        </p:txBody>
      </p:sp>
      <p:sp>
        <p:nvSpPr>
          <p:cNvPr id="6" name="Footer Placeholder 5">
            <a:extLst>
              <a:ext uri="{FF2B5EF4-FFF2-40B4-BE49-F238E27FC236}">
                <a16:creationId xmlns:a16="http://schemas.microsoft.com/office/drawing/2014/main" id="{91C4472D-25E1-9FD1-4CE4-A21529F89DA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86D9D07-BE5B-047B-DCD3-9DDD09BE124D}"/>
              </a:ext>
            </a:extLst>
          </p:cNvPr>
          <p:cNvSpPr>
            <a:spLocks noGrp="1"/>
          </p:cNvSpPr>
          <p:nvPr>
            <p:ph type="sldNum" sz="quarter" idx="12"/>
          </p:nvPr>
        </p:nvSpPr>
        <p:spPr/>
        <p:txBody>
          <a:bodyPr/>
          <a:lstStyle/>
          <a:p>
            <a:fld id="{4042602E-0629-1D48-ABA7-F9ECD5C9ACD1}" type="slidenum">
              <a:rPr lang="en-US" smtClean="0"/>
              <a:t>‹#›</a:t>
            </a:fld>
            <a:endParaRPr lang="en-US"/>
          </a:p>
        </p:txBody>
      </p:sp>
    </p:spTree>
    <p:extLst>
      <p:ext uri="{BB962C8B-B14F-4D97-AF65-F5344CB8AC3E}">
        <p14:creationId xmlns:p14="http://schemas.microsoft.com/office/powerpoint/2010/main" val="9720970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5.xml"/><Relationship Id="rId1" Type="http://schemas.openxmlformats.org/officeDocument/2006/relationships/slideLayout" Target="../slideLayouts/slideLayout14.xml"/><Relationship Id="rId5" Type="http://schemas.openxmlformats.org/officeDocument/2006/relationships/image" Target="../media/image2.png"/><Relationship Id="rId4" Type="http://schemas.openxmlformats.org/officeDocument/2006/relationships/image" Target="../media/image1.gi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4AB3212-70E7-5993-F9E2-50ADF21020F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445680C0-283E-5EEC-6390-2B883491629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895B7018-9FFF-DFA4-94BC-594A596E65E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42E7ACD-E31B-7247-8E27-FFB2E175B58F}" type="datetimeFigureOut">
              <a:rPr lang="en-US" smtClean="0"/>
              <a:t>10/26/2024</a:t>
            </a:fld>
            <a:endParaRPr lang="en-US"/>
          </a:p>
        </p:txBody>
      </p:sp>
      <p:sp>
        <p:nvSpPr>
          <p:cNvPr id="5" name="Footer Placeholder 4">
            <a:extLst>
              <a:ext uri="{FF2B5EF4-FFF2-40B4-BE49-F238E27FC236}">
                <a16:creationId xmlns:a16="http://schemas.microsoft.com/office/drawing/2014/main" id="{0378AD11-AE88-093A-87A4-7CEA051ABFA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AB73116-B00E-F588-9B43-407D967D471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042602E-0629-1D48-ABA7-F9ECD5C9ACD1}" type="slidenum">
              <a:rPr lang="en-US" smtClean="0"/>
              <a:t>‹#›</a:t>
            </a:fld>
            <a:endParaRPr lang="en-US"/>
          </a:p>
        </p:txBody>
      </p:sp>
    </p:spTree>
    <p:extLst>
      <p:ext uri="{BB962C8B-B14F-4D97-AF65-F5344CB8AC3E}">
        <p14:creationId xmlns:p14="http://schemas.microsoft.com/office/powerpoint/2010/main" val="380582281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1000" y="571500"/>
            <a:ext cx="5486400" cy="952500"/>
          </a:xfrm>
          <a:prstGeom prst="rect">
            <a:avLst/>
          </a:prstGeom>
        </p:spPr>
        <p:txBody>
          <a:bodyPr vert="horz" lIns="0" tIns="0" rIns="0" bIns="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381000" y="1714500"/>
            <a:ext cx="5486400" cy="4381500"/>
          </a:xfrm>
          <a:prstGeom prst="rect">
            <a:avLst/>
          </a:prstGeom>
        </p:spPr>
        <p:txBody>
          <a:bodyPr vert="horz" lIns="0" tIns="228600" rIns="0" bIns="0" rtlCol="0" anchor="t">
            <a:noAutofit/>
          </a:bodyPr>
          <a:lstStyle/>
          <a:p>
            <a:pPr lvl="0"/>
            <a:r>
              <a:rPr lang="en-US" dirty="0"/>
              <a:t>Click to edit Master text styles</a:t>
            </a:r>
          </a:p>
        </p:txBody>
      </p:sp>
      <p:grpSp>
        <p:nvGrpSpPr>
          <p:cNvPr id="9" name="Group 8"/>
          <p:cNvGrpSpPr/>
          <p:nvPr/>
        </p:nvGrpSpPr>
        <p:grpSpPr>
          <a:xfrm>
            <a:off x="762001" y="6583047"/>
            <a:ext cx="2261125" cy="183809"/>
            <a:chOff x="914400" y="7899655"/>
            <a:chExt cx="2713350" cy="220571"/>
          </a:xfrm>
        </p:grpSpPr>
        <p:sp>
          <p:nvSpPr>
            <p:cNvPr id="10" name="Footer Placeholder 3"/>
            <p:cNvSpPr txBox="1">
              <a:spLocks/>
            </p:cNvSpPr>
            <p:nvPr/>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a:t>
              </a:r>
              <a:r>
                <a:rPr lang="en-US" sz="333" b="0" i="0" dirty="0">
                  <a:solidFill>
                    <a:schemeClr val="tx1">
                      <a:alpha val="60000"/>
                    </a:schemeClr>
                  </a:solidFill>
                  <a:latin typeface="IBM Plex Sans" charset="0"/>
                  <a:ea typeface="IBM Plex Sans" charset="0"/>
                  <a:cs typeface="IBM Plex Sans" charset="0"/>
                </a:rPr>
                <a:t> </a:t>
              </a:r>
              <a:r>
                <a:rPr lang="en-US" sz="666" b="0" i="0" dirty="0">
                  <a:solidFill>
                    <a:schemeClr val="tx1">
                      <a:alpha val="60000"/>
                    </a:schemeClr>
                  </a:solidFill>
                  <a:latin typeface="IBM Plex Sans" charset="0"/>
                  <a:ea typeface="IBM Plex Sans" charset="0"/>
                  <a:cs typeface="IBM Plex Sans" charset="0"/>
                </a:rPr>
                <a:t>2023 IBM Corporation</a:t>
              </a:r>
              <a:r>
                <a:rPr lang="en-US" sz="666" b="0" i="0" baseline="0" dirty="0">
                  <a:solidFill>
                    <a:schemeClr val="tx1">
                      <a:alpha val="60000"/>
                    </a:schemeClr>
                  </a:solidFill>
                  <a:latin typeface="IBM Plex Sans" charset="0"/>
                  <a:ea typeface="IBM Plex Sans" charset="0"/>
                  <a:cs typeface="IBM Plex Sans" charset="0"/>
                </a:rPr>
                <a:t>              </a:t>
              </a:r>
              <a:r>
                <a:rPr lang="en-US" sz="666" b="0" i="0" dirty="0">
                  <a:solidFill>
                    <a:schemeClr val="tx1">
                      <a:alpha val="60000"/>
                    </a:schemeClr>
                  </a:solidFill>
                  <a:latin typeface="IBM Plex Sans" charset="0"/>
                  <a:ea typeface="IBM Plex Sans" charset="0"/>
                  <a:cs typeface="IBM Plex Sans" charset="0"/>
                </a:rPr>
                <a:t> </a:t>
              </a:r>
            </a:p>
          </p:txBody>
        </p:sp>
        <p:sp>
          <p:nvSpPr>
            <p:cNvPr id="14" name="Date Placeholder 2"/>
            <p:cNvSpPr txBox="1">
              <a:spLocks/>
            </p:cNvSpPr>
            <p:nvPr/>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tx1">
                      <a:alpha val="60000"/>
                    </a:schemeClr>
                  </a:solidFill>
                  <a:latin typeface="IBM Plex Sans" charset="0"/>
                  <a:ea typeface="IBM Plex Sans" charset="0"/>
                  <a:cs typeface="IBM Plex Sans" charset="0"/>
                </a:rPr>
                <a:t> </a:t>
              </a:r>
              <a:fld id="{7C9968D1-C8E5-4FE3-AED4-7D4518C301B3}" type="datetime3">
                <a:rPr lang="en-US" sz="666" b="0" i="0" smtClean="0">
                  <a:solidFill>
                    <a:schemeClr val="tx1">
                      <a:alpha val="60000"/>
                    </a:schemeClr>
                  </a:solidFill>
                  <a:latin typeface="IBM Plex Sans" charset="0"/>
                  <a:ea typeface="IBM Plex Sans" charset="0"/>
                  <a:cs typeface="IBM Plex Sans" charset="0"/>
                </a:rPr>
                <a:pPr marL="0" indent="0" fontAlgn="auto">
                  <a:spcBef>
                    <a:spcPts val="0"/>
                  </a:spcBef>
                  <a:spcAft>
                    <a:spcPts val="0"/>
                  </a:spcAft>
                  <a:tabLst/>
                  <a:defRPr/>
                </a:pPr>
                <a:t>26 October 2024</a:t>
              </a:fld>
              <a:endParaRPr lang="en-US" sz="666" b="0" i="0" dirty="0">
                <a:solidFill>
                  <a:schemeClr val="tx1">
                    <a:alpha val="60000"/>
                  </a:schemeClr>
                </a:solidFill>
                <a:latin typeface="IBM Plex Sans" charset="0"/>
                <a:ea typeface="IBM Plex Sans" charset="0"/>
                <a:cs typeface="IBM Plex Sans" charset="0"/>
              </a:endParaRPr>
            </a:p>
          </p:txBody>
        </p:sp>
      </p:grpSp>
      <p:sp>
        <p:nvSpPr>
          <p:cNvPr id="16" name="Footer Placeholder 3"/>
          <p:cNvSpPr txBox="1">
            <a:spLocks/>
          </p:cNvSpPr>
          <p:nvPr/>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IBM Services</a:t>
            </a:r>
          </a:p>
        </p:txBody>
      </p:sp>
      <p:sp>
        <p:nvSpPr>
          <p:cNvPr id="17" name="Slide Number Placeholder 2"/>
          <p:cNvSpPr txBox="1">
            <a:spLocks/>
          </p:cNvSpPr>
          <p:nvPr/>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tx1"/>
                </a:solidFill>
                <a:latin typeface="IBM Plex Sans" charset="0"/>
                <a:ea typeface="IBM Plex Sans" charset="0"/>
                <a:cs typeface="IBM Plex Sans" charset="0"/>
              </a:rPr>
              <a:pPr algn="l"/>
              <a:t>‹#›</a:t>
            </a:fld>
            <a:endParaRPr lang="en-US" sz="667" b="0" i="0" dirty="0">
              <a:solidFill>
                <a:schemeClr val="tx1"/>
              </a:solidFill>
              <a:latin typeface="IBM Plex Sans" charset="0"/>
              <a:ea typeface="IBM Plex Sans" charset="0"/>
              <a:cs typeface="IBM Plex Sans" charset="0"/>
            </a:endParaRPr>
          </a:p>
        </p:txBody>
      </p:sp>
      <p:cxnSp>
        <p:nvCxnSpPr>
          <p:cNvPr id="19" name="Straight Connector 18">
            <a:extLst>
              <a:ext uri="{FF2B5EF4-FFF2-40B4-BE49-F238E27FC236}">
                <a16:creationId xmlns:a16="http://schemas.microsoft.com/office/drawing/2014/main" id="{3ED78CB2-4B6B-475B-9504-D1C8675CE833}"/>
              </a:ext>
            </a:extLst>
          </p:cNvPr>
          <p:cNvCxnSpPr/>
          <p:nvPr userDrawn="1"/>
        </p:nvCxnSpPr>
        <p:spPr>
          <a:xfrm>
            <a:off x="11134725" y="6544869"/>
            <a:ext cx="0" cy="252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20" name="Picture 19">
            <a:extLst>
              <a:ext uri="{FF2B5EF4-FFF2-40B4-BE49-F238E27FC236}">
                <a16:creationId xmlns:a16="http://schemas.microsoft.com/office/drawing/2014/main" id="{9DD82DC4-FF76-4DB7-BA25-6B825C09742D}"/>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21340" t="32222" r="17826" b="31806"/>
          <a:stretch/>
        </p:blipFill>
        <p:spPr>
          <a:xfrm>
            <a:off x="11204794" y="6555774"/>
            <a:ext cx="413412" cy="162727"/>
          </a:xfrm>
          <a:prstGeom prst="rect">
            <a:avLst/>
          </a:prstGeom>
        </p:spPr>
      </p:pic>
      <p:pic>
        <p:nvPicPr>
          <p:cNvPr id="6" name="Picture 5" descr="A blue and purple letters&#10;&#10;Description automatically generated">
            <a:extLst>
              <a:ext uri="{FF2B5EF4-FFF2-40B4-BE49-F238E27FC236}">
                <a16:creationId xmlns:a16="http://schemas.microsoft.com/office/drawing/2014/main" id="{17549EF7-B709-F55A-8478-F5491898B97B}"/>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9609889" y="6343210"/>
            <a:ext cx="1346200" cy="469900"/>
          </a:xfrm>
          <a:prstGeom prst="rect">
            <a:avLst/>
          </a:prstGeom>
        </p:spPr>
      </p:pic>
    </p:spTree>
    <p:extLst>
      <p:ext uri="{BB962C8B-B14F-4D97-AF65-F5344CB8AC3E}">
        <p14:creationId xmlns:p14="http://schemas.microsoft.com/office/powerpoint/2010/main" val="4148479274"/>
      </p:ext>
    </p:extLst>
  </p:cSld>
  <p:clrMap bg1="lt1" tx1="dk1" bg2="lt2" tx2="dk2" accent1="accent1" accent2="accent2" accent3="accent3" accent4="accent4" accent5="accent5" accent6="accent6" hlink="hlink" folHlink="folHlink"/>
  <p:sldLayoutIdLst>
    <p:sldLayoutId id="2147483663" r:id="rId1"/>
    <p:sldLayoutId id="2147483664" r:id="rId2"/>
  </p:sldLayoutIdLst>
  <p:hf hdr="0" dt="0"/>
  <p:txStyles>
    <p:titleStyle>
      <a:lvl1pPr algn="l" defTabSz="914327" rtl="0" eaLnBrk="1" latinLnBrk="0" hangingPunct="1">
        <a:lnSpc>
          <a:spcPct val="90000"/>
        </a:lnSpc>
        <a:spcBef>
          <a:spcPct val="0"/>
        </a:spcBef>
        <a:buNone/>
        <a:defRPr sz="3000" b="0" i="0" kern="1200">
          <a:solidFill>
            <a:schemeClr val="tx1"/>
          </a:solidFill>
          <a:latin typeface="IBM Plex Sans" charset="0"/>
          <a:ea typeface="IBM Plex Sans" charset="0"/>
          <a:cs typeface="IBM Plex Sans" charset="0"/>
        </a:defRPr>
      </a:lvl1pPr>
    </p:titleStyle>
    <p:bodyStyle>
      <a:lvl1pPr marL="0" indent="0" algn="l" defTabSz="914327" rtl="0" eaLnBrk="1" latinLnBrk="0" hangingPunct="1">
        <a:lnSpc>
          <a:spcPct val="105000"/>
        </a:lnSpc>
        <a:spcBef>
          <a:spcPts val="500"/>
        </a:spcBef>
        <a:buFontTx/>
        <a:buNone/>
        <a:tabLst/>
        <a:defRPr sz="1667" b="0" i="0" kern="1200">
          <a:solidFill>
            <a:schemeClr val="tx1"/>
          </a:solidFill>
          <a:latin typeface="IBM Plex Sans" charset="0"/>
          <a:ea typeface="IBM Plex Sans" charset="0"/>
          <a:cs typeface="IBM Plex Sans" charset="0"/>
        </a:defRPr>
      </a:lvl1pPr>
      <a:lvl2pPr marL="190484" indent="-190484" algn="l" defTabSz="914327" rtl="0" eaLnBrk="1" latinLnBrk="0" hangingPunct="1">
        <a:lnSpc>
          <a:spcPct val="105000"/>
        </a:lnSpc>
        <a:spcBef>
          <a:spcPts val="500"/>
        </a:spcBef>
        <a:buFont typeface="Wingdings" panose="05000000000000000000" pitchFamily="2" charset="2"/>
        <a:buChar char="§"/>
        <a:defRPr lang="en-US" sz="1667" b="0" i="0" kern="1200" dirty="0" smtClean="0">
          <a:solidFill>
            <a:schemeClr val="tx1"/>
          </a:solidFill>
          <a:latin typeface="IBM Plex Sans" charset="0"/>
          <a:ea typeface="IBM Plex Sans" charset="0"/>
          <a:cs typeface="IBM Plex Sans" charset="0"/>
        </a:defRPr>
      </a:lvl2pPr>
      <a:lvl3pPr marL="380970" indent="-190484" algn="l" defTabSz="914327" rtl="0" eaLnBrk="1" latinLnBrk="0" hangingPunct="1">
        <a:lnSpc>
          <a:spcPct val="105000"/>
        </a:lnSpc>
        <a:spcBef>
          <a:spcPts val="500"/>
        </a:spcBef>
        <a:buSzPct val="80000"/>
        <a:buFont typeface="Arial" panose="020B0604020202020204" pitchFamily="34" charset="0"/>
        <a:buChar char="–"/>
        <a:defRPr lang="en-US" sz="1667" b="0" i="0" kern="1200" dirty="0" smtClean="0">
          <a:solidFill>
            <a:schemeClr val="tx1"/>
          </a:solidFill>
          <a:latin typeface="IBM Plex Sans" charset="0"/>
          <a:ea typeface="IBM Plex Sans" charset="0"/>
          <a:cs typeface="IBM Plex Sans" charset="0"/>
        </a:defRPr>
      </a:lvl3pPr>
      <a:lvl4pPr marL="571454" indent="-190484" algn="l" defTabSz="914327" rtl="0" eaLnBrk="1" latinLnBrk="0" hangingPunct="1">
        <a:lnSpc>
          <a:spcPct val="105000"/>
        </a:lnSpc>
        <a:spcBef>
          <a:spcPts val="500"/>
        </a:spcBef>
        <a:buFont typeface="Arial" panose="020B0604020202020204" pitchFamily="34" charset="0"/>
        <a:buChar char="•"/>
        <a:defRPr lang="en-US" sz="1667" b="0" i="0" kern="1200" dirty="0" smtClean="0">
          <a:solidFill>
            <a:schemeClr val="tx1"/>
          </a:solidFill>
          <a:latin typeface="IBM Plex Sans" charset="0"/>
          <a:ea typeface="IBM Plex Sans" charset="0"/>
          <a:cs typeface="IBM Plex Sans" charset="0"/>
        </a:defRPr>
      </a:lvl4pPr>
      <a:lvl5pPr marL="761940" indent="-190484" algn="l" defTabSz="914327" rtl="0" eaLnBrk="1" latinLnBrk="0" hangingPunct="1">
        <a:lnSpc>
          <a:spcPct val="105000"/>
        </a:lnSpc>
        <a:spcBef>
          <a:spcPts val="500"/>
        </a:spcBef>
        <a:buSzPct val="80000"/>
        <a:buFont typeface="Arial" panose="020B0604020202020204" pitchFamily="34" charset="0"/>
        <a:buChar char="–"/>
        <a:defRPr lang="en-US" sz="1667" b="0" i="0" kern="1200" dirty="0">
          <a:solidFill>
            <a:schemeClr val="tx1"/>
          </a:solidFill>
          <a:latin typeface="IBM Plex Sans" charset="0"/>
          <a:ea typeface="IBM Plex Sans" charset="0"/>
          <a:cs typeface="IBM Plex Sans" charset="0"/>
        </a:defRPr>
      </a:lvl5pPr>
      <a:lvl6pPr marL="2514399" indent="-228582" algn="l" defTabSz="91432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562" indent="-228582" algn="l" defTabSz="91432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726" indent="-228582" algn="l" defTabSz="91432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890" indent="-228582" algn="l" defTabSz="91432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27" rtl="0" eaLnBrk="1" latinLnBrk="0" hangingPunct="1">
        <a:defRPr sz="1800" kern="1200">
          <a:solidFill>
            <a:schemeClr val="tx1"/>
          </a:solidFill>
          <a:latin typeface="+mn-lt"/>
          <a:ea typeface="+mn-ea"/>
          <a:cs typeface="+mn-cs"/>
        </a:defRPr>
      </a:lvl1pPr>
      <a:lvl2pPr marL="457163" algn="l" defTabSz="914327" rtl="0" eaLnBrk="1" latinLnBrk="0" hangingPunct="1">
        <a:defRPr sz="1800" kern="1200">
          <a:solidFill>
            <a:schemeClr val="tx1"/>
          </a:solidFill>
          <a:latin typeface="+mn-lt"/>
          <a:ea typeface="+mn-ea"/>
          <a:cs typeface="+mn-cs"/>
        </a:defRPr>
      </a:lvl2pPr>
      <a:lvl3pPr marL="914327" algn="l" defTabSz="914327" rtl="0" eaLnBrk="1" latinLnBrk="0" hangingPunct="1">
        <a:defRPr sz="1800" kern="1200">
          <a:solidFill>
            <a:schemeClr val="tx1"/>
          </a:solidFill>
          <a:latin typeface="+mn-lt"/>
          <a:ea typeface="+mn-ea"/>
          <a:cs typeface="+mn-cs"/>
        </a:defRPr>
      </a:lvl3pPr>
      <a:lvl4pPr marL="1371490" algn="l" defTabSz="914327" rtl="0" eaLnBrk="1" latinLnBrk="0" hangingPunct="1">
        <a:defRPr sz="1800" kern="1200">
          <a:solidFill>
            <a:schemeClr val="tx1"/>
          </a:solidFill>
          <a:latin typeface="+mn-lt"/>
          <a:ea typeface="+mn-ea"/>
          <a:cs typeface="+mn-cs"/>
        </a:defRPr>
      </a:lvl4pPr>
      <a:lvl5pPr marL="1828654" algn="l" defTabSz="914327" rtl="0" eaLnBrk="1" latinLnBrk="0" hangingPunct="1">
        <a:defRPr sz="1800" kern="1200">
          <a:solidFill>
            <a:schemeClr val="tx1"/>
          </a:solidFill>
          <a:latin typeface="+mn-lt"/>
          <a:ea typeface="+mn-ea"/>
          <a:cs typeface="+mn-cs"/>
        </a:defRPr>
      </a:lvl5pPr>
      <a:lvl6pPr marL="2285818" algn="l" defTabSz="914327" rtl="0" eaLnBrk="1" latinLnBrk="0" hangingPunct="1">
        <a:defRPr sz="1800" kern="1200">
          <a:solidFill>
            <a:schemeClr val="tx1"/>
          </a:solidFill>
          <a:latin typeface="+mn-lt"/>
          <a:ea typeface="+mn-ea"/>
          <a:cs typeface="+mn-cs"/>
        </a:defRPr>
      </a:lvl6pPr>
      <a:lvl7pPr marL="2742980" algn="l" defTabSz="914327" rtl="0" eaLnBrk="1" latinLnBrk="0" hangingPunct="1">
        <a:defRPr sz="1800" kern="1200">
          <a:solidFill>
            <a:schemeClr val="tx1"/>
          </a:solidFill>
          <a:latin typeface="+mn-lt"/>
          <a:ea typeface="+mn-ea"/>
          <a:cs typeface="+mn-cs"/>
        </a:defRPr>
      </a:lvl7pPr>
      <a:lvl8pPr marL="3200144" algn="l" defTabSz="914327" rtl="0" eaLnBrk="1" latinLnBrk="0" hangingPunct="1">
        <a:defRPr sz="1800" kern="1200">
          <a:solidFill>
            <a:schemeClr val="tx1"/>
          </a:solidFill>
          <a:latin typeface="+mn-lt"/>
          <a:ea typeface="+mn-ea"/>
          <a:cs typeface="+mn-cs"/>
        </a:defRPr>
      </a:lvl8pPr>
      <a:lvl9pPr marL="3657308" algn="l" defTabSz="91432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8" Type="http://schemas.openxmlformats.org/officeDocument/2006/relationships/image" Target="../media/image64.png"/><Relationship Id="rId13" Type="http://schemas.openxmlformats.org/officeDocument/2006/relationships/image" Target="../media/image69.png"/><Relationship Id="rId3" Type="http://schemas.openxmlformats.org/officeDocument/2006/relationships/image" Target="../media/image60.jpeg"/><Relationship Id="rId7" Type="http://schemas.openxmlformats.org/officeDocument/2006/relationships/image" Target="../media/image63.png"/><Relationship Id="rId12" Type="http://schemas.openxmlformats.org/officeDocument/2006/relationships/image" Target="../media/image68.emf"/><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62.svg"/><Relationship Id="rId11" Type="http://schemas.openxmlformats.org/officeDocument/2006/relationships/image" Target="../media/image67.png"/><Relationship Id="rId5" Type="http://schemas.openxmlformats.org/officeDocument/2006/relationships/image" Target="../media/image61.png"/><Relationship Id="rId15" Type="http://schemas.openxmlformats.org/officeDocument/2006/relationships/image" Target="../media/image71.png"/><Relationship Id="rId10" Type="http://schemas.openxmlformats.org/officeDocument/2006/relationships/image" Target="../media/image66.png"/><Relationship Id="rId4" Type="http://schemas.openxmlformats.org/officeDocument/2006/relationships/image" Target="../media/image57.png"/><Relationship Id="rId9" Type="http://schemas.openxmlformats.org/officeDocument/2006/relationships/image" Target="../media/image65.svg"/><Relationship Id="rId14" Type="http://schemas.openxmlformats.org/officeDocument/2006/relationships/image" Target="../media/image70.emf"/></Relationships>
</file>

<file path=ppt/slides/_rels/slide15.xml.rels><?xml version="1.0" encoding="UTF-8" standalone="yes"?>
<Relationships xmlns="http://schemas.openxmlformats.org/package/2006/relationships"><Relationship Id="rId2" Type="http://schemas.openxmlformats.org/officeDocument/2006/relationships/image" Target="../media/image72.emf"/><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image" Target="../media/image73.emf"/><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image" Target="../media/image74.emf"/><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76.emf"/><Relationship Id="rId2" Type="http://schemas.openxmlformats.org/officeDocument/2006/relationships/image" Target="../media/image75.emf"/><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76.emf"/><Relationship Id="rId2" Type="http://schemas.openxmlformats.org/officeDocument/2006/relationships/image" Target="../media/image75.emf"/><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13.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slides/_rels/slide20.xml.rels><?xml version="1.0" encoding="UTF-8" standalone="yes"?>
<Relationships xmlns="http://schemas.openxmlformats.org/package/2006/relationships"><Relationship Id="rId3" Type="http://schemas.openxmlformats.org/officeDocument/2006/relationships/image" Target="../media/image77.emf"/><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openxmlformats.org/officeDocument/2006/relationships/image" Target="../media/image78.emf"/></Relationships>
</file>

<file path=ppt/slides/_rels/slide21.xml.rels><?xml version="1.0" encoding="UTF-8" standalone="yes"?>
<Relationships xmlns="http://schemas.openxmlformats.org/package/2006/relationships"><Relationship Id="rId3" Type="http://schemas.openxmlformats.org/officeDocument/2006/relationships/image" Target="../media/image79.emf"/><Relationship Id="rId2" Type="http://schemas.openxmlformats.org/officeDocument/2006/relationships/notesSlide" Target="../notesSlides/notesSlide5.xml"/><Relationship Id="rId1" Type="http://schemas.openxmlformats.org/officeDocument/2006/relationships/slideLayout" Target="../slideLayouts/slideLayout12.xml"/><Relationship Id="rId4" Type="http://schemas.openxmlformats.org/officeDocument/2006/relationships/image" Target="../media/image80.emf"/></Relationships>
</file>

<file path=ppt/slides/_rels/slide22.xml.rels><?xml version="1.0" encoding="UTF-8" standalone="yes"?>
<Relationships xmlns="http://schemas.openxmlformats.org/package/2006/relationships"><Relationship Id="rId3" Type="http://schemas.openxmlformats.org/officeDocument/2006/relationships/image" Target="../media/image81.emf"/><Relationship Id="rId7" Type="http://schemas.openxmlformats.org/officeDocument/2006/relationships/image" Target="../media/image85.svg"/><Relationship Id="rId2" Type="http://schemas.openxmlformats.org/officeDocument/2006/relationships/image" Target="../media/image80.emf"/><Relationship Id="rId1" Type="http://schemas.openxmlformats.org/officeDocument/2006/relationships/slideLayout" Target="../slideLayouts/slideLayout12.xml"/><Relationship Id="rId6" Type="http://schemas.openxmlformats.org/officeDocument/2006/relationships/image" Target="../media/image84.png"/><Relationship Id="rId5" Type="http://schemas.openxmlformats.org/officeDocument/2006/relationships/image" Target="../media/image83.svg"/><Relationship Id="rId4" Type="http://schemas.openxmlformats.org/officeDocument/2006/relationships/image" Target="../media/image8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13" Type="http://schemas.openxmlformats.org/officeDocument/2006/relationships/image" Target="../media/image30.png"/><Relationship Id="rId18" Type="http://schemas.openxmlformats.org/officeDocument/2006/relationships/image" Target="../media/image35.png"/><Relationship Id="rId26" Type="http://schemas.openxmlformats.org/officeDocument/2006/relationships/image" Target="../media/image54.svg"/><Relationship Id="rId39" Type="http://schemas.openxmlformats.org/officeDocument/2006/relationships/image" Target="../media/image48.svg"/><Relationship Id="rId21" Type="http://schemas.openxmlformats.org/officeDocument/2006/relationships/image" Target="../media/image49.png"/><Relationship Id="rId34" Type="http://schemas.openxmlformats.org/officeDocument/2006/relationships/image" Target="../media/image43.svg"/><Relationship Id="rId42" Type="http://schemas.openxmlformats.org/officeDocument/2006/relationships/image" Target="../media/image89.png"/><Relationship Id="rId7" Type="http://schemas.openxmlformats.org/officeDocument/2006/relationships/image" Target="../media/image24.png"/><Relationship Id="rId2" Type="http://schemas.openxmlformats.org/officeDocument/2006/relationships/notesSlide" Target="../notesSlides/notesSlide6.xml"/><Relationship Id="rId16" Type="http://schemas.openxmlformats.org/officeDocument/2006/relationships/image" Target="../media/image33.png"/><Relationship Id="rId29" Type="http://schemas.openxmlformats.org/officeDocument/2006/relationships/image" Target="../media/image38.png"/><Relationship Id="rId1" Type="http://schemas.openxmlformats.org/officeDocument/2006/relationships/slideLayout" Target="../slideLayouts/slideLayout12.xml"/><Relationship Id="rId6" Type="http://schemas.openxmlformats.org/officeDocument/2006/relationships/image" Target="../media/image23.svg"/><Relationship Id="rId11" Type="http://schemas.openxmlformats.org/officeDocument/2006/relationships/image" Target="../media/image28.png"/><Relationship Id="rId24" Type="http://schemas.openxmlformats.org/officeDocument/2006/relationships/image" Target="../media/image52.svg"/><Relationship Id="rId32" Type="http://schemas.openxmlformats.org/officeDocument/2006/relationships/image" Target="../media/image41.svg"/><Relationship Id="rId37" Type="http://schemas.openxmlformats.org/officeDocument/2006/relationships/image" Target="../media/image46.svg"/><Relationship Id="rId40" Type="http://schemas.openxmlformats.org/officeDocument/2006/relationships/image" Target="../media/image87.png"/><Relationship Id="rId45" Type="http://schemas.openxmlformats.org/officeDocument/2006/relationships/image" Target="../media/image92.svg"/><Relationship Id="rId5" Type="http://schemas.openxmlformats.org/officeDocument/2006/relationships/image" Target="../media/image22.png"/><Relationship Id="rId15" Type="http://schemas.openxmlformats.org/officeDocument/2006/relationships/image" Target="../media/image32.png"/><Relationship Id="rId23" Type="http://schemas.openxmlformats.org/officeDocument/2006/relationships/image" Target="../media/image51.png"/><Relationship Id="rId28" Type="http://schemas.openxmlformats.org/officeDocument/2006/relationships/image" Target="../media/image86.jpg"/><Relationship Id="rId36" Type="http://schemas.openxmlformats.org/officeDocument/2006/relationships/image" Target="../media/image45.png"/><Relationship Id="rId10" Type="http://schemas.openxmlformats.org/officeDocument/2006/relationships/image" Target="../media/image27.svg"/><Relationship Id="rId19" Type="http://schemas.openxmlformats.org/officeDocument/2006/relationships/image" Target="../media/image36.png"/><Relationship Id="rId31" Type="http://schemas.openxmlformats.org/officeDocument/2006/relationships/image" Target="../media/image40.png"/><Relationship Id="rId44" Type="http://schemas.openxmlformats.org/officeDocument/2006/relationships/image" Target="../media/image91.png"/><Relationship Id="rId4" Type="http://schemas.openxmlformats.org/officeDocument/2006/relationships/image" Target="../media/image21.svg"/><Relationship Id="rId9" Type="http://schemas.openxmlformats.org/officeDocument/2006/relationships/image" Target="../media/image26.png"/><Relationship Id="rId14" Type="http://schemas.openxmlformats.org/officeDocument/2006/relationships/image" Target="../media/image31.svg"/><Relationship Id="rId22" Type="http://schemas.openxmlformats.org/officeDocument/2006/relationships/image" Target="../media/image50.svg"/><Relationship Id="rId27" Type="http://schemas.openxmlformats.org/officeDocument/2006/relationships/image" Target="../media/image55.png"/><Relationship Id="rId30" Type="http://schemas.openxmlformats.org/officeDocument/2006/relationships/image" Target="../media/image39.svg"/><Relationship Id="rId35" Type="http://schemas.openxmlformats.org/officeDocument/2006/relationships/image" Target="../media/image44.png"/><Relationship Id="rId43" Type="http://schemas.openxmlformats.org/officeDocument/2006/relationships/image" Target="../media/image90.svg"/><Relationship Id="rId8" Type="http://schemas.openxmlformats.org/officeDocument/2006/relationships/image" Target="../media/image25.svg"/><Relationship Id="rId3" Type="http://schemas.openxmlformats.org/officeDocument/2006/relationships/image" Target="../media/image20.png"/><Relationship Id="rId12" Type="http://schemas.openxmlformats.org/officeDocument/2006/relationships/image" Target="../media/image29.svg"/><Relationship Id="rId17" Type="http://schemas.openxmlformats.org/officeDocument/2006/relationships/image" Target="../media/image34.svg"/><Relationship Id="rId25" Type="http://schemas.openxmlformats.org/officeDocument/2006/relationships/image" Target="../media/image53.png"/><Relationship Id="rId33" Type="http://schemas.openxmlformats.org/officeDocument/2006/relationships/image" Target="../media/image42.png"/><Relationship Id="rId38" Type="http://schemas.openxmlformats.org/officeDocument/2006/relationships/image" Target="../media/image47.png"/><Relationship Id="rId20" Type="http://schemas.openxmlformats.org/officeDocument/2006/relationships/image" Target="../media/image37.svg"/><Relationship Id="rId41" Type="http://schemas.openxmlformats.org/officeDocument/2006/relationships/image" Target="../media/image88.svg"/></Relationships>
</file>

<file path=ppt/slides/_rels/slide25.xml.rels><?xml version="1.0" encoding="UTF-8" standalone="yes"?>
<Relationships xmlns="http://schemas.openxmlformats.org/package/2006/relationships"><Relationship Id="rId13" Type="http://schemas.openxmlformats.org/officeDocument/2006/relationships/image" Target="../media/image51.png"/><Relationship Id="rId18" Type="http://schemas.openxmlformats.org/officeDocument/2006/relationships/image" Target="../media/image56.svg"/><Relationship Id="rId26" Type="http://schemas.openxmlformats.org/officeDocument/2006/relationships/image" Target="../media/image31.svg"/><Relationship Id="rId39" Type="http://schemas.openxmlformats.org/officeDocument/2006/relationships/image" Target="../media/image45.png"/><Relationship Id="rId21" Type="http://schemas.openxmlformats.org/officeDocument/2006/relationships/image" Target="../media/image58.png"/><Relationship Id="rId34" Type="http://schemas.openxmlformats.org/officeDocument/2006/relationships/image" Target="../media/image39.svg"/><Relationship Id="rId42" Type="http://schemas.openxmlformats.org/officeDocument/2006/relationships/image" Target="../media/image48.svg"/><Relationship Id="rId7" Type="http://schemas.openxmlformats.org/officeDocument/2006/relationships/image" Target="../media/image24.png"/><Relationship Id="rId2" Type="http://schemas.openxmlformats.org/officeDocument/2006/relationships/notesSlide" Target="../notesSlides/notesSlide7.xml"/><Relationship Id="rId16" Type="http://schemas.openxmlformats.org/officeDocument/2006/relationships/image" Target="../media/image54.svg"/><Relationship Id="rId20" Type="http://schemas.openxmlformats.org/officeDocument/2006/relationships/image" Target="../media/image44.png"/><Relationship Id="rId29" Type="http://schemas.openxmlformats.org/officeDocument/2006/relationships/image" Target="../media/image34.svg"/><Relationship Id="rId41" Type="http://schemas.openxmlformats.org/officeDocument/2006/relationships/image" Target="../media/image47.png"/><Relationship Id="rId1" Type="http://schemas.openxmlformats.org/officeDocument/2006/relationships/slideLayout" Target="../slideLayouts/slideLayout12.xml"/><Relationship Id="rId6" Type="http://schemas.openxmlformats.org/officeDocument/2006/relationships/image" Target="../media/image23.svg"/><Relationship Id="rId11" Type="http://schemas.openxmlformats.org/officeDocument/2006/relationships/image" Target="../media/image49.png"/><Relationship Id="rId24" Type="http://schemas.openxmlformats.org/officeDocument/2006/relationships/image" Target="../media/image29.svg"/><Relationship Id="rId32" Type="http://schemas.openxmlformats.org/officeDocument/2006/relationships/image" Target="../media/image37.svg"/><Relationship Id="rId37" Type="http://schemas.openxmlformats.org/officeDocument/2006/relationships/image" Target="../media/image42.png"/><Relationship Id="rId40" Type="http://schemas.openxmlformats.org/officeDocument/2006/relationships/image" Target="../media/image46.svg"/><Relationship Id="rId5" Type="http://schemas.openxmlformats.org/officeDocument/2006/relationships/image" Target="../media/image22.png"/><Relationship Id="rId15" Type="http://schemas.openxmlformats.org/officeDocument/2006/relationships/image" Target="../media/image53.png"/><Relationship Id="rId23" Type="http://schemas.openxmlformats.org/officeDocument/2006/relationships/image" Target="../media/image28.png"/><Relationship Id="rId28" Type="http://schemas.openxmlformats.org/officeDocument/2006/relationships/image" Target="../media/image33.png"/><Relationship Id="rId36" Type="http://schemas.openxmlformats.org/officeDocument/2006/relationships/image" Target="../media/image41.svg"/><Relationship Id="rId10" Type="http://schemas.openxmlformats.org/officeDocument/2006/relationships/image" Target="../media/image27.svg"/><Relationship Id="rId19" Type="http://schemas.openxmlformats.org/officeDocument/2006/relationships/image" Target="../media/image57.png"/><Relationship Id="rId31" Type="http://schemas.openxmlformats.org/officeDocument/2006/relationships/image" Target="../media/image36.png"/><Relationship Id="rId4" Type="http://schemas.openxmlformats.org/officeDocument/2006/relationships/image" Target="../media/image21.svg"/><Relationship Id="rId9" Type="http://schemas.openxmlformats.org/officeDocument/2006/relationships/image" Target="../media/image26.png"/><Relationship Id="rId14" Type="http://schemas.openxmlformats.org/officeDocument/2006/relationships/image" Target="../media/image52.svg"/><Relationship Id="rId22" Type="http://schemas.openxmlformats.org/officeDocument/2006/relationships/image" Target="../media/image59.svg"/><Relationship Id="rId27" Type="http://schemas.openxmlformats.org/officeDocument/2006/relationships/image" Target="../media/image32.png"/><Relationship Id="rId30" Type="http://schemas.openxmlformats.org/officeDocument/2006/relationships/image" Target="../media/image35.png"/><Relationship Id="rId35" Type="http://schemas.openxmlformats.org/officeDocument/2006/relationships/image" Target="../media/image40.png"/><Relationship Id="rId8" Type="http://schemas.openxmlformats.org/officeDocument/2006/relationships/image" Target="../media/image25.svg"/><Relationship Id="rId3" Type="http://schemas.openxmlformats.org/officeDocument/2006/relationships/image" Target="../media/image20.png"/><Relationship Id="rId12" Type="http://schemas.openxmlformats.org/officeDocument/2006/relationships/image" Target="../media/image50.svg"/><Relationship Id="rId17" Type="http://schemas.openxmlformats.org/officeDocument/2006/relationships/image" Target="../media/image55.png"/><Relationship Id="rId25" Type="http://schemas.openxmlformats.org/officeDocument/2006/relationships/image" Target="../media/image30.png"/><Relationship Id="rId33" Type="http://schemas.openxmlformats.org/officeDocument/2006/relationships/image" Target="../media/image38.png"/><Relationship Id="rId38" Type="http://schemas.openxmlformats.org/officeDocument/2006/relationships/image" Target="../media/image43.svg"/></Relationships>
</file>

<file path=ppt/slides/_rels/slide26.xml.rels><?xml version="1.0" encoding="UTF-8" standalone="yes"?>
<Relationships xmlns="http://schemas.openxmlformats.org/package/2006/relationships"><Relationship Id="rId13" Type="http://schemas.openxmlformats.org/officeDocument/2006/relationships/image" Target="../media/image30.png"/><Relationship Id="rId18" Type="http://schemas.openxmlformats.org/officeDocument/2006/relationships/image" Target="../media/image35.png"/><Relationship Id="rId26" Type="http://schemas.openxmlformats.org/officeDocument/2006/relationships/image" Target="../media/image54.svg"/><Relationship Id="rId39" Type="http://schemas.openxmlformats.org/officeDocument/2006/relationships/image" Target="../media/image48.svg"/><Relationship Id="rId21" Type="http://schemas.openxmlformats.org/officeDocument/2006/relationships/image" Target="../media/image49.png"/><Relationship Id="rId34" Type="http://schemas.openxmlformats.org/officeDocument/2006/relationships/image" Target="../media/image43.svg"/><Relationship Id="rId42" Type="http://schemas.openxmlformats.org/officeDocument/2006/relationships/image" Target="../media/image89.png"/><Relationship Id="rId7" Type="http://schemas.openxmlformats.org/officeDocument/2006/relationships/image" Target="../media/image24.png"/><Relationship Id="rId2" Type="http://schemas.openxmlformats.org/officeDocument/2006/relationships/notesSlide" Target="../notesSlides/notesSlide8.xml"/><Relationship Id="rId16" Type="http://schemas.openxmlformats.org/officeDocument/2006/relationships/image" Target="../media/image33.png"/><Relationship Id="rId29" Type="http://schemas.openxmlformats.org/officeDocument/2006/relationships/image" Target="../media/image38.png"/><Relationship Id="rId1" Type="http://schemas.openxmlformats.org/officeDocument/2006/relationships/slideLayout" Target="../slideLayouts/slideLayout12.xml"/><Relationship Id="rId6" Type="http://schemas.openxmlformats.org/officeDocument/2006/relationships/image" Target="../media/image23.svg"/><Relationship Id="rId11" Type="http://schemas.openxmlformats.org/officeDocument/2006/relationships/image" Target="../media/image28.png"/><Relationship Id="rId24" Type="http://schemas.openxmlformats.org/officeDocument/2006/relationships/image" Target="../media/image52.svg"/><Relationship Id="rId32" Type="http://schemas.openxmlformats.org/officeDocument/2006/relationships/image" Target="../media/image41.svg"/><Relationship Id="rId37" Type="http://schemas.openxmlformats.org/officeDocument/2006/relationships/image" Target="../media/image46.svg"/><Relationship Id="rId40" Type="http://schemas.openxmlformats.org/officeDocument/2006/relationships/image" Target="../media/image87.png"/><Relationship Id="rId45" Type="http://schemas.openxmlformats.org/officeDocument/2006/relationships/image" Target="../media/image92.svg"/><Relationship Id="rId5" Type="http://schemas.openxmlformats.org/officeDocument/2006/relationships/image" Target="../media/image22.png"/><Relationship Id="rId15" Type="http://schemas.openxmlformats.org/officeDocument/2006/relationships/image" Target="../media/image32.png"/><Relationship Id="rId23" Type="http://schemas.openxmlformats.org/officeDocument/2006/relationships/image" Target="../media/image51.png"/><Relationship Id="rId28" Type="http://schemas.openxmlformats.org/officeDocument/2006/relationships/image" Target="../media/image86.jpg"/><Relationship Id="rId36" Type="http://schemas.openxmlformats.org/officeDocument/2006/relationships/image" Target="../media/image45.png"/><Relationship Id="rId10" Type="http://schemas.openxmlformats.org/officeDocument/2006/relationships/image" Target="../media/image27.svg"/><Relationship Id="rId19" Type="http://schemas.openxmlformats.org/officeDocument/2006/relationships/image" Target="../media/image36.png"/><Relationship Id="rId31" Type="http://schemas.openxmlformats.org/officeDocument/2006/relationships/image" Target="../media/image40.png"/><Relationship Id="rId44" Type="http://schemas.openxmlformats.org/officeDocument/2006/relationships/image" Target="../media/image91.png"/><Relationship Id="rId4" Type="http://schemas.openxmlformats.org/officeDocument/2006/relationships/image" Target="../media/image21.svg"/><Relationship Id="rId9" Type="http://schemas.openxmlformats.org/officeDocument/2006/relationships/image" Target="../media/image26.png"/><Relationship Id="rId14" Type="http://schemas.openxmlformats.org/officeDocument/2006/relationships/image" Target="../media/image31.svg"/><Relationship Id="rId22" Type="http://schemas.openxmlformats.org/officeDocument/2006/relationships/image" Target="../media/image50.svg"/><Relationship Id="rId27" Type="http://schemas.openxmlformats.org/officeDocument/2006/relationships/image" Target="../media/image55.png"/><Relationship Id="rId30" Type="http://schemas.openxmlformats.org/officeDocument/2006/relationships/image" Target="../media/image39.svg"/><Relationship Id="rId35" Type="http://schemas.openxmlformats.org/officeDocument/2006/relationships/image" Target="../media/image44.png"/><Relationship Id="rId43" Type="http://schemas.openxmlformats.org/officeDocument/2006/relationships/image" Target="../media/image90.svg"/><Relationship Id="rId8" Type="http://schemas.openxmlformats.org/officeDocument/2006/relationships/image" Target="../media/image25.svg"/><Relationship Id="rId3" Type="http://schemas.openxmlformats.org/officeDocument/2006/relationships/image" Target="../media/image20.png"/><Relationship Id="rId12" Type="http://schemas.openxmlformats.org/officeDocument/2006/relationships/image" Target="../media/image29.svg"/><Relationship Id="rId17" Type="http://schemas.openxmlformats.org/officeDocument/2006/relationships/image" Target="../media/image34.svg"/><Relationship Id="rId25" Type="http://schemas.openxmlformats.org/officeDocument/2006/relationships/image" Target="../media/image53.png"/><Relationship Id="rId33" Type="http://schemas.openxmlformats.org/officeDocument/2006/relationships/image" Target="../media/image42.png"/><Relationship Id="rId38" Type="http://schemas.openxmlformats.org/officeDocument/2006/relationships/image" Target="../media/image47.png"/><Relationship Id="rId20" Type="http://schemas.openxmlformats.org/officeDocument/2006/relationships/image" Target="../media/image37.svg"/><Relationship Id="rId41" Type="http://schemas.openxmlformats.org/officeDocument/2006/relationships/image" Target="../media/image88.svg"/></Relationships>
</file>

<file path=ppt/slides/_rels/slide27.xml.rels><?xml version="1.0" encoding="UTF-8" standalone="yes"?>
<Relationships xmlns="http://schemas.openxmlformats.org/package/2006/relationships"><Relationship Id="rId2" Type="http://schemas.openxmlformats.org/officeDocument/2006/relationships/image" Target="../media/image93.emf"/><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13" Type="http://schemas.openxmlformats.org/officeDocument/2006/relationships/image" Target="../media/image30.png"/><Relationship Id="rId18" Type="http://schemas.openxmlformats.org/officeDocument/2006/relationships/image" Target="../media/image35.png"/><Relationship Id="rId26" Type="http://schemas.openxmlformats.org/officeDocument/2006/relationships/image" Target="../media/image54.svg"/><Relationship Id="rId39" Type="http://schemas.openxmlformats.org/officeDocument/2006/relationships/image" Target="../media/image48.svg"/><Relationship Id="rId21" Type="http://schemas.openxmlformats.org/officeDocument/2006/relationships/image" Target="../media/image49.png"/><Relationship Id="rId34" Type="http://schemas.openxmlformats.org/officeDocument/2006/relationships/image" Target="../media/image43.svg"/><Relationship Id="rId42" Type="http://schemas.openxmlformats.org/officeDocument/2006/relationships/image" Target="../media/image89.png"/><Relationship Id="rId7" Type="http://schemas.openxmlformats.org/officeDocument/2006/relationships/image" Target="../media/image24.png"/><Relationship Id="rId2" Type="http://schemas.openxmlformats.org/officeDocument/2006/relationships/notesSlide" Target="../notesSlides/notesSlide9.xml"/><Relationship Id="rId16" Type="http://schemas.openxmlformats.org/officeDocument/2006/relationships/image" Target="../media/image33.png"/><Relationship Id="rId29" Type="http://schemas.openxmlformats.org/officeDocument/2006/relationships/image" Target="../media/image38.png"/><Relationship Id="rId1" Type="http://schemas.openxmlformats.org/officeDocument/2006/relationships/slideLayout" Target="../slideLayouts/slideLayout12.xml"/><Relationship Id="rId6" Type="http://schemas.openxmlformats.org/officeDocument/2006/relationships/image" Target="../media/image23.svg"/><Relationship Id="rId11" Type="http://schemas.openxmlformats.org/officeDocument/2006/relationships/image" Target="../media/image28.png"/><Relationship Id="rId24" Type="http://schemas.openxmlformats.org/officeDocument/2006/relationships/image" Target="../media/image52.svg"/><Relationship Id="rId32" Type="http://schemas.openxmlformats.org/officeDocument/2006/relationships/image" Target="../media/image41.svg"/><Relationship Id="rId37" Type="http://schemas.openxmlformats.org/officeDocument/2006/relationships/image" Target="../media/image46.svg"/><Relationship Id="rId40" Type="http://schemas.openxmlformats.org/officeDocument/2006/relationships/image" Target="../media/image87.png"/><Relationship Id="rId45" Type="http://schemas.openxmlformats.org/officeDocument/2006/relationships/image" Target="../media/image92.svg"/><Relationship Id="rId5" Type="http://schemas.openxmlformats.org/officeDocument/2006/relationships/image" Target="../media/image22.png"/><Relationship Id="rId15" Type="http://schemas.openxmlformats.org/officeDocument/2006/relationships/image" Target="../media/image32.png"/><Relationship Id="rId23" Type="http://schemas.openxmlformats.org/officeDocument/2006/relationships/image" Target="../media/image51.png"/><Relationship Id="rId28" Type="http://schemas.openxmlformats.org/officeDocument/2006/relationships/image" Target="../media/image86.jpg"/><Relationship Id="rId36" Type="http://schemas.openxmlformats.org/officeDocument/2006/relationships/image" Target="../media/image45.png"/><Relationship Id="rId10" Type="http://schemas.openxmlformats.org/officeDocument/2006/relationships/image" Target="../media/image27.svg"/><Relationship Id="rId19" Type="http://schemas.openxmlformats.org/officeDocument/2006/relationships/image" Target="../media/image36.png"/><Relationship Id="rId31" Type="http://schemas.openxmlformats.org/officeDocument/2006/relationships/image" Target="../media/image40.png"/><Relationship Id="rId44" Type="http://schemas.openxmlformats.org/officeDocument/2006/relationships/image" Target="../media/image91.png"/><Relationship Id="rId4" Type="http://schemas.openxmlformats.org/officeDocument/2006/relationships/image" Target="../media/image21.svg"/><Relationship Id="rId9" Type="http://schemas.openxmlformats.org/officeDocument/2006/relationships/image" Target="../media/image26.png"/><Relationship Id="rId14" Type="http://schemas.openxmlformats.org/officeDocument/2006/relationships/image" Target="../media/image31.svg"/><Relationship Id="rId22" Type="http://schemas.openxmlformats.org/officeDocument/2006/relationships/image" Target="../media/image50.svg"/><Relationship Id="rId27" Type="http://schemas.openxmlformats.org/officeDocument/2006/relationships/image" Target="../media/image55.png"/><Relationship Id="rId30" Type="http://schemas.openxmlformats.org/officeDocument/2006/relationships/image" Target="../media/image39.svg"/><Relationship Id="rId35" Type="http://schemas.openxmlformats.org/officeDocument/2006/relationships/image" Target="../media/image44.png"/><Relationship Id="rId43" Type="http://schemas.openxmlformats.org/officeDocument/2006/relationships/image" Target="../media/image90.svg"/><Relationship Id="rId8" Type="http://schemas.openxmlformats.org/officeDocument/2006/relationships/image" Target="../media/image25.svg"/><Relationship Id="rId3" Type="http://schemas.openxmlformats.org/officeDocument/2006/relationships/image" Target="../media/image20.png"/><Relationship Id="rId12" Type="http://schemas.openxmlformats.org/officeDocument/2006/relationships/image" Target="../media/image29.svg"/><Relationship Id="rId17" Type="http://schemas.openxmlformats.org/officeDocument/2006/relationships/image" Target="../media/image34.svg"/><Relationship Id="rId25" Type="http://schemas.openxmlformats.org/officeDocument/2006/relationships/image" Target="../media/image53.png"/><Relationship Id="rId33" Type="http://schemas.openxmlformats.org/officeDocument/2006/relationships/image" Target="../media/image42.png"/><Relationship Id="rId38" Type="http://schemas.openxmlformats.org/officeDocument/2006/relationships/image" Target="../media/image47.png"/><Relationship Id="rId20" Type="http://schemas.openxmlformats.org/officeDocument/2006/relationships/image" Target="../media/image37.svg"/><Relationship Id="rId41" Type="http://schemas.openxmlformats.org/officeDocument/2006/relationships/image" Target="../media/image88.svg"/></Relationships>
</file>

<file path=ppt/slides/_rels/slide29.xml.rels><?xml version="1.0" encoding="UTF-8" standalone="yes"?>
<Relationships xmlns="http://schemas.openxmlformats.org/package/2006/relationships"><Relationship Id="rId8" Type="http://schemas.openxmlformats.org/officeDocument/2006/relationships/image" Target="../media/image57.png"/><Relationship Id="rId13" Type="http://schemas.openxmlformats.org/officeDocument/2006/relationships/image" Target="../media/image65.svg"/><Relationship Id="rId3" Type="http://schemas.openxmlformats.org/officeDocument/2006/relationships/image" Target="../media/image53.png"/><Relationship Id="rId7" Type="http://schemas.openxmlformats.org/officeDocument/2006/relationships/image" Target="../media/image60.jpeg"/><Relationship Id="rId12" Type="http://schemas.openxmlformats.org/officeDocument/2006/relationships/image" Target="../media/image64.png"/><Relationship Id="rId2" Type="http://schemas.openxmlformats.org/officeDocument/2006/relationships/notesSlide" Target="../notesSlides/notesSlide10.xml"/><Relationship Id="rId1" Type="http://schemas.openxmlformats.org/officeDocument/2006/relationships/slideLayout" Target="../slideLayouts/slideLayout12.xml"/><Relationship Id="rId6" Type="http://schemas.openxmlformats.org/officeDocument/2006/relationships/image" Target="../media/image69.png"/><Relationship Id="rId11" Type="http://schemas.openxmlformats.org/officeDocument/2006/relationships/image" Target="../media/image63.png"/><Relationship Id="rId5" Type="http://schemas.openxmlformats.org/officeDocument/2006/relationships/image" Target="../media/image94.jpeg"/><Relationship Id="rId10" Type="http://schemas.openxmlformats.org/officeDocument/2006/relationships/image" Target="../media/image62.svg"/><Relationship Id="rId4" Type="http://schemas.openxmlformats.org/officeDocument/2006/relationships/image" Target="../media/image54.svg"/><Relationship Id="rId9" Type="http://schemas.openxmlformats.org/officeDocument/2006/relationships/image" Target="../media/image61.png"/></Relationships>
</file>

<file path=ppt/slides/_rels/slide3.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13.xml"/><Relationship Id="rId6" Type="http://schemas.openxmlformats.org/officeDocument/2006/relationships/image" Target="../media/image14.svg"/><Relationship Id="rId5" Type="http://schemas.openxmlformats.org/officeDocument/2006/relationships/image" Target="../media/image13.png"/><Relationship Id="rId10" Type="http://schemas.openxmlformats.org/officeDocument/2006/relationships/image" Target="../media/image18.svg"/><Relationship Id="rId4" Type="http://schemas.openxmlformats.org/officeDocument/2006/relationships/image" Target="../media/image12.svg"/><Relationship Id="rId9" Type="http://schemas.openxmlformats.org/officeDocument/2006/relationships/image" Target="../media/image17.png"/></Relationships>
</file>

<file path=ppt/slides/_rels/slide30.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53.png"/><Relationship Id="rId7" Type="http://schemas.openxmlformats.org/officeDocument/2006/relationships/image" Target="../media/image94.jpeg"/><Relationship Id="rId2" Type="http://schemas.openxmlformats.org/officeDocument/2006/relationships/notesSlide" Target="../notesSlides/notesSlide11.xml"/><Relationship Id="rId1" Type="http://schemas.openxmlformats.org/officeDocument/2006/relationships/slideLayout" Target="../slideLayouts/slideLayout12.xml"/><Relationship Id="rId6" Type="http://schemas.openxmlformats.org/officeDocument/2006/relationships/image" Target="../media/image60.jpeg"/><Relationship Id="rId5" Type="http://schemas.openxmlformats.org/officeDocument/2006/relationships/image" Target="../media/image69.png"/><Relationship Id="rId10" Type="http://schemas.openxmlformats.org/officeDocument/2006/relationships/image" Target="../media/image62.svg"/><Relationship Id="rId4" Type="http://schemas.openxmlformats.org/officeDocument/2006/relationships/image" Target="../media/image54.svg"/><Relationship Id="rId9" Type="http://schemas.openxmlformats.org/officeDocument/2006/relationships/image" Target="../media/image6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13" Type="http://schemas.openxmlformats.org/officeDocument/2006/relationships/image" Target="../media/image28.png"/><Relationship Id="rId18" Type="http://schemas.openxmlformats.org/officeDocument/2006/relationships/image" Target="../media/image33.png"/><Relationship Id="rId26" Type="http://schemas.openxmlformats.org/officeDocument/2006/relationships/image" Target="../media/image90.svg"/><Relationship Id="rId39" Type="http://schemas.openxmlformats.org/officeDocument/2006/relationships/image" Target="../media/image40.png"/><Relationship Id="rId21" Type="http://schemas.openxmlformats.org/officeDocument/2006/relationships/image" Target="../media/image36.png"/><Relationship Id="rId34" Type="http://schemas.openxmlformats.org/officeDocument/2006/relationships/image" Target="../media/image54.svg"/><Relationship Id="rId42" Type="http://schemas.openxmlformats.org/officeDocument/2006/relationships/image" Target="../media/image43.svg"/><Relationship Id="rId47" Type="http://schemas.openxmlformats.org/officeDocument/2006/relationships/image" Target="../media/image48.svg"/><Relationship Id="rId7" Type="http://schemas.openxmlformats.org/officeDocument/2006/relationships/image" Target="../media/image22.png"/><Relationship Id="rId2" Type="http://schemas.openxmlformats.org/officeDocument/2006/relationships/notesSlide" Target="../notesSlides/notesSlide13.xml"/><Relationship Id="rId16" Type="http://schemas.openxmlformats.org/officeDocument/2006/relationships/image" Target="../media/image31.svg"/><Relationship Id="rId29" Type="http://schemas.openxmlformats.org/officeDocument/2006/relationships/image" Target="../media/image49.png"/><Relationship Id="rId1" Type="http://schemas.openxmlformats.org/officeDocument/2006/relationships/slideLayout" Target="../slideLayouts/slideLayout12.xml"/><Relationship Id="rId6" Type="http://schemas.openxmlformats.org/officeDocument/2006/relationships/image" Target="../media/image21.svg"/><Relationship Id="rId11" Type="http://schemas.openxmlformats.org/officeDocument/2006/relationships/image" Target="../media/image26.png"/><Relationship Id="rId24" Type="http://schemas.openxmlformats.org/officeDocument/2006/relationships/image" Target="../media/image88.svg"/><Relationship Id="rId32" Type="http://schemas.openxmlformats.org/officeDocument/2006/relationships/image" Target="../media/image52.svg"/><Relationship Id="rId37" Type="http://schemas.openxmlformats.org/officeDocument/2006/relationships/image" Target="../media/image38.png"/><Relationship Id="rId40" Type="http://schemas.openxmlformats.org/officeDocument/2006/relationships/image" Target="../media/image41.svg"/><Relationship Id="rId45" Type="http://schemas.openxmlformats.org/officeDocument/2006/relationships/image" Target="../media/image46.svg"/><Relationship Id="rId5" Type="http://schemas.openxmlformats.org/officeDocument/2006/relationships/image" Target="../media/image20.png"/><Relationship Id="rId15" Type="http://schemas.openxmlformats.org/officeDocument/2006/relationships/image" Target="../media/image30.png"/><Relationship Id="rId23" Type="http://schemas.openxmlformats.org/officeDocument/2006/relationships/image" Target="../media/image87.png"/><Relationship Id="rId28" Type="http://schemas.openxmlformats.org/officeDocument/2006/relationships/image" Target="../media/image92.svg"/><Relationship Id="rId36" Type="http://schemas.openxmlformats.org/officeDocument/2006/relationships/image" Target="../media/image86.jpg"/><Relationship Id="rId10" Type="http://schemas.openxmlformats.org/officeDocument/2006/relationships/image" Target="../media/image25.svg"/><Relationship Id="rId19" Type="http://schemas.openxmlformats.org/officeDocument/2006/relationships/image" Target="../media/image34.svg"/><Relationship Id="rId31" Type="http://schemas.openxmlformats.org/officeDocument/2006/relationships/image" Target="../media/image51.png"/><Relationship Id="rId44" Type="http://schemas.openxmlformats.org/officeDocument/2006/relationships/image" Target="../media/image45.png"/><Relationship Id="rId4" Type="http://schemas.microsoft.com/office/2007/relationships/hdphoto" Target="../media/hdphoto1.wdp"/><Relationship Id="rId9" Type="http://schemas.openxmlformats.org/officeDocument/2006/relationships/image" Target="../media/image24.png"/><Relationship Id="rId14" Type="http://schemas.openxmlformats.org/officeDocument/2006/relationships/image" Target="../media/image29.svg"/><Relationship Id="rId22" Type="http://schemas.openxmlformats.org/officeDocument/2006/relationships/image" Target="../media/image37.svg"/><Relationship Id="rId27" Type="http://schemas.openxmlformats.org/officeDocument/2006/relationships/image" Target="../media/image91.png"/><Relationship Id="rId30" Type="http://schemas.openxmlformats.org/officeDocument/2006/relationships/image" Target="../media/image50.svg"/><Relationship Id="rId35" Type="http://schemas.openxmlformats.org/officeDocument/2006/relationships/image" Target="../media/image55.png"/><Relationship Id="rId43" Type="http://schemas.openxmlformats.org/officeDocument/2006/relationships/image" Target="../media/image44.png"/><Relationship Id="rId48" Type="http://schemas.openxmlformats.org/officeDocument/2006/relationships/image" Target="../media/image56.svg"/><Relationship Id="rId8" Type="http://schemas.openxmlformats.org/officeDocument/2006/relationships/image" Target="../media/image23.svg"/><Relationship Id="rId3" Type="http://schemas.openxmlformats.org/officeDocument/2006/relationships/image" Target="../media/image19.png"/><Relationship Id="rId12" Type="http://schemas.openxmlformats.org/officeDocument/2006/relationships/image" Target="../media/image27.svg"/><Relationship Id="rId17" Type="http://schemas.openxmlformats.org/officeDocument/2006/relationships/image" Target="../media/image32.png"/><Relationship Id="rId25" Type="http://schemas.openxmlformats.org/officeDocument/2006/relationships/image" Target="../media/image89.png"/><Relationship Id="rId33" Type="http://schemas.openxmlformats.org/officeDocument/2006/relationships/image" Target="../media/image53.png"/><Relationship Id="rId38" Type="http://schemas.openxmlformats.org/officeDocument/2006/relationships/image" Target="../media/image39.svg"/><Relationship Id="rId46" Type="http://schemas.openxmlformats.org/officeDocument/2006/relationships/image" Target="../media/image47.png"/><Relationship Id="rId20" Type="http://schemas.openxmlformats.org/officeDocument/2006/relationships/image" Target="../media/image35.png"/><Relationship Id="rId41" Type="http://schemas.openxmlformats.org/officeDocument/2006/relationships/image" Target="../media/image42.png"/></Relationships>
</file>

<file path=ppt/slides/_rels/slide34.xml.rels><?xml version="1.0" encoding="UTF-8" standalone="yes"?>
<Relationships xmlns="http://schemas.openxmlformats.org/package/2006/relationships"><Relationship Id="rId13" Type="http://schemas.openxmlformats.org/officeDocument/2006/relationships/image" Target="../media/image28.png"/><Relationship Id="rId18" Type="http://schemas.openxmlformats.org/officeDocument/2006/relationships/image" Target="../media/image33.png"/><Relationship Id="rId26" Type="http://schemas.openxmlformats.org/officeDocument/2006/relationships/image" Target="../media/image52.svg"/><Relationship Id="rId39" Type="http://schemas.openxmlformats.org/officeDocument/2006/relationships/image" Target="../media/image48.svg"/><Relationship Id="rId21" Type="http://schemas.openxmlformats.org/officeDocument/2006/relationships/image" Target="../media/image36.png"/><Relationship Id="rId34" Type="http://schemas.openxmlformats.org/officeDocument/2006/relationships/image" Target="../media/image43.svg"/><Relationship Id="rId42" Type="http://schemas.openxmlformats.org/officeDocument/2006/relationships/image" Target="../media/image89.png"/><Relationship Id="rId47" Type="http://schemas.openxmlformats.org/officeDocument/2006/relationships/image" Target="../media/image55.png"/><Relationship Id="rId7" Type="http://schemas.openxmlformats.org/officeDocument/2006/relationships/image" Target="../media/image22.png"/><Relationship Id="rId2" Type="http://schemas.openxmlformats.org/officeDocument/2006/relationships/notesSlide" Target="../notesSlides/notesSlide14.xml"/><Relationship Id="rId16" Type="http://schemas.openxmlformats.org/officeDocument/2006/relationships/image" Target="../media/image31.svg"/><Relationship Id="rId29" Type="http://schemas.openxmlformats.org/officeDocument/2006/relationships/image" Target="../media/image38.png"/><Relationship Id="rId1" Type="http://schemas.openxmlformats.org/officeDocument/2006/relationships/slideLayout" Target="../slideLayouts/slideLayout12.xml"/><Relationship Id="rId6" Type="http://schemas.openxmlformats.org/officeDocument/2006/relationships/image" Target="../media/image21.svg"/><Relationship Id="rId11" Type="http://schemas.openxmlformats.org/officeDocument/2006/relationships/image" Target="../media/image26.png"/><Relationship Id="rId24" Type="http://schemas.openxmlformats.org/officeDocument/2006/relationships/image" Target="../media/image50.svg"/><Relationship Id="rId32" Type="http://schemas.openxmlformats.org/officeDocument/2006/relationships/image" Target="../media/image41.svg"/><Relationship Id="rId37" Type="http://schemas.openxmlformats.org/officeDocument/2006/relationships/image" Target="../media/image46.svg"/><Relationship Id="rId40" Type="http://schemas.openxmlformats.org/officeDocument/2006/relationships/image" Target="../media/image87.png"/><Relationship Id="rId45" Type="http://schemas.openxmlformats.org/officeDocument/2006/relationships/image" Target="../media/image92.svg"/><Relationship Id="rId5" Type="http://schemas.openxmlformats.org/officeDocument/2006/relationships/image" Target="../media/image20.png"/><Relationship Id="rId15" Type="http://schemas.openxmlformats.org/officeDocument/2006/relationships/image" Target="../media/image30.png"/><Relationship Id="rId23" Type="http://schemas.openxmlformats.org/officeDocument/2006/relationships/image" Target="../media/image49.png"/><Relationship Id="rId28" Type="http://schemas.openxmlformats.org/officeDocument/2006/relationships/image" Target="../media/image54.svg"/><Relationship Id="rId36" Type="http://schemas.openxmlformats.org/officeDocument/2006/relationships/image" Target="../media/image45.png"/><Relationship Id="rId10" Type="http://schemas.openxmlformats.org/officeDocument/2006/relationships/image" Target="../media/image25.svg"/><Relationship Id="rId19" Type="http://schemas.openxmlformats.org/officeDocument/2006/relationships/image" Target="../media/image34.svg"/><Relationship Id="rId31" Type="http://schemas.openxmlformats.org/officeDocument/2006/relationships/image" Target="../media/image40.png"/><Relationship Id="rId44" Type="http://schemas.openxmlformats.org/officeDocument/2006/relationships/image" Target="../media/image91.png"/><Relationship Id="rId4" Type="http://schemas.microsoft.com/office/2007/relationships/hdphoto" Target="../media/hdphoto2.wdp"/><Relationship Id="rId9" Type="http://schemas.openxmlformats.org/officeDocument/2006/relationships/image" Target="../media/image24.png"/><Relationship Id="rId14" Type="http://schemas.openxmlformats.org/officeDocument/2006/relationships/image" Target="../media/image29.svg"/><Relationship Id="rId22" Type="http://schemas.openxmlformats.org/officeDocument/2006/relationships/image" Target="../media/image37.svg"/><Relationship Id="rId27" Type="http://schemas.openxmlformats.org/officeDocument/2006/relationships/image" Target="../media/image53.png"/><Relationship Id="rId30" Type="http://schemas.openxmlformats.org/officeDocument/2006/relationships/image" Target="../media/image39.svg"/><Relationship Id="rId35" Type="http://schemas.openxmlformats.org/officeDocument/2006/relationships/image" Target="../media/image44.png"/><Relationship Id="rId43" Type="http://schemas.openxmlformats.org/officeDocument/2006/relationships/image" Target="../media/image90.svg"/><Relationship Id="rId48" Type="http://schemas.openxmlformats.org/officeDocument/2006/relationships/image" Target="../media/image86.jpg"/><Relationship Id="rId8" Type="http://schemas.openxmlformats.org/officeDocument/2006/relationships/image" Target="../media/image23.svg"/><Relationship Id="rId3" Type="http://schemas.openxmlformats.org/officeDocument/2006/relationships/image" Target="../media/image19.png"/><Relationship Id="rId12" Type="http://schemas.openxmlformats.org/officeDocument/2006/relationships/image" Target="../media/image27.svg"/><Relationship Id="rId17" Type="http://schemas.openxmlformats.org/officeDocument/2006/relationships/image" Target="../media/image32.png"/><Relationship Id="rId25" Type="http://schemas.openxmlformats.org/officeDocument/2006/relationships/image" Target="../media/image51.png"/><Relationship Id="rId33" Type="http://schemas.openxmlformats.org/officeDocument/2006/relationships/image" Target="../media/image42.png"/><Relationship Id="rId38" Type="http://schemas.openxmlformats.org/officeDocument/2006/relationships/image" Target="../media/image47.png"/><Relationship Id="rId46" Type="http://schemas.openxmlformats.org/officeDocument/2006/relationships/image" Target="../media/image56.svg"/><Relationship Id="rId20" Type="http://schemas.openxmlformats.org/officeDocument/2006/relationships/image" Target="../media/image35.png"/><Relationship Id="rId41" Type="http://schemas.openxmlformats.org/officeDocument/2006/relationships/image" Target="../media/image88.svg"/></Relationships>
</file>

<file path=ppt/slides/_rels/slide35.xml.rels><?xml version="1.0" encoding="UTF-8" standalone="yes"?>
<Relationships xmlns="http://schemas.openxmlformats.org/package/2006/relationships"><Relationship Id="rId13" Type="http://schemas.openxmlformats.org/officeDocument/2006/relationships/image" Target="../media/image28.png"/><Relationship Id="rId18" Type="http://schemas.openxmlformats.org/officeDocument/2006/relationships/image" Target="../media/image33.png"/><Relationship Id="rId26" Type="http://schemas.openxmlformats.org/officeDocument/2006/relationships/image" Target="../media/image52.svg"/><Relationship Id="rId39" Type="http://schemas.openxmlformats.org/officeDocument/2006/relationships/image" Target="../media/image48.svg"/><Relationship Id="rId21" Type="http://schemas.openxmlformats.org/officeDocument/2006/relationships/image" Target="../media/image36.png"/><Relationship Id="rId34" Type="http://schemas.openxmlformats.org/officeDocument/2006/relationships/image" Target="../media/image43.svg"/><Relationship Id="rId42" Type="http://schemas.openxmlformats.org/officeDocument/2006/relationships/image" Target="../media/image89.png"/><Relationship Id="rId47" Type="http://schemas.openxmlformats.org/officeDocument/2006/relationships/image" Target="../media/image55.png"/><Relationship Id="rId7" Type="http://schemas.openxmlformats.org/officeDocument/2006/relationships/image" Target="../media/image22.png"/><Relationship Id="rId2" Type="http://schemas.openxmlformats.org/officeDocument/2006/relationships/notesSlide" Target="../notesSlides/notesSlide15.xml"/><Relationship Id="rId16" Type="http://schemas.openxmlformats.org/officeDocument/2006/relationships/image" Target="../media/image31.svg"/><Relationship Id="rId29" Type="http://schemas.openxmlformats.org/officeDocument/2006/relationships/image" Target="../media/image38.png"/><Relationship Id="rId1" Type="http://schemas.openxmlformats.org/officeDocument/2006/relationships/slideLayout" Target="../slideLayouts/slideLayout12.xml"/><Relationship Id="rId6" Type="http://schemas.openxmlformats.org/officeDocument/2006/relationships/image" Target="../media/image21.svg"/><Relationship Id="rId11" Type="http://schemas.openxmlformats.org/officeDocument/2006/relationships/image" Target="../media/image26.png"/><Relationship Id="rId24" Type="http://schemas.openxmlformats.org/officeDocument/2006/relationships/image" Target="../media/image50.svg"/><Relationship Id="rId32" Type="http://schemas.openxmlformats.org/officeDocument/2006/relationships/image" Target="../media/image41.svg"/><Relationship Id="rId37" Type="http://schemas.openxmlformats.org/officeDocument/2006/relationships/image" Target="../media/image46.svg"/><Relationship Id="rId40" Type="http://schemas.openxmlformats.org/officeDocument/2006/relationships/image" Target="../media/image87.png"/><Relationship Id="rId45" Type="http://schemas.openxmlformats.org/officeDocument/2006/relationships/image" Target="../media/image92.svg"/><Relationship Id="rId5" Type="http://schemas.openxmlformats.org/officeDocument/2006/relationships/image" Target="../media/image20.png"/><Relationship Id="rId15" Type="http://schemas.openxmlformats.org/officeDocument/2006/relationships/image" Target="../media/image30.png"/><Relationship Id="rId23" Type="http://schemas.openxmlformats.org/officeDocument/2006/relationships/image" Target="../media/image49.png"/><Relationship Id="rId28" Type="http://schemas.openxmlformats.org/officeDocument/2006/relationships/image" Target="../media/image54.svg"/><Relationship Id="rId36" Type="http://schemas.openxmlformats.org/officeDocument/2006/relationships/image" Target="../media/image45.png"/><Relationship Id="rId10" Type="http://schemas.openxmlformats.org/officeDocument/2006/relationships/image" Target="../media/image25.svg"/><Relationship Id="rId19" Type="http://schemas.openxmlformats.org/officeDocument/2006/relationships/image" Target="../media/image34.svg"/><Relationship Id="rId31" Type="http://schemas.openxmlformats.org/officeDocument/2006/relationships/image" Target="../media/image40.png"/><Relationship Id="rId44" Type="http://schemas.openxmlformats.org/officeDocument/2006/relationships/image" Target="../media/image91.png"/><Relationship Id="rId4" Type="http://schemas.microsoft.com/office/2007/relationships/hdphoto" Target="../media/hdphoto2.wdp"/><Relationship Id="rId9" Type="http://schemas.openxmlformats.org/officeDocument/2006/relationships/image" Target="../media/image24.png"/><Relationship Id="rId14" Type="http://schemas.openxmlformats.org/officeDocument/2006/relationships/image" Target="../media/image29.svg"/><Relationship Id="rId22" Type="http://schemas.openxmlformats.org/officeDocument/2006/relationships/image" Target="../media/image37.svg"/><Relationship Id="rId27" Type="http://schemas.openxmlformats.org/officeDocument/2006/relationships/image" Target="../media/image53.png"/><Relationship Id="rId30" Type="http://schemas.openxmlformats.org/officeDocument/2006/relationships/image" Target="../media/image39.svg"/><Relationship Id="rId35" Type="http://schemas.openxmlformats.org/officeDocument/2006/relationships/image" Target="../media/image44.png"/><Relationship Id="rId43" Type="http://schemas.openxmlformats.org/officeDocument/2006/relationships/image" Target="../media/image90.svg"/><Relationship Id="rId48" Type="http://schemas.openxmlformats.org/officeDocument/2006/relationships/image" Target="../media/image86.jpg"/><Relationship Id="rId8" Type="http://schemas.openxmlformats.org/officeDocument/2006/relationships/image" Target="../media/image23.svg"/><Relationship Id="rId3" Type="http://schemas.openxmlformats.org/officeDocument/2006/relationships/image" Target="../media/image19.png"/><Relationship Id="rId12" Type="http://schemas.openxmlformats.org/officeDocument/2006/relationships/image" Target="../media/image27.svg"/><Relationship Id="rId17" Type="http://schemas.openxmlformats.org/officeDocument/2006/relationships/image" Target="../media/image32.png"/><Relationship Id="rId25" Type="http://schemas.openxmlformats.org/officeDocument/2006/relationships/image" Target="../media/image51.png"/><Relationship Id="rId33" Type="http://schemas.openxmlformats.org/officeDocument/2006/relationships/image" Target="../media/image42.png"/><Relationship Id="rId38" Type="http://schemas.openxmlformats.org/officeDocument/2006/relationships/image" Target="../media/image47.png"/><Relationship Id="rId46" Type="http://schemas.openxmlformats.org/officeDocument/2006/relationships/image" Target="../media/image56.svg"/><Relationship Id="rId20" Type="http://schemas.openxmlformats.org/officeDocument/2006/relationships/image" Target="../media/image35.png"/><Relationship Id="rId41" Type="http://schemas.openxmlformats.org/officeDocument/2006/relationships/image" Target="../media/image88.svg"/></Relationships>
</file>

<file path=ppt/slides/_rels/slide36.xml.rels><?xml version="1.0" encoding="UTF-8" standalone="yes"?>
<Relationships xmlns="http://schemas.openxmlformats.org/package/2006/relationships"><Relationship Id="rId2" Type="http://schemas.openxmlformats.org/officeDocument/2006/relationships/image" Target="../media/image95.emf"/><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2" Type="http://schemas.openxmlformats.org/officeDocument/2006/relationships/image" Target="../media/image96.emf"/><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3" Type="http://schemas.openxmlformats.org/officeDocument/2006/relationships/image" Target="../media/image29.svg"/><Relationship Id="rId18" Type="http://schemas.openxmlformats.org/officeDocument/2006/relationships/image" Target="../media/image34.svg"/><Relationship Id="rId26" Type="http://schemas.openxmlformats.org/officeDocument/2006/relationships/image" Target="../media/image42.png"/><Relationship Id="rId39" Type="http://schemas.openxmlformats.org/officeDocument/2006/relationships/image" Target="../media/image55.png"/><Relationship Id="rId21" Type="http://schemas.openxmlformats.org/officeDocument/2006/relationships/image" Target="../media/image37.svg"/><Relationship Id="rId34" Type="http://schemas.openxmlformats.org/officeDocument/2006/relationships/image" Target="../media/image50.svg"/><Relationship Id="rId42" Type="http://schemas.openxmlformats.org/officeDocument/2006/relationships/image" Target="../media/image58.png"/><Relationship Id="rId7" Type="http://schemas.openxmlformats.org/officeDocument/2006/relationships/image" Target="../media/image23.svg"/><Relationship Id="rId2" Type="http://schemas.openxmlformats.org/officeDocument/2006/relationships/image" Target="../media/image19.png"/><Relationship Id="rId16" Type="http://schemas.openxmlformats.org/officeDocument/2006/relationships/image" Target="../media/image32.png"/><Relationship Id="rId20" Type="http://schemas.openxmlformats.org/officeDocument/2006/relationships/image" Target="../media/image36.png"/><Relationship Id="rId29" Type="http://schemas.openxmlformats.org/officeDocument/2006/relationships/image" Target="../media/image45.png"/><Relationship Id="rId41" Type="http://schemas.openxmlformats.org/officeDocument/2006/relationships/image" Target="../media/image57.png"/><Relationship Id="rId1" Type="http://schemas.openxmlformats.org/officeDocument/2006/relationships/slideLayout" Target="../slideLayouts/slideLayout12.xml"/><Relationship Id="rId6" Type="http://schemas.openxmlformats.org/officeDocument/2006/relationships/image" Target="../media/image22.png"/><Relationship Id="rId11" Type="http://schemas.openxmlformats.org/officeDocument/2006/relationships/image" Target="../media/image27.svg"/><Relationship Id="rId24" Type="http://schemas.openxmlformats.org/officeDocument/2006/relationships/image" Target="../media/image40.png"/><Relationship Id="rId32" Type="http://schemas.openxmlformats.org/officeDocument/2006/relationships/image" Target="../media/image48.svg"/><Relationship Id="rId37" Type="http://schemas.openxmlformats.org/officeDocument/2006/relationships/image" Target="../media/image53.png"/><Relationship Id="rId40" Type="http://schemas.openxmlformats.org/officeDocument/2006/relationships/image" Target="../media/image56.svg"/><Relationship Id="rId5" Type="http://schemas.openxmlformats.org/officeDocument/2006/relationships/image" Target="../media/image21.svg"/><Relationship Id="rId15" Type="http://schemas.openxmlformats.org/officeDocument/2006/relationships/image" Target="../media/image31.svg"/><Relationship Id="rId23" Type="http://schemas.openxmlformats.org/officeDocument/2006/relationships/image" Target="../media/image39.svg"/><Relationship Id="rId28" Type="http://schemas.openxmlformats.org/officeDocument/2006/relationships/image" Target="../media/image44.png"/><Relationship Id="rId36" Type="http://schemas.openxmlformats.org/officeDocument/2006/relationships/image" Target="../media/image52.svg"/><Relationship Id="rId10" Type="http://schemas.openxmlformats.org/officeDocument/2006/relationships/image" Target="../media/image26.png"/><Relationship Id="rId19" Type="http://schemas.openxmlformats.org/officeDocument/2006/relationships/image" Target="../media/image35.png"/><Relationship Id="rId31" Type="http://schemas.openxmlformats.org/officeDocument/2006/relationships/image" Target="../media/image47.png"/><Relationship Id="rId4" Type="http://schemas.openxmlformats.org/officeDocument/2006/relationships/image" Target="../media/image20.png"/><Relationship Id="rId9" Type="http://schemas.openxmlformats.org/officeDocument/2006/relationships/image" Target="../media/image25.svg"/><Relationship Id="rId14" Type="http://schemas.openxmlformats.org/officeDocument/2006/relationships/image" Target="../media/image30.png"/><Relationship Id="rId22" Type="http://schemas.openxmlformats.org/officeDocument/2006/relationships/image" Target="../media/image38.png"/><Relationship Id="rId27" Type="http://schemas.openxmlformats.org/officeDocument/2006/relationships/image" Target="../media/image43.svg"/><Relationship Id="rId30" Type="http://schemas.openxmlformats.org/officeDocument/2006/relationships/image" Target="../media/image46.svg"/><Relationship Id="rId35" Type="http://schemas.openxmlformats.org/officeDocument/2006/relationships/image" Target="../media/image51.png"/><Relationship Id="rId43" Type="http://schemas.openxmlformats.org/officeDocument/2006/relationships/image" Target="../media/image59.svg"/><Relationship Id="rId8" Type="http://schemas.openxmlformats.org/officeDocument/2006/relationships/image" Target="../media/image24.png"/><Relationship Id="rId3" Type="http://schemas.microsoft.com/office/2007/relationships/hdphoto" Target="../media/hdphoto1.wdp"/><Relationship Id="rId12" Type="http://schemas.openxmlformats.org/officeDocument/2006/relationships/image" Target="../media/image28.png"/><Relationship Id="rId17" Type="http://schemas.openxmlformats.org/officeDocument/2006/relationships/image" Target="../media/image33.png"/><Relationship Id="rId25" Type="http://schemas.openxmlformats.org/officeDocument/2006/relationships/image" Target="../media/image41.svg"/><Relationship Id="rId33" Type="http://schemas.openxmlformats.org/officeDocument/2006/relationships/image" Target="../media/image49.png"/><Relationship Id="rId38" Type="http://schemas.openxmlformats.org/officeDocument/2006/relationships/image" Target="../media/image54.svg"/></Relationships>
</file>

<file path=ppt/slides/_rels/slide7.xml.rels><?xml version="1.0" encoding="UTF-8" standalone="yes"?>
<Relationships xmlns="http://schemas.openxmlformats.org/package/2006/relationships"><Relationship Id="rId13" Type="http://schemas.openxmlformats.org/officeDocument/2006/relationships/image" Target="../media/image29.svg"/><Relationship Id="rId18" Type="http://schemas.openxmlformats.org/officeDocument/2006/relationships/image" Target="../media/image34.svg"/><Relationship Id="rId26" Type="http://schemas.openxmlformats.org/officeDocument/2006/relationships/image" Target="../media/image42.png"/><Relationship Id="rId39" Type="http://schemas.openxmlformats.org/officeDocument/2006/relationships/image" Target="../media/image55.png"/><Relationship Id="rId21" Type="http://schemas.openxmlformats.org/officeDocument/2006/relationships/image" Target="../media/image37.svg"/><Relationship Id="rId34" Type="http://schemas.openxmlformats.org/officeDocument/2006/relationships/image" Target="../media/image50.svg"/><Relationship Id="rId42" Type="http://schemas.openxmlformats.org/officeDocument/2006/relationships/image" Target="../media/image58.png"/><Relationship Id="rId7" Type="http://schemas.openxmlformats.org/officeDocument/2006/relationships/image" Target="../media/image23.svg"/><Relationship Id="rId2" Type="http://schemas.openxmlformats.org/officeDocument/2006/relationships/image" Target="../media/image19.png"/><Relationship Id="rId16" Type="http://schemas.openxmlformats.org/officeDocument/2006/relationships/image" Target="../media/image32.png"/><Relationship Id="rId20" Type="http://schemas.openxmlformats.org/officeDocument/2006/relationships/image" Target="../media/image36.png"/><Relationship Id="rId29" Type="http://schemas.openxmlformats.org/officeDocument/2006/relationships/image" Target="../media/image45.png"/><Relationship Id="rId41" Type="http://schemas.openxmlformats.org/officeDocument/2006/relationships/image" Target="../media/image57.png"/><Relationship Id="rId1" Type="http://schemas.openxmlformats.org/officeDocument/2006/relationships/slideLayout" Target="../slideLayouts/slideLayout12.xml"/><Relationship Id="rId6" Type="http://schemas.openxmlformats.org/officeDocument/2006/relationships/image" Target="../media/image22.png"/><Relationship Id="rId11" Type="http://schemas.openxmlformats.org/officeDocument/2006/relationships/image" Target="../media/image27.svg"/><Relationship Id="rId24" Type="http://schemas.openxmlformats.org/officeDocument/2006/relationships/image" Target="../media/image40.png"/><Relationship Id="rId32" Type="http://schemas.openxmlformats.org/officeDocument/2006/relationships/image" Target="../media/image48.svg"/><Relationship Id="rId37" Type="http://schemas.openxmlformats.org/officeDocument/2006/relationships/image" Target="../media/image53.png"/><Relationship Id="rId40" Type="http://schemas.openxmlformats.org/officeDocument/2006/relationships/image" Target="../media/image56.svg"/><Relationship Id="rId5" Type="http://schemas.openxmlformats.org/officeDocument/2006/relationships/image" Target="../media/image21.svg"/><Relationship Id="rId15" Type="http://schemas.openxmlformats.org/officeDocument/2006/relationships/image" Target="../media/image31.svg"/><Relationship Id="rId23" Type="http://schemas.openxmlformats.org/officeDocument/2006/relationships/image" Target="../media/image39.svg"/><Relationship Id="rId28" Type="http://schemas.openxmlformats.org/officeDocument/2006/relationships/image" Target="../media/image44.png"/><Relationship Id="rId36" Type="http://schemas.openxmlformats.org/officeDocument/2006/relationships/image" Target="../media/image52.svg"/><Relationship Id="rId10" Type="http://schemas.openxmlformats.org/officeDocument/2006/relationships/image" Target="../media/image26.png"/><Relationship Id="rId19" Type="http://schemas.openxmlformats.org/officeDocument/2006/relationships/image" Target="../media/image35.png"/><Relationship Id="rId31" Type="http://schemas.openxmlformats.org/officeDocument/2006/relationships/image" Target="../media/image47.png"/><Relationship Id="rId4" Type="http://schemas.openxmlformats.org/officeDocument/2006/relationships/image" Target="../media/image20.png"/><Relationship Id="rId9" Type="http://schemas.openxmlformats.org/officeDocument/2006/relationships/image" Target="../media/image25.svg"/><Relationship Id="rId14" Type="http://schemas.openxmlformats.org/officeDocument/2006/relationships/image" Target="../media/image30.png"/><Relationship Id="rId22" Type="http://schemas.openxmlformats.org/officeDocument/2006/relationships/image" Target="../media/image38.png"/><Relationship Id="rId27" Type="http://schemas.openxmlformats.org/officeDocument/2006/relationships/image" Target="../media/image43.svg"/><Relationship Id="rId30" Type="http://schemas.openxmlformats.org/officeDocument/2006/relationships/image" Target="../media/image46.svg"/><Relationship Id="rId35" Type="http://schemas.openxmlformats.org/officeDocument/2006/relationships/image" Target="../media/image51.png"/><Relationship Id="rId43" Type="http://schemas.openxmlformats.org/officeDocument/2006/relationships/image" Target="../media/image59.svg"/><Relationship Id="rId8" Type="http://schemas.openxmlformats.org/officeDocument/2006/relationships/image" Target="../media/image24.png"/><Relationship Id="rId3" Type="http://schemas.microsoft.com/office/2007/relationships/hdphoto" Target="../media/hdphoto1.wdp"/><Relationship Id="rId12" Type="http://schemas.openxmlformats.org/officeDocument/2006/relationships/image" Target="../media/image28.png"/><Relationship Id="rId17" Type="http://schemas.openxmlformats.org/officeDocument/2006/relationships/image" Target="../media/image33.png"/><Relationship Id="rId25" Type="http://schemas.openxmlformats.org/officeDocument/2006/relationships/image" Target="../media/image41.svg"/><Relationship Id="rId33" Type="http://schemas.openxmlformats.org/officeDocument/2006/relationships/image" Target="../media/image49.png"/><Relationship Id="rId38" Type="http://schemas.openxmlformats.org/officeDocument/2006/relationships/image" Target="../media/image54.svg"/></Relationships>
</file>

<file path=ppt/slides/_rels/slide8.xml.rels><?xml version="1.0" encoding="UTF-8" standalone="yes"?>
<Relationships xmlns="http://schemas.openxmlformats.org/package/2006/relationships"><Relationship Id="rId13" Type="http://schemas.openxmlformats.org/officeDocument/2006/relationships/image" Target="../media/image29.svg"/><Relationship Id="rId18" Type="http://schemas.openxmlformats.org/officeDocument/2006/relationships/image" Target="../media/image34.svg"/><Relationship Id="rId26" Type="http://schemas.openxmlformats.org/officeDocument/2006/relationships/image" Target="../media/image42.png"/><Relationship Id="rId39" Type="http://schemas.openxmlformats.org/officeDocument/2006/relationships/image" Target="../media/image55.png"/><Relationship Id="rId21" Type="http://schemas.openxmlformats.org/officeDocument/2006/relationships/image" Target="../media/image37.svg"/><Relationship Id="rId34" Type="http://schemas.openxmlformats.org/officeDocument/2006/relationships/image" Target="../media/image50.svg"/><Relationship Id="rId42" Type="http://schemas.openxmlformats.org/officeDocument/2006/relationships/image" Target="../media/image58.png"/><Relationship Id="rId7" Type="http://schemas.openxmlformats.org/officeDocument/2006/relationships/image" Target="../media/image23.svg"/><Relationship Id="rId2" Type="http://schemas.openxmlformats.org/officeDocument/2006/relationships/image" Target="../media/image19.png"/><Relationship Id="rId16" Type="http://schemas.openxmlformats.org/officeDocument/2006/relationships/image" Target="../media/image32.png"/><Relationship Id="rId20" Type="http://schemas.openxmlformats.org/officeDocument/2006/relationships/image" Target="../media/image36.png"/><Relationship Id="rId29" Type="http://schemas.openxmlformats.org/officeDocument/2006/relationships/image" Target="../media/image45.png"/><Relationship Id="rId41" Type="http://schemas.openxmlformats.org/officeDocument/2006/relationships/image" Target="../media/image57.png"/><Relationship Id="rId1" Type="http://schemas.openxmlformats.org/officeDocument/2006/relationships/slideLayout" Target="../slideLayouts/slideLayout12.xml"/><Relationship Id="rId6" Type="http://schemas.openxmlformats.org/officeDocument/2006/relationships/image" Target="../media/image22.png"/><Relationship Id="rId11" Type="http://schemas.openxmlformats.org/officeDocument/2006/relationships/image" Target="../media/image27.svg"/><Relationship Id="rId24" Type="http://schemas.openxmlformats.org/officeDocument/2006/relationships/image" Target="../media/image40.png"/><Relationship Id="rId32" Type="http://schemas.openxmlformats.org/officeDocument/2006/relationships/image" Target="../media/image48.svg"/><Relationship Id="rId37" Type="http://schemas.openxmlformats.org/officeDocument/2006/relationships/image" Target="../media/image53.png"/><Relationship Id="rId40" Type="http://schemas.openxmlformats.org/officeDocument/2006/relationships/image" Target="../media/image56.svg"/><Relationship Id="rId5" Type="http://schemas.openxmlformats.org/officeDocument/2006/relationships/image" Target="../media/image21.svg"/><Relationship Id="rId15" Type="http://schemas.openxmlformats.org/officeDocument/2006/relationships/image" Target="../media/image31.svg"/><Relationship Id="rId23" Type="http://schemas.openxmlformats.org/officeDocument/2006/relationships/image" Target="../media/image39.svg"/><Relationship Id="rId28" Type="http://schemas.openxmlformats.org/officeDocument/2006/relationships/image" Target="../media/image44.png"/><Relationship Id="rId36" Type="http://schemas.openxmlformats.org/officeDocument/2006/relationships/image" Target="../media/image52.svg"/><Relationship Id="rId10" Type="http://schemas.openxmlformats.org/officeDocument/2006/relationships/image" Target="../media/image26.png"/><Relationship Id="rId19" Type="http://schemas.openxmlformats.org/officeDocument/2006/relationships/image" Target="../media/image35.png"/><Relationship Id="rId31" Type="http://schemas.openxmlformats.org/officeDocument/2006/relationships/image" Target="../media/image47.png"/><Relationship Id="rId4" Type="http://schemas.openxmlformats.org/officeDocument/2006/relationships/image" Target="../media/image20.png"/><Relationship Id="rId9" Type="http://schemas.openxmlformats.org/officeDocument/2006/relationships/image" Target="../media/image25.svg"/><Relationship Id="rId14" Type="http://schemas.openxmlformats.org/officeDocument/2006/relationships/image" Target="../media/image30.png"/><Relationship Id="rId22" Type="http://schemas.openxmlformats.org/officeDocument/2006/relationships/image" Target="../media/image38.png"/><Relationship Id="rId27" Type="http://schemas.openxmlformats.org/officeDocument/2006/relationships/image" Target="../media/image43.svg"/><Relationship Id="rId30" Type="http://schemas.openxmlformats.org/officeDocument/2006/relationships/image" Target="../media/image46.svg"/><Relationship Id="rId35" Type="http://schemas.openxmlformats.org/officeDocument/2006/relationships/image" Target="../media/image51.png"/><Relationship Id="rId43" Type="http://schemas.openxmlformats.org/officeDocument/2006/relationships/image" Target="../media/image59.svg"/><Relationship Id="rId8" Type="http://schemas.openxmlformats.org/officeDocument/2006/relationships/image" Target="../media/image24.png"/><Relationship Id="rId3" Type="http://schemas.microsoft.com/office/2007/relationships/hdphoto" Target="../media/hdphoto1.wdp"/><Relationship Id="rId12" Type="http://schemas.openxmlformats.org/officeDocument/2006/relationships/image" Target="../media/image28.png"/><Relationship Id="rId17" Type="http://schemas.openxmlformats.org/officeDocument/2006/relationships/image" Target="../media/image33.png"/><Relationship Id="rId25" Type="http://schemas.openxmlformats.org/officeDocument/2006/relationships/image" Target="../media/image41.svg"/><Relationship Id="rId33" Type="http://schemas.openxmlformats.org/officeDocument/2006/relationships/image" Target="../media/image49.png"/><Relationship Id="rId38" Type="http://schemas.openxmlformats.org/officeDocument/2006/relationships/image" Target="../media/image54.sv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DA6B89-080D-76B0-0FE5-1E68AACA3944}"/>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288539B8-71F6-37F4-4BA6-E7D50E027196}"/>
              </a:ext>
            </a:extLst>
          </p:cNvPr>
          <p:cNvSpPr txBox="1"/>
          <p:nvPr/>
        </p:nvSpPr>
        <p:spPr>
          <a:xfrm>
            <a:off x="514255" y="5264727"/>
            <a:ext cx="6070893" cy="461665"/>
          </a:xfrm>
          <a:prstGeom prst="rect">
            <a:avLst/>
          </a:prstGeom>
          <a:noFill/>
        </p:spPr>
        <p:txBody>
          <a:bodyPr wrap="none" rtlCol="0">
            <a:spAutoFit/>
          </a:bodyPr>
          <a:lstStyle/>
          <a:p>
            <a:pPr algn="ctr">
              <a:spcBef>
                <a:spcPts val="600"/>
              </a:spcBef>
            </a:pPr>
            <a:r>
              <a:rPr lang="en-US" sz="2400" b="1" dirty="0">
                <a:latin typeface="IBM Plex Sans" panose="020B0503050203000203" pitchFamily="34" charset="0"/>
              </a:rPr>
              <a:t>SBI Data Lakehouse - architecture slides</a:t>
            </a:r>
          </a:p>
        </p:txBody>
      </p:sp>
    </p:spTree>
    <p:extLst>
      <p:ext uri="{BB962C8B-B14F-4D97-AF65-F5344CB8AC3E}">
        <p14:creationId xmlns:p14="http://schemas.microsoft.com/office/powerpoint/2010/main" val="14181683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F10AEB-BC6F-1548-3492-91B6DCCED2D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EFCF482-C7DE-9569-530F-B228F70EA3BE}"/>
              </a:ext>
            </a:extLst>
          </p:cNvPr>
          <p:cNvSpPr txBox="1">
            <a:spLocks/>
          </p:cNvSpPr>
          <p:nvPr/>
        </p:nvSpPr>
        <p:spPr>
          <a:xfrm>
            <a:off x="376660" y="251669"/>
            <a:ext cx="11281942" cy="45298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2000" b="1" dirty="0">
                <a:latin typeface="IBM Plex Sans" panose="020B0503050203000203" pitchFamily="34" charset="0"/>
              </a:rPr>
              <a:t>The principles are satisfied by the proposed architecture</a:t>
            </a:r>
            <a:endParaRPr lang="en-IN" sz="1800" dirty="0">
              <a:latin typeface="IBM Plex Sans" panose="020B0503050203000203" pitchFamily="34" charset="0"/>
            </a:endParaRPr>
          </a:p>
        </p:txBody>
      </p:sp>
      <p:graphicFrame>
        <p:nvGraphicFramePr>
          <p:cNvPr id="3" name="Table 2">
            <a:extLst>
              <a:ext uri="{FF2B5EF4-FFF2-40B4-BE49-F238E27FC236}">
                <a16:creationId xmlns:a16="http://schemas.microsoft.com/office/drawing/2014/main" id="{FCA37BEF-CB5F-DC94-7497-2DD68A86FC4D}"/>
              </a:ext>
            </a:extLst>
          </p:cNvPr>
          <p:cNvGraphicFramePr>
            <a:graphicFrameLocks noGrp="1"/>
          </p:cNvGraphicFramePr>
          <p:nvPr/>
        </p:nvGraphicFramePr>
        <p:xfrm>
          <a:off x="376658" y="882504"/>
          <a:ext cx="11281940" cy="2167800"/>
        </p:xfrm>
        <a:graphic>
          <a:graphicData uri="http://schemas.openxmlformats.org/drawingml/2006/table">
            <a:tbl>
              <a:tblPr firstRow="1" bandRow="1">
                <a:tableStyleId>{5940675A-B579-460E-94D1-54222C63F5DA}</a:tableStyleId>
              </a:tblPr>
              <a:tblGrid>
                <a:gridCol w="378716">
                  <a:extLst>
                    <a:ext uri="{9D8B030D-6E8A-4147-A177-3AD203B41FA5}">
                      <a16:colId xmlns:a16="http://schemas.microsoft.com/office/drawing/2014/main" val="1176229045"/>
                    </a:ext>
                  </a:extLst>
                </a:gridCol>
                <a:gridCol w="7050156">
                  <a:extLst>
                    <a:ext uri="{9D8B030D-6E8A-4147-A177-3AD203B41FA5}">
                      <a16:colId xmlns:a16="http://schemas.microsoft.com/office/drawing/2014/main" val="1469761209"/>
                    </a:ext>
                  </a:extLst>
                </a:gridCol>
                <a:gridCol w="3853068">
                  <a:extLst>
                    <a:ext uri="{9D8B030D-6E8A-4147-A177-3AD203B41FA5}">
                      <a16:colId xmlns:a16="http://schemas.microsoft.com/office/drawing/2014/main" val="846477119"/>
                    </a:ext>
                  </a:extLst>
                </a:gridCol>
              </a:tblGrid>
              <a:tr h="194530">
                <a:tc>
                  <a:txBody>
                    <a:bodyPr/>
                    <a:lstStyle/>
                    <a:p>
                      <a:pPr algn="ctr"/>
                      <a:r>
                        <a:rPr lang="en-US" sz="1100" dirty="0">
                          <a:latin typeface="IBM Plex Sans" panose="020B0503050203000203" pitchFamily="34" charset="0"/>
                        </a:rPr>
                        <a:t>#</a:t>
                      </a:r>
                    </a:p>
                  </a:txBody>
                  <a:tcPr>
                    <a:lnL w="12700" cmpd="sng">
                      <a:noFill/>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r>
                        <a:rPr lang="en-US" sz="1100" dirty="0">
                          <a:latin typeface="IBM Plex Sans" panose="020B0503050203000203" pitchFamily="34" charset="0"/>
                        </a:rPr>
                        <a:t>Principles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r>
                        <a:rPr lang="en-US" sz="1100" dirty="0">
                          <a:latin typeface="IBM Plex Sans" panose="020B0503050203000203" pitchFamily="34" charset="0"/>
                        </a:rPr>
                        <a:t>Compliant component</a:t>
                      </a:r>
                    </a:p>
                  </a:txBody>
                  <a:tcPr>
                    <a:lnL w="12700" cap="flat" cmpd="sng" algn="ctr">
                      <a:solidFill>
                        <a:schemeClr val="tx1"/>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extLst>
                  <a:ext uri="{0D108BD9-81ED-4DB2-BD59-A6C34878D82A}">
                    <a16:rowId xmlns:a16="http://schemas.microsoft.com/office/drawing/2014/main" val="831504113"/>
                  </a:ext>
                </a:extLst>
              </a:tr>
              <a:tr h="231803">
                <a:tc>
                  <a:txBody>
                    <a:bodyPr/>
                    <a:lstStyle/>
                    <a:p>
                      <a:pPr algn="ctr"/>
                      <a:r>
                        <a:rPr lang="en-US" sz="1100" dirty="0">
                          <a:latin typeface="IBM Plex Sans" panose="020B0503050203000203" pitchFamily="34" charset="0"/>
                        </a:rPr>
                        <a:t>16</a:t>
                      </a:r>
                    </a:p>
                  </a:txBody>
                  <a:tcPr marT="72000" marB="72000">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indent="0">
                        <a:buFont typeface="Arial" panose="020B0604020202020204" pitchFamily="34" charset="0"/>
                        <a:buNone/>
                      </a:pPr>
                      <a:r>
                        <a:rPr lang="en-US" sz="1200" dirty="0">
                          <a:latin typeface="IBM Plex Sans" panose="020B0503050203000203" pitchFamily="34" charset="0"/>
                        </a:rPr>
                        <a:t>Support semantic and syntactic definition of data for easy discovery </a:t>
                      </a:r>
                    </a:p>
                  </a:txBody>
                  <a:tcPr marT="72000" marB="72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indent="0">
                        <a:buFont typeface="Arial" panose="020B0604020202020204" pitchFamily="34" charset="0"/>
                        <a:buNone/>
                      </a:pPr>
                      <a:r>
                        <a:rPr lang="en-US" sz="1100" dirty="0">
                          <a:latin typeface="IBM Plex Sans" panose="020B0503050203000203" pitchFamily="34" charset="0"/>
                        </a:rPr>
                        <a:t>Apache Atlas within CDP will mange the metadata</a:t>
                      </a:r>
                    </a:p>
                  </a:txBody>
                  <a:tcPr marT="72000" marB="72000">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extLst>
                  <a:ext uri="{0D108BD9-81ED-4DB2-BD59-A6C34878D82A}">
                    <a16:rowId xmlns:a16="http://schemas.microsoft.com/office/drawing/2014/main" val="2299962604"/>
                  </a:ext>
                </a:extLst>
              </a:tr>
              <a:tr h="231803">
                <a:tc>
                  <a:txBody>
                    <a:bodyPr/>
                    <a:lstStyle/>
                    <a:p>
                      <a:pPr algn="ctr"/>
                      <a:r>
                        <a:rPr lang="en-US" sz="1100" dirty="0">
                          <a:latin typeface="IBM Plex Sans" panose="020B0503050203000203" pitchFamily="34" charset="0"/>
                        </a:rPr>
                        <a:t>17</a:t>
                      </a:r>
                    </a:p>
                  </a:txBody>
                  <a:tcPr marT="72000" marB="72000">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indent="0">
                        <a:buFont typeface="Arial" panose="020B0604020202020204" pitchFamily="34" charset="0"/>
                        <a:buNone/>
                      </a:pPr>
                      <a:r>
                        <a:rPr lang="en-US" sz="1200" dirty="0">
                          <a:latin typeface="IBM Plex Sans" panose="020B0503050203000203" pitchFamily="34" charset="0"/>
                        </a:rPr>
                        <a:t>Avail data as product on a shared platform with proper security and audit control </a:t>
                      </a:r>
                    </a:p>
                  </a:txBody>
                  <a:tcPr marT="72000" marB="72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indent="0">
                        <a:buFont typeface="Arial" panose="020B0604020202020204" pitchFamily="34" charset="0"/>
                        <a:buNone/>
                      </a:pPr>
                      <a:r>
                        <a:rPr lang="en-US" sz="1100" dirty="0">
                          <a:latin typeface="IBM Plex Sans" panose="020B0503050203000203" pitchFamily="34" charset="0"/>
                        </a:rPr>
                        <a:t>HBase / Kudu APIs can be exposed with proper security control. This will be used for self-service channel of access for data exploration</a:t>
                      </a:r>
                    </a:p>
                  </a:txBody>
                  <a:tcPr marT="72000" marB="72000">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extLst>
                  <a:ext uri="{0D108BD9-81ED-4DB2-BD59-A6C34878D82A}">
                    <a16:rowId xmlns:a16="http://schemas.microsoft.com/office/drawing/2014/main" val="2490575873"/>
                  </a:ext>
                </a:extLst>
              </a:tr>
              <a:tr h="231803">
                <a:tc>
                  <a:txBody>
                    <a:bodyPr/>
                    <a:lstStyle/>
                    <a:p>
                      <a:pPr algn="ctr"/>
                      <a:r>
                        <a:rPr lang="en-US" sz="1100" dirty="0">
                          <a:latin typeface="IBM Plex Sans" panose="020B0503050203000203" pitchFamily="34" charset="0"/>
                        </a:rPr>
                        <a:t>18</a:t>
                      </a:r>
                    </a:p>
                  </a:txBody>
                  <a:tcPr marT="72000" marB="72000">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indent="0">
                        <a:buFont typeface="Arial" panose="020B0604020202020204" pitchFamily="34" charset="0"/>
                        <a:buNone/>
                      </a:pPr>
                      <a:r>
                        <a:rPr lang="en-US" sz="1100" dirty="0">
                          <a:latin typeface="IBM Plex Sans" panose="020B0503050203000203" pitchFamily="34" charset="0"/>
                        </a:rPr>
                        <a:t>Data to be traced along its lifecycle and transformation journey</a:t>
                      </a:r>
                    </a:p>
                  </a:txBody>
                  <a:tcPr marT="72000" marB="72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indent="0">
                        <a:buFont typeface="Arial" panose="020B0604020202020204" pitchFamily="34" charset="0"/>
                        <a:buNone/>
                      </a:pPr>
                      <a:r>
                        <a:rPr lang="en-US" sz="1100" dirty="0">
                          <a:latin typeface="IBM Plex Sans" panose="020B0503050203000203" pitchFamily="34" charset="0"/>
                        </a:rPr>
                        <a:t>Talend will be used for Data Lineage</a:t>
                      </a:r>
                    </a:p>
                  </a:txBody>
                  <a:tcPr marT="72000" marB="72000">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extLst>
                  <a:ext uri="{0D108BD9-81ED-4DB2-BD59-A6C34878D82A}">
                    <a16:rowId xmlns:a16="http://schemas.microsoft.com/office/drawing/2014/main" val="2036177009"/>
                  </a:ext>
                </a:extLst>
              </a:tr>
              <a:tr h="231803">
                <a:tc>
                  <a:txBody>
                    <a:bodyPr/>
                    <a:lstStyle/>
                    <a:p>
                      <a:pPr algn="ctr"/>
                      <a:r>
                        <a:rPr lang="en-US" sz="1100" dirty="0">
                          <a:latin typeface="IBM Plex Sans" panose="020B0503050203000203" pitchFamily="34" charset="0"/>
                        </a:rPr>
                        <a:t>19</a:t>
                      </a:r>
                    </a:p>
                  </a:txBody>
                  <a:tcPr marT="72000" marB="72000">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indent="0">
                        <a:buFont typeface="Arial" panose="020B0604020202020204" pitchFamily="34" charset="0"/>
                        <a:buNone/>
                      </a:pPr>
                      <a:r>
                        <a:rPr lang="en-US" sz="1100" dirty="0">
                          <a:latin typeface="IBM Plex Sans" panose="020B0503050203000203" pitchFamily="34" charset="0"/>
                        </a:rPr>
                        <a:t>Allow schema on-read</a:t>
                      </a:r>
                    </a:p>
                  </a:txBody>
                  <a:tcPr marT="72000" marB="72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indent="0">
                        <a:buFont typeface="Arial" panose="020B0604020202020204" pitchFamily="34" charset="0"/>
                        <a:buNone/>
                      </a:pPr>
                      <a:r>
                        <a:rPr lang="en-US" sz="1100" dirty="0">
                          <a:latin typeface="IBM Plex Sans" panose="020B0503050203000203" pitchFamily="34" charset="0"/>
                        </a:rPr>
                        <a:t>Iceberg supports schema on read</a:t>
                      </a:r>
                    </a:p>
                  </a:txBody>
                  <a:tcPr marT="72000" marB="72000">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extLst>
                  <a:ext uri="{0D108BD9-81ED-4DB2-BD59-A6C34878D82A}">
                    <a16:rowId xmlns:a16="http://schemas.microsoft.com/office/drawing/2014/main" val="1869346336"/>
                  </a:ext>
                </a:extLst>
              </a:tr>
              <a:tr h="231803">
                <a:tc>
                  <a:txBody>
                    <a:bodyPr/>
                    <a:lstStyle/>
                    <a:p>
                      <a:pPr algn="ctr"/>
                      <a:r>
                        <a:rPr lang="en-US" sz="1100" dirty="0">
                          <a:latin typeface="IBM Plex Sans" panose="020B0503050203000203" pitchFamily="34" charset="0"/>
                        </a:rPr>
                        <a:t>20</a:t>
                      </a:r>
                    </a:p>
                  </a:txBody>
                  <a:tcPr marT="72000" marB="72000">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indent="0">
                        <a:buFont typeface="Arial" panose="020B0604020202020204" pitchFamily="34" charset="0"/>
                        <a:buNone/>
                      </a:pPr>
                      <a:r>
                        <a:rPr lang="en-US" sz="1100" dirty="0">
                          <a:latin typeface="IBM Plex Sans" panose="020B0503050203000203" pitchFamily="34" charset="0"/>
                        </a:rPr>
                        <a:t>Support data virtualization</a:t>
                      </a:r>
                    </a:p>
                  </a:txBody>
                  <a:tcPr marT="72000" marB="72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indent="0">
                        <a:buFont typeface="Arial" panose="020B0604020202020204" pitchFamily="34" charset="0"/>
                        <a:buNone/>
                      </a:pPr>
                      <a:r>
                        <a:rPr lang="en-US" sz="1100" dirty="0">
                          <a:latin typeface="IBM Plex Sans" panose="020B0503050203000203" pitchFamily="34" charset="0"/>
                        </a:rPr>
                        <a:t>Denodo will be used for virtualization</a:t>
                      </a:r>
                    </a:p>
                  </a:txBody>
                  <a:tcPr marT="72000" marB="72000">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extLst>
                  <a:ext uri="{0D108BD9-81ED-4DB2-BD59-A6C34878D82A}">
                    <a16:rowId xmlns:a16="http://schemas.microsoft.com/office/drawing/2014/main" val="3679833249"/>
                  </a:ext>
                </a:extLst>
              </a:tr>
            </a:tbl>
          </a:graphicData>
        </a:graphic>
      </p:graphicFrame>
      <p:sp>
        <p:nvSpPr>
          <p:cNvPr id="4" name="TextBox 3">
            <a:extLst>
              <a:ext uri="{FF2B5EF4-FFF2-40B4-BE49-F238E27FC236}">
                <a16:creationId xmlns:a16="http://schemas.microsoft.com/office/drawing/2014/main" id="{D8FB7B34-2D85-4E54-0310-A1997F9C74DC}"/>
              </a:ext>
            </a:extLst>
          </p:cNvPr>
          <p:cNvSpPr txBox="1"/>
          <p:nvPr/>
        </p:nvSpPr>
        <p:spPr>
          <a:xfrm>
            <a:off x="8942627" y="289646"/>
            <a:ext cx="1144865" cy="276999"/>
          </a:xfrm>
          <a:prstGeom prst="rect">
            <a:avLst/>
          </a:prstGeom>
          <a:solidFill>
            <a:schemeClr val="accent6">
              <a:lumMod val="20000"/>
              <a:lumOff val="80000"/>
            </a:schemeClr>
          </a:solidFill>
        </p:spPr>
        <p:txBody>
          <a:bodyPr wrap="none" rtlCol="0">
            <a:spAutoFit/>
          </a:bodyPr>
          <a:lstStyle/>
          <a:p>
            <a:pPr algn="ctr">
              <a:spcBef>
                <a:spcPts val="600"/>
              </a:spcBef>
            </a:pPr>
            <a:r>
              <a:rPr lang="en-US" sz="1200" dirty="0">
                <a:latin typeface="IBM Plex Sans" panose="020B0503050203000203" pitchFamily="34" charset="0"/>
              </a:rPr>
              <a:t>Fully satisfied</a:t>
            </a:r>
          </a:p>
        </p:txBody>
      </p:sp>
      <p:sp>
        <p:nvSpPr>
          <p:cNvPr id="5" name="TextBox 4">
            <a:extLst>
              <a:ext uri="{FF2B5EF4-FFF2-40B4-BE49-F238E27FC236}">
                <a16:creationId xmlns:a16="http://schemas.microsoft.com/office/drawing/2014/main" id="{B7FA6BD6-6150-D9FC-12D3-D4BD3250392A}"/>
              </a:ext>
            </a:extLst>
          </p:cNvPr>
          <p:cNvSpPr txBox="1"/>
          <p:nvPr/>
        </p:nvSpPr>
        <p:spPr>
          <a:xfrm>
            <a:off x="10238569" y="289646"/>
            <a:ext cx="1375698" cy="276999"/>
          </a:xfrm>
          <a:prstGeom prst="rect">
            <a:avLst/>
          </a:prstGeom>
          <a:solidFill>
            <a:schemeClr val="accent4">
              <a:lumMod val="20000"/>
              <a:lumOff val="80000"/>
            </a:schemeClr>
          </a:solidFill>
        </p:spPr>
        <p:txBody>
          <a:bodyPr wrap="none" rtlCol="0">
            <a:spAutoFit/>
          </a:bodyPr>
          <a:lstStyle/>
          <a:p>
            <a:pPr algn="ctr">
              <a:spcBef>
                <a:spcPts val="600"/>
              </a:spcBef>
            </a:pPr>
            <a:r>
              <a:rPr lang="en-US" sz="1200" dirty="0">
                <a:latin typeface="IBM Plex Sans" panose="020B0503050203000203" pitchFamily="34" charset="0"/>
              </a:rPr>
              <a:t>Partially satisfied</a:t>
            </a:r>
          </a:p>
        </p:txBody>
      </p:sp>
    </p:spTree>
    <p:extLst>
      <p:ext uri="{BB962C8B-B14F-4D97-AF65-F5344CB8AC3E}">
        <p14:creationId xmlns:p14="http://schemas.microsoft.com/office/powerpoint/2010/main" val="36895998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0180B3FB-D9FA-E1F0-1688-9C236A8274FA}"/>
              </a:ext>
            </a:extLst>
          </p:cNvPr>
          <p:cNvGraphicFramePr>
            <a:graphicFrameLocks noGrp="1"/>
          </p:cNvGraphicFramePr>
          <p:nvPr>
            <p:extLst>
              <p:ext uri="{D42A27DB-BD31-4B8C-83A1-F6EECF244321}">
                <p14:modId xmlns:p14="http://schemas.microsoft.com/office/powerpoint/2010/main" val="591297926"/>
              </p:ext>
            </p:extLst>
          </p:nvPr>
        </p:nvGraphicFramePr>
        <p:xfrm>
          <a:off x="486888" y="921547"/>
          <a:ext cx="11079677" cy="5491480"/>
        </p:xfrm>
        <a:graphic>
          <a:graphicData uri="http://schemas.openxmlformats.org/drawingml/2006/table">
            <a:tbl>
              <a:tblPr firstRow="1" bandRow="1">
                <a:tableStyleId>{5940675A-B579-460E-94D1-54222C63F5DA}</a:tableStyleId>
              </a:tblPr>
              <a:tblGrid>
                <a:gridCol w="2008224">
                  <a:extLst>
                    <a:ext uri="{9D8B030D-6E8A-4147-A177-3AD203B41FA5}">
                      <a16:colId xmlns:a16="http://schemas.microsoft.com/office/drawing/2014/main" val="2234988363"/>
                    </a:ext>
                  </a:extLst>
                </a:gridCol>
                <a:gridCol w="4321324">
                  <a:extLst>
                    <a:ext uri="{9D8B030D-6E8A-4147-A177-3AD203B41FA5}">
                      <a16:colId xmlns:a16="http://schemas.microsoft.com/office/drawing/2014/main" val="2129314231"/>
                    </a:ext>
                  </a:extLst>
                </a:gridCol>
                <a:gridCol w="4750129">
                  <a:extLst>
                    <a:ext uri="{9D8B030D-6E8A-4147-A177-3AD203B41FA5}">
                      <a16:colId xmlns:a16="http://schemas.microsoft.com/office/drawing/2014/main" val="4272178928"/>
                    </a:ext>
                  </a:extLst>
                </a:gridCol>
              </a:tblGrid>
              <a:tr h="370840">
                <a:tc>
                  <a:txBody>
                    <a:bodyPr/>
                    <a:lstStyle/>
                    <a:p>
                      <a:r>
                        <a:rPr lang="en-US" sz="1200" dirty="0">
                          <a:latin typeface="IBM Plex Sans" panose="020B0503050203000203" pitchFamily="34" charset="0"/>
                        </a:rPr>
                        <a:t>Component</a:t>
                      </a:r>
                    </a:p>
                  </a:txBody>
                  <a:tcPr>
                    <a:lnL w="12700" cmpd="sng">
                      <a:noFill/>
                    </a:lnL>
                    <a:lnR w="12700" cap="flat" cmpd="sng" algn="ctr">
                      <a:solidFill>
                        <a:schemeClr val="tx1">
                          <a:lumMod val="50000"/>
                          <a:lumOff val="50000"/>
                        </a:schemeClr>
                      </a:solidFill>
                      <a:prstDash val="solid"/>
                      <a:round/>
                      <a:headEnd type="none" w="med" len="med"/>
                      <a:tailEnd type="none" w="med" len="med"/>
                    </a:lnR>
                    <a:lnT w="12700" cmpd="sng">
                      <a:noFill/>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r>
                        <a:rPr lang="en-US" sz="1200" dirty="0">
                          <a:latin typeface="IBM Plex Sans" panose="020B0503050203000203" pitchFamily="34" charset="0"/>
                        </a:rPr>
                        <a:t>Top tech capability</a:t>
                      </a:r>
                    </a:p>
                  </a:txBody>
                  <a:tcP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mpd="sng">
                      <a:noFill/>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r>
                        <a:rPr lang="en-US" sz="1200" dirty="0">
                          <a:latin typeface="IBM Plex Sans" panose="020B0503050203000203" pitchFamily="34" charset="0"/>
                        </a:rPr>
                        <a:t>Business value</a:t>
                      </a:r>
                    </a:p>
                  </a:txBody>
                  <a:tcPr>
                    <a:lnL w="12700" cap="flat" cmpd="sng" algn="ctr">
                      <a:solidFill>
                        <a:schemeClr val="tx1">
                          <a:lumMod val="50000"/>
                          <a:lumOff val="50000"/>
                        </a:schemeClr>
                      </a:solidFill>
                      <a:prstDash val="solid"/>
                      <a:round/>
                      <a:headEnd type="none" w="med" len="med"/>
                      <a:tailEnd type="none" w="med" len="med"/>
                    </a:lnL>
                    <a:lnR w="12700" cmpd="sng">
                      <a:noFill/>
                    </a:lnR>
                    <a:lnT w="12700" cmpd="sng">
                      <a:noFill/>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extLst>
                  <a:ext uri="{0D108BD9-81ED-4DB2-BD59-A6C34878D82A}">
                    <a16:rowId xmlns:a16="http://schemas.microsoft.com/office/drawing/2014/main" val="3236032303"/>
                  </a:ext>
                </a:extLst>
              </a:tr>
              <a:tr h="370840">
                <a:tc>
                  <a:txBody>
                    <a:bodyPr/>
                    <a:lstStyle/>
                    <a:p>
                      <a:r>
                        <a:rPr lang="en-US" sz="1200" dirty="0">
                          <a:latin typeface="IBM Plex Sans" panose="020B0503050203000203" pitchFamily="34" charset="0"/>
                        </a:rPr>
                        <a:t>New CDC - Oracle Golden Gate </a:t>
                      </a:r>
                    </a:p>
                  </a:txBody>
                  <a:tcPr>
                    <a:lnL w="12700" cmpd="sng">
                      <a:noFill/>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285750" indent="-285750">
                        <a:buFont typeface="Arial" panose="020B0604020202020204" pitchFamily="34" charset="0"/>
                        <a:buChar char="•"/>
                      </a:pPr>
                      <a:r>
                        <a:rPr lang="en-US" sz="1200" dirty="0">
                          <a:latin typeface="IBM Plex Sans" panose="020B0503050203000203" pitchFamily="34" charset="0"/>
                        </a:rPr>
                        <a:t>Strong compatibility with source DB</a:t>
                      </a:r>
                    </a:p>
                    <a:p>
                      <a:pPr marL="285750" indent="-285750">
                        <a:buFont typeface="Arial" panose="020B0604020202020204" pitchFamily="34" charset="0"/>
                        <a:buChar char="•"/>
                      </a:pPr>
                      <a:r>
                        <a:rPr lang="en-US" sz="1200" dirty="0">
                          <a:latin typeface="IBM Plex Sans" panose="020B0503050203000203" pitchFamily="34" charset="0"/>
                        </a:rPr>
                        <a:t>Efficient column level replication </a:t>
                      </a:r>
                    </a:p>
                    <a:p>
                      <a:pPr marL="285750" indent="-285750">
                        <a:buFont typeface="Arial" panose="020B0604020202020204" pitchFamily="34" charset="0"/>
                        <a:buChar char="•"/>
                      </a:pPr>
                      <a:r>
                        <a:rPr lang="en-US" sz="1200" dirty="0">
                          <a:latin typeface="IBM Plex Sans" panose="020B0503050203000203" pitchFamily="34" charset="0"/>
                        </a:rPr>
                        <a:t>Avoidance of extra hop </a:t>
                      </a:r>
                    </a:p>
                  </a:txBody>
                  <a:tcP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285750" indent="-285750">
                        <a:buFont typeface="Arial" panose="020B0604020202020204" pitchFamily="34" charset="0"/>
                        <a:buChar char="•"/>
                      </a:pPr>
                      <a:r>
                        <a:rPr lang="en-US" sz="1200" dirty="0">
                          <a:latin typeface="IBM Plex Sans" panose="020B0503050203000203" pitchFamily="34" charset="0"/>
                        </a:rPr>
                        <a:t>Reduced technical complexity and improved support </a:t>
                      </a:r>
                    </a:p>
                    <a:p>
                      <a:pPr marL="285750" indent="-285750">
                        <a:buFont typeface="Arial" panose="020B0604020202020204" pitchFamily="34" charset="0"/>
                        <a:buChar char="•"/>
                      </a:pPr>
                      <a:r>
                        <a:rPr lang="en-US" sz="1200" dirty="0">
                          <a:latin typeface="IBM Plex Sans" panose="020B0503050203000203" pitchFamily="34" charset="0"/>
                        </a:rPr>
                        <a:t>Data ingestion will help process and prepare data faster for management reporting</a:t>
                      </a:r>
                    </a:p>
                  </a:txBody>
                  <a:tcPr>
                    <a:lnL w="12700" cap="flat" cmpd="sng" algn="ctr">
                      <a:solidFill>
                        <a:schemeClr val="tx1">
                          <a:lumMod val="50000"/>
                          <a:lumOff val="50000"/>
                        </a:schemeClr>
                      </a:solidFill>
                      <a:prstDash val="solid"/>
                      <a:round/>
                      <a:headEnd type="none" w="med" len="med"/>
                      <a:tailEnd type="none" w="med" len="med"/>
                    </a:lnL>
                    <a:lnR w="12700" cmpd="sng">
                      <a:noFill/>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85288221"/>
                  </a:ext>
                </a:extLst>
              </a:tr>
              <a:tr h="370840">
                <a:tc>
                  <a:txBody>
                    <a:bodyPr/>
                    <a:lstStyle/>
                    <a:p>
                      <a:r>
                        <a:rPr lang="en-US" sz="1200" dirty="0">
                          <a:latin typeface="IBM Plex Sans" panose="020B0503050203000203" pitchFamily="34" charset="0"/>
                        </a:rPr>
                        <a:t>Apache NiFi</a:t>
                      </a:r>
                    </a:p>
                  </a:txBody>
                  <a:tcPr>
                    <a:lnL w="12700" cmpd="sng">
                      <a:noFill/>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285750" indent="-285750">
                        <a:buFont typeface="Arial" panose="020B0604020202020204" pitchFamily="34" charset="0"/>
                        <a:buChar char="•"/>
                      </a:pPr>
                      <a:r>
                        <a:rPr lang="en-US" sz="1200" dirty="0">
                          <a:latin typeface="IBM Plex Sans" panose="020B0503050203000203" pitchFamily="34" charset="0"/>
                        </a:rPr>
                        <a:t>Industry leading opensource data ingestion tool</a:t>
                      </a:r>
                    </a:p>
                    <a:p>
                      <a:pPr marL="285750" indent="-285750">
                        <a:buFont typeface="Arial" panose="020B0604020202020204" pitchFamily="34" charset="0"/>
                        <a:buChar char="•"/>
                      </a:pPr>
                      <a:endParaRPr lang="en-US" sz="1200" dirty="0">
                        <a:latin typeface="IBM Plex Sans" panose="020B0503050203000203" pitchFamily="34" charset="0"/>
                      </a:endParaRPr>
                    </a:p>
                  </a:txBody>
                  <a:tcP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285750" indent="-285750">
                        <a:buFont typeface="Arial" panose="020B0604020202020204" pitchFamily="34" charset="0"/>
                        <a:buChar char="•"/>
                      </a:pPr>
                      <a:r>
                        <a:rPr lang="en-US" sz="1200" dirty="0">
                          <a:latin typeface="IBM Plex Sans" panose="020B0503050203000203" pitchFamily="34" charset="0"/>
                        </a:rPr>
                        <a:t>Opensource tool supporting ingestion from variety of sources in multiple choice of data formats</a:t>
                      </a:r>
                    </a:p>
                  </a:txBody>
                  <a:tcPr>
                    <a:lnL w="12700" cap="flat" cmpd="sng" algn="ctr">
                      <a:solidFill>
                        <a:schemeClr val="tx1">
                          <a:lumMod val="50000"/>
                          <a:lumOff val="50000"/>
                        </a:schemeClr>
                      </a:solidFill>
                      <a:prstDash val="solid"/>
                      <a:round/>
                      <a:headEnd type="none" w="med" len="med"/>
                      <a:tailEnd type="none" w="med" len="med"/>
                    </a:lnL>
                    <a:lnR w="12700" cmpd="sng">
                      <a:noFill/>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310360412"/>
                  </a:ext>
                </a:extLst>
              </a:tr>
              <a:tr h="370840">
                <a:tc>
                  <a:txBody>
                    <a:bodyPr/>
                    <a:lstStyle/>
                    <a:p>
                      <a:r>
                        <a:rPr lang="en-US" sz="1200" dirty="0">
                          <a:latin typeface="IBM Plex Sans" panose="020B0503050203000203" pitchFamily="34" charset="0"/>
                        </a:rPr>
                        <a:t>Apache Kafka</a:t>
                      </a:r>
                    </a:p>
                  </a:txBody>
                  <a:tcPr>
                    <a:lnL w="12700" cmpd="sng">
                      <a:noFill/>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285750" indent="-285750">
                        <a:buFont typeface="Arial" panose="020B0604020202020204" pitchFamily="34" charset="0"/>
                        <a:buChar char="•"/>
                      </a:pPr>
                      <a:r>
                        <a:rPr lang="en-US" sz="1200" dirty="0">
                          <a:latin typeface="IBM Plex Sans" panose="020B0503050203000203" pitchFamily="34" charset="0"/>
                        </a:rPr>
                        <a:t>Highly distributed and resilient architecture </a:t>
                      </a:r>
                    </a:p>
                    <a:p>
                      <a:pPr marL="285750" indent="-285750">
                        <a:buFont typeface="Arial" panose="020B0604020202020204" pitchFamily="34" charset="0"/>
                        <a:buChar char="•"/>
                      </a:pPr>
                      <a:r>
                        <a:rPr lang="en-US" sz="1200" dirty="0">
                          <a:latin typeface="IBM Plex Sans" panose="020B0503050203000203" pitchFamily="34" charset="0"/>
                        </a:rPr>
                        <a:t>Support for high throughput and low-latency </a:t>
                      </a:r>
                    </a:p>
                    <a:p>
                      <a:pPr marL="285750" indent="-285750">
                        <a:buFont typeface="Arial" panose="020B0604020202020204" pitchFamily="34" charset="0"/>
                        <a:buChar char="•"/>
                      </a:pPr>
                      <a:r>
                        <a:rPr lang="en-US" sz="1200" dirty="0">
                          <a:latin typeface="IBM Plex Sans" panose="020B0503050203000203" pitchFamily="34" charset="0"/>
                        </a:rPr>
                        <a:t>Durable and support for low latency</a:t>
                      </a:r>
                    </a:p>
                  </a:txBody>
                  <a:tcP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285750" indent="-285750">
                        <a:buFont typeface="Arial" panose="020B0604020202020204" pitchFamily="34" charset="0"/>
                        <a:buChar char="•"/>
                      </a:pPr>
                      <a:r>
                        <a:rPr lang="en-US" sz="1200" dirty="0">
                          <a:latin typeface="IBM Plex Sans" panose="020B0503050203000203" pitchFamily="34" charset="0"/>
                        </a:rPr>
                        <a:t>Low-cost option for the landing zone </a:t>
                      </a:r>
                    </a:p>
                    <a:p>
                      <a:pPr marL="285750" indent="-285750">
                        <a:buFont typeface="Arial" panose="020B0604020202020204" pitchFamily="34" charset="0"/>
                        <a:buChar char="•"/>
                      </a:pPr>
                      <a:r>
                        <a:rPr lang="en-US" sz="1200" dirty="0">
                          <a:latin typeface="IBM Plex Sans" panose="020B0503050203000203" pitchFamily="34" charset="0"/>
                        </a:rPr>
                        <a:t>Real-time analytics (in future) for better decision making </a:t>
                      </a:r>
                    </a:p>
                    <a:p>
                      <a:pPr marL="285750" indent="-285750">
                        <a:buFont typeface="Arial" panose="020B0604020202020204" pitchFamily="34" charset="0"/>
                        <a:buChar char="•"/>
                      </a:pPr>
                      <a:endParaRPr lang="en-US" sz="1200" dirty="0">
                        <a:latin typeface="IBM Plex Sans" panose="020B0503050203000203" pitchFamily="34" charset="0"/>
                      </a:endParaRPr>
                    </a:p>
                  </a:txBody>
                  <a:tcPr>
                    <a:lnL w="12700" cap="flat" cmpd="sng" algn="ctr">
                      <a:solidFill>
                        <a:schemeClr val="tx1">
                          <a:lumMod val="50000"/>
                          <a:lumOff val="50000"/>
                        </a:schemeClr>
                      </a:solidFill>
                      <a:prstDash val="solid"/>
                      <a:round/>
                      <a:headEnd type="none" w="med" len="med"/>
                      <a:tailEnd type="none" w="med" len="med"/>
                    </a:lnL>
                    <a:lnR w="12700" cmpd="sng">
                      <a:noFill/>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38350096"/>
                  </a:ext>
                </a:extLst>
              </a:tr>
              <a:tr h="370840">
                <a:tc>
                  <a:txBody>
                    <a:bodyPr/>
                    <a:lstStyle/>
                    <a:p>
                      <a:r>
                        <a:rPr lang="en-US" sz="1200" dirty="0">
                          <a:latin typeface="IBM Plex Sans" panose="020B0503050203000203" pitchFamily="34" charset="0"/>
                        </a:rPr>
                        <a:t>Apache Flink</a:t>
                      </a:r>
                    </a:p>
                  </a:txBody>
                  <a:tcPr>
                    <a:lnL w="12700" cmpd="sng">
                      <a:noFill/>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285750" indent="-285750">
                        <a:buFont typeface="Arial" panose="020B0604020202020204" pitchFamily="34" charset="0"/>
                        <a:buChar char="•"/>
                      </a:pPr>
                      <a:r>
                        <a:rPr lang="en-US" sz="1200" dirty="0">
                          <a:latin typeface="IBM Plex Sans" panose="020B0503050203000203" pitchFamily="34" charset="0"/>
                        </a:rPr>
                        <a:t>Leading opensource option with fault tolerant architecture with capability of processing events by counts as well as time. </a:t>
                      </a:r>
                    </a:p>
                  </a:txBody>
                  <a:tcP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285750" indent="-285750">
                        <a:buFont typeface="Arial" panose="020B0604020202020204" pitchFamily="34" charset="0"/>
                        <a:buChar char="•"/>
                      </a:pPr>
                      <a:r>
                        <a:rPr lang="en-US" sz="1200" dirty="0">
                          <a:latin typeface="IBM Plex Sans" panose="020B0503050203000203" pitchFamily="34" charset="0"/>
                        </a:rPr>
                        <a:t>Capability for real-time micro analytics </a:t>
                      </a:r>
                    </a:p>
                  </a:txBody>
                  <a:tcPr>
                    <a:lnL w="12700" cap="flat" cmpd="sng" algn="ctr">
                      <a:solidFill>
                        <a:schemeClr val="tx1">
                          <a:lumMod val="50000"/>
                          <a:lumOff val="50000"/>
                        </a:schemeClr>
                      </a:solidFill>
                      <a:prstDash val="solid"/>
                      <a:round/>
                      <a:headEnd type="none" w="med" len="med"/>
                      <a:tailEnd type="none" w="med" len="med"/>
                    </a:lnL>
                    <a:lnR w="12700" cmpd="sng">
                      <a:noFill/>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11434106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IBM Plex Sans" panose="020B0503050203000203" pitchFamily="34" charset="0"/>
                        </a:rPr>
                        <a:t>Data processing using Python, PySpark, Spark, Kubernetes</a:t>
                      </a:r>
                    </a:p>
                  </a:txBody>
                  <a:tcPr>
                    <a:lnL w="12700" cmpd="sng">
                      <a:noFill/>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285750" indent="-285750">
                        <a:buFont typeface="Arial" panose="020B0604020202020204" pitchFamily="34" charset="0"/>
                        <a:buChar char="•"/>
                      </a:pPr>
                      <a:r>
                        <a:rPr lang="en-US" sz="1200" dirty="0">
                          <a:latin typeface="IBM Plex Sans" panose="020B0503050203000203" pitchFamily="34" charset="0"/>
                        </a:rPr>
                        <a:t>Cloud-native distributed architecture </a:t>
                      </a:r>
                    </a:p>
                    <a:p>
                      <a:pPr marL="285750" indent="-285750">
                        <a:buFont typeface="Arial" panose="020B0604020202020204" pitchFamily="34" charset="0"/>
                        <a:buChar char="•"/>
                      </a:pPr>
                      <a:r>
                        <a:rPr lang="en-US" sz="1200" dirty="0">
                          <a:latin typeface="IBM Plex Sans" panose="020B0503050203000203" pitchFamily="34" charset="0"/>
                        </a:rPr>
                        <a:t>Opensource based, no proprietary software</a:t>
                      </a:r>
                    </a:p>
                  </a:txBody>
                  <a:tcP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285750" indent="-285750">
                        <a:buFont typeface="Arial" panose="020B0604020202020204" pitchFamily="34" charset="0"/>
                        <a:buChar char="•"/>
                      </a:pPr>
                      <a:r>
                        <a:rPr lang="en-US" sz="1200" dirty="0">
                          <a:latin typeface="IBM Plex Sans" panose="020B0503050203000203" pitchFamily="34" charset="0"/>
                        </a:rPr>
                        <a:t>Fast data processing to make it ready for business consumer</a:t>
                      </a:r>
                    </a:p>
                    <a:p>
                      <a:pPr marL="285750" indent="-285750">
                        <a:buFont typeface="Arial" panose="020B0604020202020204" pitchFamily="34" charset="0"/>
                        <a:buChar char="•"/>
                      </a:pPr>
                      <a:r>
                        <a:rPr lang="en-US" sz="1200" dirty="0">
                          <a:latin typeface="IBM Plex Sans" panose="020B0503050203000203" pitchFamily="34" charset="0"/>
                        </a:rPr>
                        <a:t>Horizontally scalable to address any extraordinary demands </a:t>
                      </a:r>
                    </a:p>
                    <a:p>
                      <a:pPr marL="285750" indent="-285750">
                        <a:buFont typeface="Arial" panose="020B0604020202020204" pitchFamily="34" charset="0"/>
                        <a:buChar char="•"/>
                      </a:pPr>
                      <a:r>
                        <a:rPr lang="en-US" sz="1200" dirty="0">
                          <a:latin typeface="IBM Plex Sans" panose="020B0503050203000203" pitchFamily="34" charset="0"/>
                        </a:rPr>
                        <a:t>Easily portable to cloud-based deployment </a:t>
                      </a:r>
                    </a:p>
                  </a:txBody>
                  <a:tcPr>
                    <a:lnL w="12700" cap="flat" cmpd="sng" algn="ctr">
                      <a:solidFill>
                        <a:schemeClr val="tx1">
                          <a:lumMod val="50000"/>
                          <a:lumOff val="50000"/>
                        </a:schemeClr>
                      </a:solidFill>
                      <a:prstDash val="solid"/>
                      <a:round/>
                      <a:headEnd type="none" w="med" len="med"/>
                      <a:tailEnd type="none" w="med" len="med"/>
                    </a:lnL>
                    <a:lnR w="12700" cmpd="sng">
                      <a:noFill/>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633273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IBM Plex Sans" panose="020B0503050203000203" pitchFamily="34" charset="0"/>
                        </a:rPr>
                        <a:t>Data Lakehouse Storage on S3 compliant Object Store</a:t>
                      </a:r>
                    </a:p>
                  </a:txBody>
                  <a:tcPr>
                    <a:lnL w="12700" cmpd="sng">
                      <a:noFill/>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marL="285750" indent="-285750">
                        <a:buFont typeface="Arial" panose="020B0604020202020204" pitchFamily="34" charset="0"/>
                        <a:buChar char="•"/>
                      </a:pPr>
                      <a:r>
                        <a:rPr lang="en-US" sz="1200" dirty="0">
                          <a:latin typeface="IBM Plex Sans" panose="020B0503050203000203" pitchFamily="34" charset="0"/>
                        </a:rPr>
                        <a:t>Highly available with high data durability </a:t>
                      </a:r>
                    </a:p>
                    <a:p>
                      <a:pPr marL="285750" indent="-285750">
                        <a:buFont typeface="Arial" panose="020B0604020202020204" pitchFamily="34" charset="0"/>
                        <a:buChar char="•"/>
                      </a:pPr>
                      <a:r>
                        <a:rPr lang="en-US" sz="1200" dirty="0">
                          <a:latin typeface="IBM Plex Sans" panose="020B0503050203000203" pitchFamily="34" charset="0"/>
                        </a:rPr>
                        <a:t>Highly scalable horizontally on the commodity hardware </a:t>
                      </a:r>
                    </a:p>
                    <a:p>
                      <a:pPr marL="285750" indent="-285750">
                        <a:buFont typeface="Arial" panose="020B0604020202020204" pitchFamily="34" charset="0"/>
                        <a:buChar char="•"/>
                      </a:pPr>
                      <a:r>
                        <a:rPr lang="en-US" sz="1200" dirty="0">
                          <a:latin typeface="IBM Plex Sans" panose="020B0503050203000203" pitchFamily="34" charset="0"/>
                        </a:rPr>
                        <a:t>Support for all types of data</a:t>
                      </a:r>
                    </a:p>
                  </a:txBody>
                  <a:tcP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285750" indent="-285750">
                        <a:buFont typeface="Arial" panose="020B0604020202020204" pitchFamily="34" charset="0"/>
                        <a:buChar char="•"/>
                      </a:pPr>
                      <a:r>
                        <a:rPr lang="en-US" sz="1200" dirty="0">
                          <a:latin typeface="IBM Plex Sans" panose="020B0503050203000203" pitchFamily="34" charset="0"/>
                        </a:rPr>
                        <a:t>Low-cost storage option </a:t>
                      </a:r>
                    </a:p>
                    <a:p>
                      <a:pPr marL="285750" indent="-285750">
                        <a:buFont typeface="Arial" panose="020B0604020202020204" pitchFamily="34" charset="0"/>
                        <a:buChar char="•"/>
                      </a:pPr>
                      <a:r>
                        <a:rPr lang="en-US" sz="1200" dirty="0">
                          <a:latin typeface="IBM Plex Sans" panose="020B0503050203000203" pitchFamily="34" charset="0"/>
                        </a:rPr>
                        <a:t>Easily expandable in future to support high demands </a:t>
                      </a:r>
                    </a:p>
                    <a:p>
                      <a:pPr marL="285750" indent="-285750">
                        <a:buFont typeface="Arial" panose="020B0604020202020204" pitchFamily="34" charset="0"/>
                        <a:buChar char="•"/>
                      </a:pPr>
                      <a:r>
                        <a:rPr lang="en-US" sz="1200" dirty="0">
                          <a:latin typeface="IBM Plex Sans" panose="020B0503050203000203" pitchFamily="34" charset="0"/>
                        </a:rPr>
                        <a:t>Supports all types of data to expand analytics capability on semi/un-structured content</a:t>
                      </a:r>
                    </a:p>
                  </a:txBody>
                  <a:tcPr>
                    <a:lnL w="12700" cap="flat" cmpd="sng" algn="ctr">
                      <a:solidFill>
                        <a:schemeClr val="tx1">
                          <a:lumMod val="50000"/>
                          <a:lumOff val="50000"/>
                        </a:schemeClr>
                      </a:solidFill>
                      <a:prstDash val="solid"/>
                      <a:round/>
                      <a:headEnd type="none" w="med" len="med"/>
                      <a:tailEnd type="none" w="med" len="med"/>
                    </a:lnL>
                    <a:lnR w="12700" cmpd="sng">
                      <a:noFill/>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055896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IBM Plex Sans" panose="020B0503050203000203" pitchFamily="34" charset="0"/>
                        </a:rPr>
                        <a:t>Open data (parquet, Avro) / table (iceberg) format </a:t>
                      </a:r>
                    </a:p>
                  </a:txBody>
                  <a:tcPr>
                    <a:lnL w="12700" cmpd="sng">
                      <a:noFill/>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marL="285750" indent="-285750">
                        <a:buFont typeface="Arial" panose="020B0604020202020204" pitchFamily="34" charset="0"/>
                        <a:buChar char="•"/>
                      </a:pPr>
                      <a:r>
                        <a:rPr lang="en-US" sz="1200" dirty="0">
                          <a:latin typeface="IBM Plex Sans" panose="020B0503050203000203" pitchFamily="34" charset="0"/>
                        </a:rPr>
                        <a:t>Support for flexible SQL commands on data as objects</a:t>
                      </a:r>
                    </a:p>
                    <a:p>
                      <a:pPr marL="285750" indent="-285750">
                        <a:buFont typeface="Arial" panose="020B0604020202020204" pitchFamily="34" charset="0"/>
                        <a:buChar char="•"/>
                      </a:pPr>
                      <a:r>
                        <a:rPr lang="en-US" sz="1200" dirty="0">
                          <a:latin typeface="IBM Plex Sans" panose="020B0503050203000203" pitchFamily="34" charset="0"/>
                        </a:rPr>
                        <a:t>Columnar arrangement with data compaction for faster analytics </a:t>
                      </a:r>
                    </a:p>
                  </a:txBody>
                  <a:tcP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IBM Plex Sans" panose="020B0503050203000203" pitchFamily="34" charset="0"/>
                        </a:rPr>
                        <a:t>Strategic move to opensource software</a:t>
                      </a:r>
                    </a:p>
                    <a:p>
                      <a:pPr marL="285750" indent="-285750">
                        <a:buFont typeface="Arial" panose="020B0604020202020204" pitchFamily="34" charset="0"/>
                        <a:buChar char="•"/>
                      </a:pPr>
                      <a:r>
                        <a:rPr lang="en-US" sz="1200" dirty="0">
                          <a:latin typeface="IBM Plex Sans" panose="020B0503050203000203" pitchFamily="34" charset="0"/>
                        </a:rPr>
                        <a:t>Enabling self-service analysis with SQL-like interface </a:t>
                      </a:r>
                    </a:p>
                  </a:txBody>
                  <a:tcPr>
                    <a:lnL w="12700" cap="flat" cmpd="sng" algn="ctr">
                      <a:solidFill>
                        <a:schemeClr val="tx1">
                          <a:lumMod val="50000"/>
                          <a:lumOff val="50000"/>
                        </a:schemeClr>
                      </a:solidFill>
                      <a:prstDash val="solid"/>
                      <a:round/>
                      <a:headEnd type="none" w="med" len="med"/>
                      <a:tailEnd type="none" w="med" len="med"/>
                    </a:lnL>
                    <a:lnR w="12700" cmpd="sng">
                      <a:noFill/>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5085269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IBM Plex Sans" panose="020B0503050203000203" pitchFamily="34" charset="0"/>
                        </a:rPr>
                        <a:t>Apache Impala (query engine)</a:t>
                      </a:r>
                    </a:p>
                  </a:txBody>
                  <a:tcPr>
                    <a:lnL w="12700" cmpd="sng">
                      <a:noFill/>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6">
                        <a:lumMod val="20000"/>
                        <a:lumOff val="80000"/>
                      </a:schemeClr>
                    </a:solidFill>
                  </a:tcPr>
                </a:tc>
                <a:tc>
                  <a:txBody>
                    <a:bodyPr/>
                    <a:lstStyle/>
                    <a:p>
                      <a:pPr marL="285750" indent="-285750">
                        <a:buFont typeface="Arial" panose="020B0604020202020204" pitchFamily="34" charset="0"/>
                        <a:buChar char="•"/>
                      </a:pPr>
                      <a:r>
                        <a:rPr lang="en-US" sz="1200" dirty="0">
                          <a:latin typeface="IBM Plex Sans" panose="020B0503050203000203" pitchFamily="34" charset="0"/>
                        </a:rPr>
                        <a:t>MPP query engine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IBM Plex Sans" panose="020B0503050203000203" pitchFamily="34" charset="0"/>
                        </a:rPr>
                        <a:t>Ability to query versatile data sources </a:t>
                      </a:r>
                    </a:p>
                    <a:p>
                      <a:pPr marL="285750" indent="-285750">
                        <a:buFont typeface="Arial" panose="020B0604020202020204" pitchFamily="34" charset="0"/>
                        <a:buChar char="•"/>
                      </a:pPr>
                      <a:endParaRPr lang="en-US" sz="1200" dirty="0">
                        <a:latin typeface="IBM Plex Sans" panose="020B0503050203000203" pitchFamily="34" charset="0"/>
                      </a:endParaRPr>
                    </a:p>
                  </a:txBody>
                  <a:tcP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285750" indent="-285750">
                        <a:buFont typeface="Arial" panose="020B0604020202020204" pitchFamily="34" charset="0"/>
                        <a:buChar char="•"/>
                      </a:pPr>
                      <a:r>
                        <a:rPr lang="en-US" sz="1200" dirty="0">
                          <a:latin typeface="IBM Plex Sans" panose="020B0503050203000203" pitchFamily="34" charset="0"/>
                        </a:rPr>
                        <a:t>Reduced risk exposure, flexibility to change query engine without moving the data  </a:t>
                      </a:r>
                    </a:p>
                  </a:txBody>
                  <a:tcPr>
                    <a:lnL w="12700" cap="flat" cmpd="sng" algn="ctr">
                      <a:solidFill>
                        <a:schemeClr val="tx1">
                          <a:lumMod val="50000"/>
                          <a:lumOff val="50000"/>
                        </a:schemeClr>
                      </a:solidFill>
                      <a:prstDash val="solid"/>
                      <a:round/>
                      <a:headEnd type="none" w="med" len="med"/>
                      <a:tailEnd type="none" w="med" len="med"/>
                    </a:lnL>
                    <a:lnR w="12700" cmpd="sng">
                      <a:noFill/>
                    </a:lnR>
                    <a:lnT w="12700" cap="flat" cmpd="sng" algn="ctr">
                      <a:solidFill>
                        <a:schemeClr val="tx1">
                          <a:lumMod val="50000"/>
                          <a:lumOff val="50000"/>
                        </a:schemeClr>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136496953"/>
                  </a:ext>
                </a:extLst>
              </a:tr>
            </a:tbl>
          </a:graphicData>
        </a:graphic>
      </p:graphicFrame>
      <p:sp>
        <p:nvSpPr>
          <p:cNvPr id="3" name="Title 1">
            <a:extLst>
              <a:ext uri="{FF2B5EF4-FFF2-40B4-BE49-F238E27FC236}">
                <a16:creationId xmlns:a16="http://schemas.microsoft.com/office/drawing/2014/main" id="{87F55202-680F-CDFE-7937-D7B5E86E1AC1}"/>
              </a:ext>
            </a:extLst>
          </p:cNvPr>
          <p:cNvSpPr txBox="1">
            <a:spLocks/>
          </p:cNvSpPr>
          <p:nvPr/>
        </p:nvSpPr>
        <p:spPr>
          <a:xfrm>
            <a:off x="376660" y="251669"/>
            <a:ext cx="11281942" cy="45298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2000" b="1" dirty="0">
                <a:latin typeface="IBM Plex Sans" panose="020B0503050203000203" pitchFamily="34" charset="0"/>
                <a:ea typeface="Calibri" panose="020F0502020204030204" pitchFamily="34" charset="0"/>
              </a:rPr>
              <a:t>Components - Tech and Business value</a:t>
            </a:r>
            <a:endParaRPr lang="en-IN" sz="1800" dirty="0">
              <a:latin typeface="IBM Plex Sans" panose="020B0503050203000203" pitchFamily="34" charset="0"/>
            </a:endParaRPr>
          </a:p>
        </p:txBody>
      </p:sp>
      <p:sp>
        <p:nvSpPr>
          <p:cNvPr id="4" name="Rectangle 3">
            <a:extLst>
              <a:ext uri="{FF2B5EF4-FFF2-40B4-BE49-F238E27FC236}">
                <a16:creationId xmlns:a16="http://schemas.microsoft.com/office/drawing/2014/main" id="{29CB5401-7D7B-53F9-B5B5-B4A3CA0A2164}"/>
              </a:ext>
            </a:extLst>
          </p:cNvPr>
          <p:cNvSpPr/>
          <p:nvPr/>
        </p:nvSpPr>
        <p:spPr>
          <a:xfrm>
            <a:off x="486888" y="6567054"/>
            <a:ext cx="360000" cy="180000"/>
          </a:xfrm>
          <a:prstGeom prst="rect">
            <a:avLst/>
          </a:prstGeom>
          <a:solidFill>
            <a:schemeClr val="accent4">
              <a:lumMod val="20000"/>
              <a:lumOff val="80000"/>
            </a:schemeClr>
          </a:solidFill>
          <a:ln w="19050">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097236"/>
            <a:endParaRPr lang="en-US" sz="1400" dirty="0">
              <a:solidFill>
                <a:schemeClr val="tx1"/>
              </a:solidFill>
              <a:latin typeface="IBM Plex Sans" panose="020B0503050203000203" pitchFamily="34" charset="0"/>
            </a:endParaRPr>
          </a:p>
        </p:txBody>
      </p:sp>
      <p:sp>
        <p:nvSpPr>
          <p:cNvPr id="5" name="TextBox 4">
            <a:extLst>
              <a:ext uri="{FF2B5EF4-FFF2-40B4-BE49-F238E27FC236}">
                <a16:creationId xmlns:a16="http://schemas.microsoft.com/office/drawing/2014/main" id="{24D7F067-17E8-F1F2-B999-F831EBB466FC}"/>
              </a:ext>
            </a:extLst>
          </p:cNvPr>
          <p:cNvSpPr txBox="1"/>
          <p:nvPr/>
        </p:nvSpPr>
        <p:spPr>
          <a:xfrm>
            <a:off x="850873" y="6523557"/>
            <a:ext cx="3499677" cy="276999"/>
          </a:xfrm>
          <a:prstGeom prst="rect">
            <a:avLst/>
          </a:prstGeom>
          <a:noFill/>
        </p:spPr>
        <p:txBody>
          <a:bodyPr wrap="none" rtlCol="0">
            <a:spAutoFit/>
          </a:bodyPr>
          <a:lstStyle/>
          <a:p>
            <a:pPr>
              <a:spcBef>
                <a:spcPts val="600"/>
              </a:spcBef>
            </a:pPr>
            <a:r>
              <a:rPr lang="en-US" sz="1200" dirty="0">
                <a:latin typeface="IBM Plex Sans" panose="020B0503050203000203" pitchFamily="34" charset="0"/>
              </a:rPr>
              <a:t>Replaces Data Stage of the current architecture</a:t>
            </a:r>
          </a:p>
        </p:txBody>
      </p:sp>
      <p:sp>
        <p:nvSpPr>
          <p:cNvPr id="6" name="Rectangle 5">
            <a:extLst>
              <a:ext uri="{FF2B5EF4-FFF2-40B4-BE49-F238E27FC236}">
                <a16:creationId xmlns:a16="http://schemas.microsoft.com/office/drawing/2014/main" id="{5023EF11-BD73-8AB3-4CFD-841ECC75BD54}"/>
              </a:ext>
            </a:extLst>
          </p:cNvPr>
          <p:cNvSpPr/>
          <p:nvPr/>
        </p:nvSpPr>
        <p:spPr>
          <a:xfrm>
            <a:off x="4950031" y="6567054"/>
            <a:ext cx="360000" cy="180000"/>
          </a:xfrm>
          <a:prstGeom prst="rect">
            <a:avLst/>
          </a:prstGeom>
          <a:solidFill>
            <a:schemeClr val="accent6">
              <a:lumMod val="20000"/>
              <a:lumOff val="80000"/>
            </a:schemeClr>
          </a:solidFill>
          <a:ln w="19050">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097236"/>
            <a:endParaRPr lang="en-US" sz="1400" dirty="0">
              <a:solidFill>
                <a:schemeClr val="tx1"/>
              </a:solidFill>
              <a:latin typeface="IBM Plex Sans" panose="020B0503050203000203" pitchFamily="34" charset="0"/>
            </a:endParaRPr>
          </a:p>
        </p:txBody>
      </p:sp>
      <p:sp>
        <p:nvSpPr>
          <p:cNvPr id="7" name="TextBox 6">
            <a:extLst>
              <a:ext uri="{FF2B5EF4-FFF2-40B4-BE49-F238E27FC236}">
                <a16:creationId xmlns:a16="http://schemas.microsoft.com/office/drawing/2014/main" id="{53980373-42E3-9163-45BC-556632343AF5}"/>
              </a:ext>
            </a:extLst>
          </p:cNvPr>
          <p:cNvSpPr txBox="1"/>
          <p:nvPr/>
        </p:nvSpPr>
        <p:spPr>
          <a:xfrm>
            <a:off x="5314022" y="6523557"/>
            <a:ext cx="3082895" cy="276999"/>
          </a:xfrm>
          <a:prstGeom prst="rect">
            <a:avLst/>
          </a:prstGeom>
          <a:noFill/>
        </p:spPr>
        <p:txBody>
          <a:bodyPr wrap="none" rtlCol="0">
            <a:spAutoFit/>
          </a:bodyPr>
          <a:lstStyle/>
          <a:p>
            <a:pPr>
              <a:spcBef>
                <a:spcPts val="600"/>
              </a:spcBef>
            </a:pPr>
            <a:r>
              <a:rPr lang="en-US" sz="1200" dirty="0">
                <a:latin typeface="IBM Plex Sans" panose="020B0503050203000203" pitchFamily="34" charset="0"/>
              </a:rPr>
              <a:t>Replaces IIAS of the current architecture</a:t>
            </a:r>
          </a:p>
        </p:txBody>
      </p:sp>
    </p:spTree>
    <p:extLst>
      <p:ext uri="{BB962C8B-B14F-4D97-AF65-F5344CB8AC3E}">
        <p14:creationId xmlns:p14="http://schemas.microsoft.com/office/powerpoint/2010/main" val="8050524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F4C1D2-B488-3438-FE4E-15024917D4DE}"/>
            </a:ext>
          </a:extLst>
        </p:cNvPr>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9695685F-AF5E-12B8-3220-501B9C0114CA}"/>
              </a:ext>
            </a:extLst>
          </p:cNvPr>
          <p:cNvGraphicFramePr>
            <a:graphicFrameLocks noGrp="1"/>
          </p:cNvGraphicFramePr>
          <p:nvPr>
            <p:extLst>
              <p:ext uri="{D42A27DB-BD31-4B8C-83A1-F6EECF244321}">
                <p14:modId xmlns:p14="http://schemas.microsoft.com/office/powerpoint/2010/main" val="1217336541"/>
              </p:ext>
            </p:extLst>
          </p:nvPr>
        </p:nvGraphicFramePr>
        <p:xfrm>
          <a:off x="486888" y="921547"/>
          <a:ext cx="11079677" cy="4770120"/>
        </p:xfrm>
        <a:graphic>
          <a:graphicData uri="http://schemas.openxmlformats.org/drawingml/2006/table">
            <a:tbl>
              <a:tblPr firstRow="1" bandRow="1">
                <a:tableStyleId>{5940675A-B579-460E-94D1-54222C63F5DA}</a:tableStyleId>
              </a:tblPr>
              <a:tblGrid>
                <a:gridCol w="2008224">
                  <a:extLst>
                    <a:ext uri="{9D8B030D-6E8A-4147-A177-3AD203B41FA5}">
                      <a16:colId xmlns:a16="http://schemas.microsoft.com/office/drawing/2014/main" val="2234988363"/>
                    </a:ext>
                  </a:extLst>
                </a:gridCol>
                <a:gridCol w="4321324">
                  <a:extLst>
                    <a:ext uri="{9D8B030D-6E8A-4147-A177-3AD203B41FA5}">
                      <a16:colId xmlns:a16="http://schemas.microsoft.com/office/drawing/2014/main" val="2129314231"/>
                    </a:ext>
                  </a:extLst>
                </a:gridCol>
                <a:gridCol w="4750129">
                  <a:extLst>
                    <a:ext uri="{9D8B030D-6E8A-4147-A177-3AD203B41FA5}">
                      <a16:colId xmlns:a16="http://schemas.microsoft.com/office/drawing/2014/main" val="4272178928"/>
                    </a:ext>
                  </a:extLst>
                </a:gridCol>
              </a:tblGrid>
              <a:tr h="370840">
                <a:tc>
                  <a:txBody>
                    <a:bodyPr/>
                    <a:lstStyle/>
                    <a:p>
                      <a:r>
                        <a:rPr lang="en-US" sz="1200" dirty="0">
                          <a:latin typeface="IBM Plex Sans" panose="020B0503050203000203" pitchFamily="34" charset="0"/>
                        </a:rPr>
                        <a:t>Component</a:t>
                      </a:r>
                    </a:p>
                  </a:txBody>
                  <a:tcPr>
                    <a:lnL w="12700" cmpd="sng">
                      <a:noFill/>
                    </a:lnL>
                    <a:lnR w="12700" cap="flat" cmpd="sng" algn="ctr">
                      <a:solidFill>
                        <a:schemeClr val="tx1">
                          <a:lumMod val="50000"/>
                          <a:lumOff val="50000"/>
                        </a:schemeClr>
                      </a:solidFill>
                      <a:prstDash val="solid"/>
                      <a:round/>
                      <a:headEnd type="none" w="med" len="med"/>
                      <a:tailEnd type="none" w="med" len="med"/>
                    </a:lnR>
                    <a:lnT w="12700" cmpd="sng">
                      <a:noFill/>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r>
                        <a:rPr lang="en-US" sz="1200" dirty="0">
                          <a:latin typeface="IBM Plex Sans" panose="020B0503050203000203" pitchFamily="34" charset="0"/>
                        </a:rPr>
                        <a:t>Top tech capability</a:t>
                      </a:r>
                    </a:p>
                  </a:txBody>
                  <a:tcP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mpd="sng">
                      <a:noFill/>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r>
                        <a:rPr lang="en-US" sz="1200" dirty="0">
                          <a:latin typeface="IBM Plex Sans" panose="020B0503050203000203" pitchFamily="34" charset="0"/>
                        </a:rPr>
                        <a:t>Business value</a:t>
                      </a:r>
                    </a:p>
                  </a:txBody>
                  <a:tcPr>
                    <a:lnL w="12700" cap="flat" cmpd="sng" algn="ctr">
                      <a:solidFill>
                        <a:schemeClr val="tx1">
                          <a:lumMod val="50000"/>
                          <a:lumOff val="50000"/>
                        </a:schemeClr>
                      </a:solidFill>
                      <a:prstDash val="solid"/>
                      <a:round/>
                      <a:headEnd type="none" w="med" len="med"/>
                      <a:tailEnd type="none" w="med" len="med"/>
                    </a:lnL>
                    <a:lnR w="12700" cmpd="sng">
                      <a:noFill/>
                    </a:lnR>
                    <a:lnT w="12700" cmpd="sng">
                      <a:noFill/>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extLst>
                  <a:ext uri="{0D108BD9-81ED-4DB2-BD59-A6C34878D82A}">
                    <a16:rowId xmlns:a16="http://schemas.microsoft.com/office/drawing/2014/main" val="3236032303"/>
                  </a:ext>
                </a:extLst>
              </a:tr>
              <a:tr h="370840">
                <a:tc>
                  <a:txBody>
                    <a:bodyPr/>
                    <a:lstStyle/>
                    <a:p>
                      <a:r>
                        <a:rPr lang="en-US" sz="1200" dirty="0">
                          <a:latin typeface="IBM Plex Sans" panose="020B0503050203000203" pitchFamily="34" charset="0"/>
                        </a:rPr>
                        <a:t>Apache Kudu</a:t>
                      </a:r>
                    </a:p>
                  </a:txBody>
                  <a:tcPr>
                    <a:lnL w="12700" cmpd="sng">
                      <a:noFill/>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285750" indent="-285750">
                        <a:buFont typeface="Arial" panose="020B0604020202020204" pitchFamily="34" charset="0"/>
                        <a:buChar char="•"/>
                      </a:pPr>
                      <a:r>
                        <a:rPr lang="en-US" sz="1200" dirty="0">
                          <a:latin typeface="IBM Plex Sans" panose="020B0503050203000203" pitchFamily="34" charset="0"/>
                        </a:rPr>
                        <a:t>Distributed columnar storage engine optimized for OLAP workloads, resulting extremely fast query performance with reduced I/O</a:t>
                      </a:r>
                    </a:p>
                    <a:p>
                      <a:pPr marL="285750" indent="-285750">
                        <a:buFont typeface="Arial" panose="020B0604020202020204" pitchFamily="34" charset="0"/>
                        <a:buChar char="•"/>
                      </a:pPr>
                      <a:r>
                        <a:rPr lang="en-US" sz="1200" dirty="0">
                          <a:latin typeface="IBM Plex Sans" panose="020B0503050203000203" pitchFamily="34" charset="0"/>
                        </a:rPr>
                        <a:t>Highly scalable horizontally on the commodity hardware </a:t>
                      </a:r>
                    </a:p>
                  </a:txBody>
                  <a:tcP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IBM Plex Sans" panose="020B0503050203000203" pitchFamily="34" charset="0"/>
                        </a:rPr>
                        <a:t>Strategic move to opensource software</a:t>
                      </a:r>
                    </a:p>
                    <a:p>
                      <a:pPr marL="285750" indent="-285750">
                        <a:buFont typeface="Arial" panose="020B0604020202020204" pitchFamily="34" charset="0"/>
                        <a:buChar char="•"/>
                      </a:pPr>
                      <a:r>
                        <a:rPr lang="en-US" sz="1200" dirty="0">
                          <a:latin typeface="IBM Plex Sans" panose="020B0503050203000203" pitchFamily="34" charset="0"/>
                        </a:rPr>
                        <a:t>Provides guaranteed performance for predictable workload</a:t>
                      </a:r>
                    </a:p>
                    <a:p>
                      <a:pPr marL="285750" indent="-285750">
                        <a:buFont typeface="Arial" panose="020B0604020202020204" pitchFamily="34" charset="0"/>
                        <a:buChar char="•"/>
                      </a:pPr>
                      <a:r>
                        <a:rPr lang="en-US" sz="1200" dirty="0">
                          <a:latin typeface="IBM Plex Sans" panose="020B0503050203000203" pitchFamily="34" charset="0"/>
                        </a:rPr>
                        <a:t>Warehouse like SLA for the business users</a:t>
                      </a:r>
                    </a:p>
                  </a:txBody>
                  <a:tcPr>
                    <a:lnL w="12700" cap="flat" cmpd="sng" algn="ctr">
                      <a:solidFill>
                        <a:schemeClr val="tx1">
                          <a:lumMod val="50000"/>
                          <a:lumOff val="50000"/>
                        </a:schemeClr>
                      </a:solidFill>
                      <a:prstDash val="solid"/>
                      <a:round/>
                      <a:headEnd type="none" w="med" len="med"/>
                      <a:tailEnd type="none" w="med" len="med"/>
                    </a:lnL>
                    <a:lnR w="12700" cmpd="sng">
                      <a:noFill/>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85288221"/>
                  </a:ext>
                </a:extLst>
              </a:tr>
              <a:tr h="370840">
                <a:tc>
                  <a:txBody>
                    <a:bodyPr/>
                    <a:lstStyle/>
                    <a:p>
                      <a:r>
                        <a:rPr lang="en-US" sz="1200" dirty="0">
                          <a:latin typeface="IBM Plex Sans" panose="020B0503050203000203" pitchFamily="34" charset="0"/>
                        </a:rPr>
                        <a:t>DGraph</a:t>
                      </a:r>
                    </a:p>
                  </a:txBody>
                  <a:tcPr>
                    <a:lnL w="12700" cmpd="sng">
                      <a:noFill/>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indent="-285750">
                        <a:buFont typeface="Arial" panose="020B0604020202020204" pitchFamily="34" charset="0"/>
                        <a:buChar char="•"/>
                      </a:pPr>
                      <a:r>
                        <a:rPr lang="en-US" sz="1200" dirty="0">
                          <a:latin typeface="IBM Plex Sans" panose="020B0503050203000203" pitchFamily="34" charset="0"/>
                        </a:rPr>
                        <a:t>Horizontally scalable Graph DB</a:t>
                      </a:r>
                    </a:p>
                    <a:p>
                      <a:pPr marL="285750" indent="-285750">
                        <a:buFont typeface="Arial" panose="020B0604020202020204" pitchFamily="34" charset="0"/>
                        <a:buChar char="•"/>
                      </a:pPr>
                      <a:r>
                        <a:rPr lang="en-US" sz="1200" dirty="0">
                          <a:latin typeface="IBM Plex Sans" panose="020B0503050203000203" pitchFamily="34" charset="0"/>
                        </a:rPr>
                        <a:t>Integrable with Spark GraphX - so that existing AML code can be reused </a:t>
                      </a:r>
                    </a:p>
                  </a:txBody>
                  <a:tcP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285750" indent="-285750">
                        <a:buFont typeface="Arial" panose="020B0604020202020204" pitchFamily="34" charset="0"/>
                        <a:buChar char="•"/>
                      </a:pPr>
                      <a:r>
                        <a:rPr lang="en-US" sz="1200" dirty="0">
                          <a:latin typeface="IBM Plex Sans" panose="020B0503050203000203" pitchFamily="34" charset="0"/>
                        </a:rPr>
                        <a:t>Network analytics to improve predictability</a:t>
                      </a:r>
                    </a:p>
                  </a:txBody>
                  <a:tcPr>
                    <a:lnL w="12700" cap="flat" cmpd="sng" algn="ctr">
                      <a:solidFill>
                        <a:schemeClr val="tx1">
                          <a:lumMod val="50000"/>
                          <a:lumOff val="50000"/>
                        </a:schemeClr>
                      </a:solidFill>
                      <a:prstDash val="solid"/>
                      <a:round/>
                      <a:headEnd type="none" w="med" len="med"/>
                      <a:tailEnd type="none" w="med" len="med"/>
                    </a:lnL>
                    <a:lnR w="12700" cmpd="sng">
                      <a:noFill/>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282811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IBM Plex Sans" panose="020B0503050203000203" pitchFamily="34" charset="0"/>
                        </a:rPr>
                        <a:t>Tableau</a:t>
                      </a:r>
                    </a:p>
                  </a:txBody>
                  <a:tcPr>
                    <a:lnL w="12700" cmpd="sng">
                      <a:noFill/>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285750" indent="-285750">
                        <a:buFont typeface="Arial" panose="020B0604020202020204" pitchFamily="34" charset="0"/>
                        <a:buChar char="•"/>
                      </a:pPr>
                      <a:r>
                        <a:rPr lang="en-US" sz="1200" dirty="0">
                          <a:latin typeface="IBM Plex Sans" panose="020B0503050203000203" pitchFamily="34" charset="0"/>
                        </a:rPr>
                        <a:t>Advanced data visualization and dashboarding </a:t>
                      </a:r>
                    </a:p>
                    <a:p>
                      <a:pPr marL="285750" indent="-285750">
                        <a:buFont typeface="Arial" panose="020B0604020202020204" pitchFamily="34" charset="0"/>
                        <a:buChar char="•"/>
                      </a:pPr>
                      <a:r>
                        <a:rPr lang="en-US" sz="1200" dirty="0">
                          <a:latin typeface="IBM Plex Sans" panose="020B0503050203000203" pitchFamily="34" charset="0"/>
                        </a:rPr>
                        <a:t>Diverse data connectivity </a:t>
                      </a:r>
                    </a:p>
                    <a:p>
                      <a:pPr marL="285750" indent="-285750">
                        <a:buFont typeface="Arial" panose="020B0604020202020204" pitchFamily="34" charset="0"/>
                        <a:buChar char="•"/>
                      </a:pPr>
                      <a:r>
                        <a:rPr lang="en-US" sz="1200" dirty="0">
                          <a:latin typeface="IBM Plex Sans" panose="020B0503050203000203" pitchFamily="34" charset="0"/>
                        </a:rPr>
                        <a:t>Self-service analytics with advanced features</a:t>
                      </a:r>
                    </a:p>
                  </a:txBody>
                  <a:tcP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285750" indent="-285750">
                        <a:buFont typeface="Arial" panose="020B0604020202020204" pitchFamily="34" charset="0"/>
                        <a:buChar char="•"/>
                      </a:pPr>
                      <a:r>
                        <a:rPr lang="en-US" sz="1200" dirty="0">
                          <a:latin typeface="IBM Plex Sans" panose="020B0503050203000203" pitchFamily="34" charset="0"/>
                        </a:rPr>
                        <a:t>Improved management reporting </a:t>
                      </a:r>
                    </a:p>
                  </a:txBody>
                  <a:tcPr>
                    <a:lnL w="12700" cap="flat" cmpd="sng" algn="ctr">
                      <a:solidFill>
                        <a:schemeClr val="tx1">
                          <a:lumMod val="50000"/>
                          <a:lumOff val="50000"/>
                        </a:schemeClr>
                      </a:solidFill>
                      <a:prstDash val="solid"/>
                      <a:round/>
                      <a:headEnd type="none" w="med" len="med"/>
                      <a:tailEnd type="none" w="med" len="med"/>
                    </a:lnL>
                    <a:lnR w="12700" cmpd="sng">
                      <a:noFill/>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629914124"/>
                  </a:ext>
                </a:extLst>
              </a:tr>
              <a:tr h="370840">
                <a:tc>
                  <a:txBody>
                    <a:bodyPr/>
                    <a:lstStyle/>
                    <a:p>
                      <a:r>
                        <a:rPr lang="en-US" sz="1200" dirty="0">
                          <a:latin typeface="IBM Plex Sans" panose="020B0503050203000203" pitchFamily="34" charset="0"/>
                        </a:rPr>
                        <a:t>HBase/Kudu API</a:t>
                      </a:r>
                    </a:p>
                  </a:txBody>
                  <a:tcPr>
                    <a:lnL w="12700" cmpd="sng">
                      <a:noFill/>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marL="285750" indent="-285750">
                        <a:buFont typeface="Arial" panose="020B0604020202020204" pitchFamily="34" charset="0"/>
                        <a:buChar char="•"/>
                      </a:pPr>
                      <a:r>
                        <a:rPr lang="en-US" sz="1200" dirty="0">
                          <a:latin typeface="IBM Plex Sans" panose="020B0503050203000203" pitchFamily="34" charset="0"/>
                        </a:rPr>
                        <a:t>OOTB API available for CRUD services</a:t>
                      </a:r>
                    </a:p>
                  </a:txBody>
                  <a:tcP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285750" indent="-285750">
                        <a:buFont typeface="Arial" panose="020B0604020202020204" pitchFamily="34" charset="0"/>
                        <a:buChar char="•"/>
                      </a:pPr>
                      <a:endParaRPr lang="en-US" sz="1200" dirty="0">
                        <a:latin typeface="IBM Plex Sans" panose="020B0503050203000203" pitchFamily="34" charset="0"/>
                      </a:endParaRPr>
                    </a:p>
                  </a:txBody>
                  <a:tcPr>
                    <a:lnL w="12700" cap="flat" cmpd="sng" algn="ctr">
                      <a:solidFill>
                        <a:schemeClr val="tx1">
                          <a:lumMod val="50000"/>
                          <a:lumOff val="50000"/>
                        </a:schemeClr>
                      </a:solidFill>
                      <a:prstDash val="solid"/>
                      <a:round/>
                      <a:headEnd type="none" w="med" len="med"/>
                      <a:tailEnd type="none" w="med" len="med"/>
                    </a:lnL>
                    <a:lnR w="12700" cmpd="sng">
                      <a:noFill/>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310360412"/>
                  </a:ext>
                </a:extLst>
              </a:tr>
              <a:tr h="370840">
                <a:tc>
                  <a:txBody>
                    <a:bodyPr/>
                    <a:lstStyle/>
                    <a:p>
                      <a:r>
                        <a:rPr lang="en-US" sz="1200" dirty="0">
                          <a:latin typeface="IBM Plex Sans" panose="020B0503050203000203" pitchFamily="34" charset="0"/>
                        </a:rPr>
                        <a:t>Pinecone</a:t>
                      </a:r>
                    </a:p>
                  </a:txBody>
                  <a:tcPr>
                    <a:lnL w="12700" cmpd="sng">
                      <a:noFill/>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marL="285750" indent="-285750">
                        <a:buFont typeface="Arial" panose="020B0604020202020204" pitchFamily="34" charset="0"/>
                        <a:buChar char="•"/>
                      </a:pPr>
                      <a:r>
                        <a:rPr lang="en-US" sz="1200" dirty="0">
                          <a:latin typeface="IBM Plex Sans" panose="020B0503050203000203" pitchFamily="34" charset="0"/>
                        </a:rPr>
                        <a:t>Vector DB to support Generative AI use cases using RAG pattern</a:t>
                      </a:r>
                    </a:p>
                  </a:txBody>
                  <a:tcP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285750" indent="-285750">
                        <a:buFont typeface="Arial" panose="020B0604020202020204" pitchFamily="34" charset="0"/>
                        <a:buChar char="•"/>
                      </a:pPr>
                      <a:endParaRPr lang="en-US" sz="1200" dirty="0">
                        <a:latin typeface="IBM Plex Sans" panose="020B0503050203000203" pitchFamily="34" charset="0"/>
                      </a:endParaRPr>
                    </a:p>
                  </a:txBody>
                  <a:tcPr>
                    <a:lnL w="12700" cap="flat" cmpd="sng" algn="ctr">
                      <a:solidFill>
                        <a:schemeClr val="tx1">
                          <a:lumMod val="50000"/>
                          <a:lumOff val="50000"/>
                        </a:schemeClr>
                      </a:solidFill>
                      <a:prstDash val="solid"/>
                      <a:round/>
                      <a:headEnd type="none" w="med" len="med"/>
                      <a:tailEnd type="none" w="med" len="med"/>
                    </a:lnL>
                    <a:lnR w="12700" cmpd="sng">
                      <a:noFill/>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11434106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IBM Plex Sans" panose="020B0503050203000203" pitchFamily="34" charset="0"/>
                        </a:rPr>
                        <a:t>Denodo </a:t>
                      </a:r>
                    </a:p>
                  </a:txBody>
                  <a:tcPr>
                    <a:lnL w="12700" cmpd="sng">
                      <a:noFill/>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marL="285750" indent="-285750">
                        <a:buFont typeface="Arial" panose="020B0604020202020204" pitchFamily="34" charset="0"/>
                        <a:buChar char="•"/>
                      </a:pPr>
                      <a:r>
                        <a:rPr lang="en-US" sz="1200" dirty="0">
                          <a:latin typeface="IBM Plex Sans" panose="020B0503050203000203" pitchFamily="34" charset="0"/>
                        </a:rPr>
                        <a:t>Data virtualization with user friendly visualization</a:t>
                      </a:r>
                    </a:p>
                  </a:txBody>
                  <a:tcP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285750" indent="-285750">
                        <a:buFont typeface="Arial" panose="020B0604020202020204" pitchFamily="34" charset="0"/>
                        <a:buChar char="•"/>
                      </a:pPr>
                      <a:r>
                        <a:rPr lang="en-US" sz="1200" dirty="0">
                          <a:latin typeface="IBM Plex Sans" panose="020B0503050203000203" pitchFamily="34" charset="0"/>
                        </a:rPr>
                        <a:t>Faster data exploration</a:t>
                      </a:r>
                    </a:p>
                  </a:txBody>
                  <a:tcPr>
                    <a:lnL w="12700" cap="flat" cmpd="sng" algn="ctr">
                      <a:solidFill>
                        <a:schemeClr val="tx1">
                          <a:lumMod val="50000"/>
                          <a:lumOff val="50000"/>
                        </a:schemeClr>
                      </a:solidFill>
                      <a:prstDash val="solid"/>
                      <a:round/>
                      <a:headEnd type="none" w="med" len="med"/>
                      <a:tailEnd type="none" w="med" len="med"/>
                    </a:lnL>
                    <a:lnR w="12700" cmpd="sng">
                      <a:noFill/>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055896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IBM Plex Sans" panose="020B0503050203000203" pitchFamily="34" charset="0"/>
                        </a:rPr>
                        <a:t>Cloudera ML </a:t>
                      </a:r>
                    </a:p>
                  </a:txBody>
                  <a:tcPr>
                    <a:lnL w="12700" cmpd="sng">
                      <a:noFill/>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marL="285750" indent="-285750">
                        <a:buFont typeface="Arial" panose="020B0604020202020204" pitchFamily="34" charset="0"/>
                        <a:buChar char="•"/>
                      </a:pPr>
                      <a:r>
                        <a:rPr lang="en-US" sz="1200" dirty="0">
                          <a:latin typeface="IBM Plex Sans" panose="020B0503050203000203" pitchFamily="34" charset="0"/>
                        </a:rPr>
                        <a:t>Interoperability with Cloudera platform</a:t>
                      </a:r>
                    </a:p>
                    <a:p>
                      <a:pPr marL="285750" indent="-285750">
                        <a:buFont typeface="Arial" panose="020B0604020202020204" pitchFamily="34" charset="0"/>
                        <a:buChar char="•"/>
                      </a:pPr>
                      <a:r>
                        <a:rPr lang="en-US" sz="1200" dirty="0">
                          <a:latin typeface="IBM Plex Sans" panose="020B0503050203000203" pitchFamily="34" charset="0"/>
                        </a:rPr>
                        <a:t>Presence in India FS market</a:t>
                      </a:r>
                    </a:p>
                  </a:txBody>
                  <a:tcP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IBM Plex Sans" panose="020B0503050203000203" pitchFamily="34" charset="0"/>
                        </a:rPr>
                        <a:t>Improved productivity of analytics team through collaboration and shared data platform</a:t>
                      </a:r>
                    </a:p>
                  </a:txBody>
                  <a:tcPr>
                    <a:lnL w="12700" cap="flat" cmpd="sng" algn="ctr">
                      <a:solidFill>
                        <a:schemeClr val="tx1">
                          <a:lumMod val="50000"/>
                          <a:lumOff val="50000"/>
                        </a:schemeClr>
                      </a:solidFill>
                      <a:prstDash val="solid"/>
                      <a:round/>
                      <a:headEnd type="none" w="med" len="med"/>
                      <a:tailEnd type="none" w="med" len="med"/>
                    </a:lnL>
                    <a:lnR w="12700" cmpd="sng">
                      <a:noFill/>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5085269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IBM Plex Sans" panose="020B0503050203000203" pitchFamily="34" charset="0"/>
                        </a:rPr>
                        <a:t>Cloudera Atlas + Talend DQ</a:t>
                      </a:r>
                    </a:p>
                  </a:txBody>
                  <a:tcPr>
                    <a:lnL w="12700" cmpd="sng">
                      <a:noFill/>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6">
                        <a:lumMod val="20000"/>
                        <a:lumOff val="80000"/>
                      </a:schemeClr>
                    </a:solidFill>
                  </a:tcPr>
                </a:tc>
                <a:tc>
                  <a:txBody>
                    <a:bodyPr/>
                    <a:lstStyle/>
                    <a:p>
                      <a:pPr marL="285750" indent="-285750">
                        <a:buFont typeface="Arial" panose="020B0604020202020204" pitchFamily="34" charset="0"/>
                        <a:buChar char="•"/>
                      </a:pPr>
                      <a:r>
                        <a:rPr lang="en-US" sz="1200" dirty="0">
                          <a:latin typeface="IBM Plex Sans" panose="020B0503050203000203" pitchFamily="34" charset="0"/>
                        </a:rPr>
                        <a:t>Data catalogue with business and technical metadata </a:t>
                      </a:r>
                    </a:p>
                    <a:p>
                      <a:pPr marL="285750" indent="-285750">
                        <a:buFont typeface="Arial" panose="020B0604020202020204" pitchFamily="34" charset="0"/>
                        <a:buChar char="•"/>
                      </a:pPr>
                      <a:r>
                        <a:rPr lang="en-US" sz="1200" dirty="0">
                          <a:latin typeface="IBM Plex Sans" panose="020B0503050203000203" pitchFamily="34" charset="0"/>
                        </a:rPr>
                        <a:t>End to end lineage of data attributes </a:t>
                      </a:r>
                    </a:p>
                    <a:p>
                      <a:pPr marL="285750" indent="-285750">
                        <a:buFont typeface="Arial" panose="020B0604020202020204" pitchFamily="34" charset="0"/>
                        <a:buChar char="•"/>
                      </a:pPr>
                      <a:r>
                        <a:rPr lang="en-US" sz="1200" dirty="0">
                          <a:latin typeface="IBM Plex Sans" panose="020B0503050203000203" pitchFamily="34" charset="0"/>
                        </a:rPr>
                        <a:t>Data profiling and DQ rules set up</a:t>
                      </a:r>
                    </a:p>
                  </a:txBody>
                  <a:tcP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285750" indent="-285750">
                        <a:buFont typeface="Arial" panose="020B0604020202020204" pitchFamily="34" charset="0"/>
                        <a:buChar char="•"/>
                      </a:pPr>
                      <a:r>
                        <a:rPr lang="en-US" sz="1200" dirty="0">
                          <a:latin typeface="IBM Plex Sans" panose="020B0503050203000203" pitchFamily="34" charset="0"/>
                        </a:rPr>
                        <a:t>User friendly exploration of data products </a:t>
                      </a:r>
                    </a:p>
                    <a:p>
                      <a:pPr marL="285750" indent="-285750">
                        <a:buFont typeface="Arial" panose="020B0604020202020204" pitchFamily="34" charset="0"/>
                        <a:buChar char="•"/>
                      </a:pPr>
                      <a:r>
                        <a:rPr lang="en-US" sz="1200" dirty="0">
                          <a:latin typeface="IBM Plex Sans" panose="020B0503050203000203" pitchFamily="34" charset="0"/>
                        </a:rPr>
                        <a:t>Visibility on the origin and transformation history of data products </a:t>
                      </a:r>
                    </a:p>
                  </a:txBody>
                  <a:tcPr>
                    <a:lnL w="12700" cap="flat" cmpd="sng" algn="ctr">
                      <a:solidFill>
                        <a:schemeClr val="tx1">
                          <a:lumMod val="50000"/>
                          <a:lumOff val="50000"/>
                        </a:schemeClr>
                      </a:solidFill>
                      <a:prstDash val="solid"/>
                      <a:round/>
                      <a:headEnd type="none" w="med" len="med"/>
                      <a:tailEnd type="none" w="med" len="med"/>
                    </a:lnL>
                    <a:lnR w="12700" cmpd="sng">
                      <a:noFill/>
                    </a:lnR>
                    <a:lnT w="12700" cap="flat" cmpd="sng" algn="ctr">
                      <a:solidFill>
                        <a:schemeClr val="tx1">
                          <a:lumMod val="50000"/>
                          <a:lumOff val="50000"/>
                        </a:schemeClr>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136496953"/>
                  </a:ext>
                </a:extLst>
              </a:tr>
            </a:tbl>
          </a:graphicData>
        </a:graphic>
      </p:graphicFrame>
      <p:sp>
        <p:nvSpPr>
          <p:cNvPr id="3" name="Title 1">
            <a:extLst>
              <a:ext uri="{FF2B5EF4-FFF2-40B4-BE49-F238E27FC236}">
                <a16:creationId xmlns:a16="http://schemas.microsoft.com/office/drawing/2014/main" id="{AB6A9F80-83D6-956A-AED2-78975004D4BB}"/>
              </a:ext>
            </a:extLst>
          </p:cNvPr>
          <p:cNvSpPr txBox="1">
            <a:spLocks/>
          </p:cNvSpPr>
          <p:nvPr/>
        </p:nvSpPr>
        <p:spPr>
          <a:xfrm>
            <a:off x="376660" y="251669"/>
            <a:ext cx="11281942" cy="45298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2000" b="1" dirty="0">
                <a:latin typeface="IBM Plex Sans" panose="020B0503050203000203" pitchFamily="34" charset="0"/>
                <a:ea typeface="Calibri" panose="020F0502020204030204" pitchFamily="34" charset="0"/>
              </a:rPr>
              <a:t>Components - Tech and Business value (contd.)</a:t>
            </a:r>
            <a:endParaRPr lang="en-IN" sz="1800" dirty="0">
              <a:latin typeface="IBM Plex Sans" panose="020B0503050203000203" pitchFamily="34" charset="0"/>
            </a:endParaRPr>
          </a:p>
        </p:txBody>
      </p:sp>
      <p:sp>
        <p:nvSpPr>
          <p:cNvPr id="4" name="Rectangle 3">
            <a:extLst>
              <a:ext uri="{FF2B5EF4-FFF2-40B4-BE49-F238E27FC236}">
                <a16:creationId xmlns:a16="http://schemas.microsoft.com/office/drawing/2014/main" id="{17518090-A6B1-8634-1796-2667DE8625A9}"/>
              </a:ext>
            </a:extLst>
          </p:cNvPr>
          <p:cNvSpPr/>
          <p:nvPr/>
        </p:nvSpPr>
        <p:spPr>
          <a:xfrm>
            <a:off x="486888" y="6567054"/>
            <a:ext cx="360000" cy="180000"/>
          </a:xfrm>
          <a:prstGeom prst="rect">
            <a:avLst/>
          </a:prstGeom>
          <a:solidFill>
            <a:schemeClr val="accent4">
              <a:lumMod val="20000"/>
              <a:lumOff val="80000"/>
            </a:schemeClr>
          </a:solidFill>
          <a:ln w="19050">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097236"/>
            <a:endParaRPr lang="en-US" sz="1400" dirty="0">
              <a:solidFill>
                <a:schemeClr val="tx1"/>
              </a:solidFill>
              <a:latin typeface="IBM Plex Sans" panose="020B0503050203000203" pitchFamily="34" charset="0"/>
            </a:endParaRPr>
          </a:p>
        </p:txBody>
      </p:sp>
      <p:sp>
        <p:nvSpPr>
          <p:cNvPr id="5" name="TextBox 4">
            <a:extLst>
              <a:ext uri="{FF2B5EF4-FFF2-40B4-BE49-F238E27FC236}">
                <a16:creationId xmlns:a16="http://schemas.microsoft.com/office/drawing/2014/main" id="{3C5536BB-025A-9F65-D243-08A133D654C3}"/>
              </a:ext>
            </a:extLst>
          </p:cNvPr>
          <p:cNvSpPr txBox="1"/>
          <p:nvPr/>
        </p:nvSpPr>
        <p:spPr>
          <a:xfrm>
            <a:off x="850873" y="6523557"/>
            <a:ext cx="3227165" cy="276999"/>
          </a:xfrm>
          <a:prstGeom prst="rect">
            <a:avLst/>
          </a:prstGeom>
          <a:noFill/>
        </p:spPr>
        <p:txBody>
          <a:bodyPr wrap="none" rtlCol="0">
            <a:spAutoFit/>
          </a:bodyPr>
          <a:lstStyle/>
          <a:p>
            <a:pPr>
              <a:spcBef>
                <a:spcPts val="600"/>
              </a:spcBef>
            </a:pPr>
            <a:r>
              <a:rPr lang="en-US" sz="1200" dirty="0">
                <a:latin typeface="IBM Plex Sans" panose="020B0503050203000203" pitchFamily="34" charset="0"/>
              </a:rPr>
              <a:t>Replaces Cognos of the current architecture</a:t>
            </a:r>
          </a:p>
        </p:txBody>
      </p:sp>
      <p:sp>
        <p:nvSpPr>
          <p:cNvPr id="6" name="Rectangle 5">
            <a:extLst>
              <a:ext uri="{FF2B5EF4-FFF2-40B4-BE49-F238E27FC236}">
                <a16:creationId xmlns:a16="http://schemas.microsoft.com/office/drawing/2014/main" id="{C6FF93AA-A9B4-E0E0-4DC7-CF9253E2934C}"/>
              </a:ext>
            </a:extLst>
          </p:cNvPr>
          <p:cNvSpPr/>
          <p:nvPr/>
        </p:nvSpPr>
        <p:spPr>
          <a:xfrm>
            <a:off x="4190561" y="6567054"/>
            <a:ext cx="360000" cy="180000"/>
          </a:xfrm>
          <a:prstGeom prst="rect">
            <a:avLst/>
          </a:prstGeom>
          <a:solidFill>
            <a:schemeClr val="accent6">
              <a:lumMod val="20000"/>
              <a:lumOff val="80000"/>
            </a:schemeClr>
          </a:solidFill>
          <a:ln w="19050">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097236"/>
            <a:endParaRPr lang="en-US" sz="1400" dirty="0">
              <a:solidFill>
                <a:schemeClr val="tx1"/>
              </a:solidFill>
              <a:latin typeface="IBM Plex Sans" panose="020B0503050203000203" pitchFamily="34" charset="0"/>
            </a:endParaRPr>
          </a:p>
        </p:txBody>
      </p:sp>
      <p:sp>
        <p:nvSpPr>
          <p:cNvPr id="7" name="TextBox 6">
            <a:extLst>
              <a:ext uri="{FF2B5EF4-FFF2-40B4-BE49-F238E27FC236}">
                <a16:creationId xmlns:a16="http://schemas.microsoft.com/office/drawing/2014/main" id="{EF0D8E3F-BC11-67B4-D1E1-8932937E8636}"/>
              </a:ext>
            </a:extLst>
          </p:cNvPr>
          <p:cNvSpPr txBox="1"/>
          <p:nvPr/>
        </p:nvSpPr>
        <p:spPr>
          <a:xfrm>
            <a:off x="4554552" y="6523557"/>
            <a:ext cx="3097323" cy="276999"/>
          </a:xfrm>
          <a:prstGeom prst="rect">
            <a:avLst/>
          </a:prstGeom>
          <a:noFill/>
        </p:spPr>
        <p:txBody>
          <a:bodyPr wrap="none" rtlCol="0">
            <a:spAutoFit/>
          </a:bodyPr>
          <a:lstStyle/>
          <a:p>
            <a:pPr>
              <a:spcBef>
                <a:spcPts val="600"/>
              </a:spcBef>
            </a:pPr>
            <a:r>
              <a:rPr lang="en-US" sz="1200" dirty="0">
                <a:latin typeface="IBM Plex Sans" panose="020B0503050203000203" pitchFamily="34" charset="0"/>
              </a:rPr>
              <a:t>Replaces CP4D of the current architecture</a:t>
            </a:r>
          </a:p>
        </p:txBody>
      </p:sp>
      <p:sp>
        <p:nvSpPr>
          <p:cNvPr id="8" name="Rectangle 7">
            <a:extLst>
              <a:ext uri="{FF2B5EF4-FFF2-40B4-BE49-F238E27FC236}">
                <a16:creationId xmlns:a16="http://schemas.microsoft.com/office/drawing/2014/main" id="{5E707C2E-0A23-3BD5-7C68-4F05AE552E8B}"/>
              </a:ext>
            </a:extLst>
          </p:cNvPr>
          <p:cNvSpPr/>
          <p:nvPr/>
        </p:nvSpPr>
        <p:spPr>
          <a:xfrm>
            <a:off x="7764398" y="6570054"/>
            <a:ext cx="360000" cy="180000"/>
          </a:xfrm>
          <a:prstGeom prst="rect">
            <a:avLst/>
          </a:prstGeom>
          <a:solidFill>
            <a:schemeClr val="bg2">
              <a:lumMod val="90000"/>
            </a:schemeClr>
          </a:solidFill>
          <a:ln w="19050">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097236"/>
            <a:endParaRPr lang="en-US" sz="1400" dirty="0">
              <a:solidFill>
                <a:schemeClr val="tx1"/>
              </a:solidFill>
              <a:latin typeface="IBM Plex Sans" panose="020B0503050203000203" pitchFamily="34" charset="0"/>
            </a:endParaRPr>
          </a:p>
        </p:txBody>
      </p:sp>
      <p:sp>
        <p:nvSpPr>
          <p:cNvPr id="9" name="TextBox 8">
            <a:extLst>
              <a:ext uri="{FF2B5EF4-FFF2-40B4-BE49-F238E27FC236}">
                <a16:creationId xmlns:a16="http://schemas.microsoft.com/office/drawing/2014/main" id="{41F31120-FFC7-ED79-116D-5C8492133D3D}"/>
              </a:ext>
            </a:extLst>
          </p:cNvPr>
          <p:cNvSpPr txBox="1"/>
          <p:nvPr/>
        </p:nvSpPr>
        <p:spPr>
          <a:xfrm>
            <a:off x="8128389" y="6526557"/>
            <a:ext cx="3457998" cy="276999"/>
          </a:xfrm>
          <a:prstGeom prst="rect">
            <a:avLst/>
          </a:prstGeom>
          <a:noFill/>
        </p:spPr>
        <p:txBody>
          <a:bodyPr wrap="none" rtlCol="0">
            <a:spAutoFit/>
          </a:bodyPr>
          <a:lstStyle/>
          <a:p>
            <a:pPr>
              <a:spcBef>
                <a:spcPts val="600"/>
              </a:spcBef>
            </a:pPr>
            <a:r>
              <a:rPr lang="en-US" sz="1200" dirty="0">
                <a:latin typeface="IBM Plex Sans" panose="020B0503050203000203" pitchFamily="34" charset="0"/>
              </a:rPr>
              <a:t>No current requirement, proposed as capability</a:t>
            </a:r>
          </a:p>
        </p:txBody>
      </p:sp>
    </p:spTree>
    <p:extLst>
      <p:ext uri="{BB962C8B-B14F-4D97-AF65-F5344CB8AC3E}">
        <p14:creationId xmlns:p14="http://schemas.microsoft.com/office/powerpoint/2010/main" val="36020267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A1C5E-1F52-3102-2327-DEAA23691646}"/>
              </a:ext>
            </a:extLst>
          </p:cNvPr>
          <p:cNvSpPr txBox="1">
            <a:spLocks/>
          </p:cNvSpPr>
          <p:nvPr/>
        </p:nvSpPr>
        <p:spPr>
          <a:xfrm>
            <a:off x="376660" y="251669"/>
            <a:ext cx="11281942" cy="45298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2000" b="1" dirty="0">
                <a:latin typeface="IBM Plex Sans" panose="020B0503050203000203" pitchFamily="34" charset="0"/>
                <a:ea typeface="Calibri" panose="020F0502020204030204" pitchFamily="34" charset="0"/>
              </a:rPr>
              <a:t>Rationale for change </a:t>
            </a:r>
            <a:endParaRPr lang="en-IN" sz="1800" dirty="0">
              <a:latin typeface="IBM Plex Sans" panose="020B0503050203000203" pitchFamily="34" charset="0"/>
            </a:endParaRPr>
          </a:p>
        </p:txBody>
      </p:sp>
      <p:graphicFrame>
        <p:nvGraphicFramePr>
          <p:cNvPr id="4" name="Table 3">
            <a:extLst>
              <a:ext uri="{FF2B5EF4-FFF2-40B4-BE49-F238E27FC236}">
                <a16:creationId xmlns:a16="http://schemas.microsoft.com/office/drawing/2014/main" id="{6499CB73-6924-B7A9-53D6-C6953622A1CB}"/>
              </a:ext>
            </a:extLst>
          </p:cNvPr>
          <p:cNvGraphicFramePr>
            <a:graphicFrameLocks noGrp="1"/>
          </p:cNvGraphicFramePr>
          <p:nvPr>
            <p:extLst>
              <p:ext uri="{D42A27DB-BD31-4B8C-83A1-F6EECF244321}">
                <p14:modId xmlns:p14="http://schemas.microsoft.com/office/powerpoint/2010/main" val="1957711895"/>
              </p:ext>
            </p:extLst>
          </p:nvPr>
        </p:nvGraphicFramePr>
        <p:xfrm>
          <a:off x="486888" y="921547"/>
          <a:ext cx="11079677" cy="4318000"/>
        </p:xfrm>
        <a:graphic>
          <a:graphicData uri="http://schemas.openxmlformats.org/drawingml/2006/table">
            <a:tbl>
              <a:tblPr firstRow="1" bandRow="1">
                <a:tableStyleId>{5940675A-B579-460E-94D1-54222C63F5DA}</a:tableStyleId>
              </a:tblPr>
              <a:tblGrid>
                <a:gridCol w="2008224">
                  <a:extLst>
                    <a:ext uri="{9D8B030D-6E8A-4147-A177-3AD203B41FA5}">
                      <a16:colId xmlns:a16="http://schemas.microsoft.com/office/drawing/2014/main" val="2234988363"/>
                    </a:ext>
                  </a:extLst>
                </a:gridCol>
                <a:gridCol w="2373771">
                  <a:extLst>
                    <a:ext uri="{9D8B030D-6E8A-4147-A177-3AD203B41FA5}">
                      <a16:colId xmlns:a16="http://schemas.microsoft.com/office/drawing/2014/main" val="2129314231"/>
                    </a:ext>
                  </a:extLst>
                </a:gridCol>
                <a:gridCol w="6697682">
                  <a:extLst>
                    <a:ext uri="{9D8B030D-6E8A-4147-A177-3AD203B41FA5}">
                      <a16:colId xmlns:a16="http://schemas.microsoft.com/office/drawing/2014/main" val="4272178928"/>
                    </a:ext>
                  </a:extLst>
                </a:gridCol>
              </a:tblGrid>
              <a:tr h="370840">
                <a:tc>
                  <a:txBody>
                    <a:bodyPr/>
                    <a:lstStyle/>
                    <a:p>
                      <a:r>
                        <a:rPr lang="en-US" sz="1200" dirty="0">
                          <a:latin typeface="IBM Plex Sans" panose="020B0503050203000203" pitchFamily="34" charset="0"/>
                        </a:rPr>
                        <a:t>Old Technology</a:t>
                      </a:r>
                    </a:p>
                  </a:txBody>
                  <a:tcPr>
                    <a:lnL w="12700" cmpd="sng">
                      <a:noFill/>
                    </a:lnL>
                    <a:lnR w="12700" cap="flat" cmpd="sng" algn="ctr">
                      <a:solidFill>
                        <a:schemeClr val="tx1">
                          <a:lumMod val="50000"/>
                          <a:lumOff val="50000"/>
                        </a:schemeClr>
                      </a:solidFill>
                      <a:prstDash val="solid"/>
                      <a:round/>
                      <a:headEnd type="none" w="med" len="med"/>
                      <a:tailEnd type="none" w="med" len="med"/>
                    </a:lnR>
                    <a:lnT w="12700" cmpd="sng">
                      <a:noFill/>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r>
                        <a:rPr lang="en-US" sz="1200" dirty="0">
                          <a:latin typeface="IBM Plex Sans" panose="020B0503050203000203" pitchFamily="34" charset="0"/>
                        </a:rPr>
                        <a:t>New technology</a:t>
                      </a:r>
                    </a:p>
                  </a:txBody>
                  <a:tcP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mpd="sng">
                      <a:noFill/>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r>
                        <a:rPr lang="en-US" sz="1200" dirty="0">
                          <a:latin typeface="IBM Plex Sans" panose="020B0503050203000203" pitchFamily="34" charset="0"/>
                        </a:rPr>
                        <a:t>Rationale</a:t>
                      </a:r>
                    </a:p>
                  </a:txBody>
                  <a:tcPr>
                    <a:lnL w="12700" cap="flat" cmpd="sng" algn="ctr">
                      <a:solidFill>
                        <a:schemeClr val="tx1">
                          <a:lumMod val="50000"/>
                          <a:lumOff val="50000"/>
                        </a:schemeClr>
                      </a:solidFill>
                      <a:prstDash val="solid"/>
                      <a:round/>
                      <a:headEnd type="none" w="med" len="med"/>
                      <a:tailEnd type="none" w="med" len="med"/>
                    </a:lnL>
                    <a:lnR w="12700" cmpd="sng">
                      <a:noFill/>
                    </a:lnR>
                    <a:lnT w="12700" cmpd="sng">
                      <a:noFill/>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extLst>
                  <a:ext uri="{0D108BD9-81ED-4DB2-BD59-A6C34878D82A}">
                    <a16:rowId xmlns:a16="http://schemas.microsoft.com/office/drawing/2014/main" val="3236032303"/>
                  </a:ext>
                </a:extLst>
              </a:tr>
              <a:tr h="370840">
                <a:tc>
                  <a:txBody>
                    <a:bodyPr/>
                    <a:lstStyle/>
                    <a:p>
                      <a:r>
                        <a:rPr lang="en-US" sz="1200" dirty="0">
                          <a:latin typeface="IBM Plex Sans" panose="020B0503050203000203" pitchFamily="34" charset="0"/>
                        </a:rPr>
                        <a:t>Data processing using DataStage</a:t>
                      </a:r>
                    </a:p>
                  </a:txBody>
                  <a:tcPr>
                    <a:lnL w="12700" cmpd="sng">
                      <a:noFill/>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indent="0">
                        <a:buFont typeface="Arial" panose="020B0604020202020204" pitchFamily="34" charset="0"/>
                        <a:buNone/>
                      </a:pPr>
                      <a:r>
                        <a:rPr lang="en-US" sz="1200" dirty="0">
                          <a:latin typeface="IBM Plex Sans" panose="020B0503050203000203" pitchFamily="34" charset="0"/>
                        </a:rPr>
                        <a:t>Data processing using Python, PySpark leveraging distributed computing of Spark, Kubernetes</a:t>
                      </a:r>
                    </a:p>
                  </a:txBody>
                  <a:tcP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IBM Plex Sans" panose="020B0503050203000203" pitchFamily="34" charset="0"/>
                        </a:rPr>
                        <a:t>Horizontally scalable for increased workload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IBM Plex Sans" panose="020B0503050203000203" pitchFamily="34" charset="0"/>
                        </a:rPr>
                        <a:t>Support for improved software engineering with source control and DevSecOps pipeline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IBM Plex Sans" panose="020B0503050203000203" pitchFamily="34" charset="0"/>
                        </a:rPr>
                        <a:t>Higher availability of skilled resource (Python)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IBM Plex Sans" panose="020B0503050203000203" pitchFamily="34" charset="0"/>
                        </a:rPr>
                        <a:t>Opensource software usage, running on commodity hardware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IBM Plex Sans" panose="020B0503050203000203" pitchFamily="34" charset="0"/>
                        </a:rPr>
                        <a:t>Usage of modern distributed computing techniques</a:t>
                      </a:r>
                    </a:p>
                  </a:txBody>
                  <a:tcPr>
                    <a:lnL w="12700" cap="flat" cmpd="sng" algn="ctr">
                      <a:solidFill>
                        <a:schemeClr val="tx1">
                          <a:lumMod val="50000"/>
                          <a:lumOff val="50000"/>
                        </a:schemeClr>
                      </a:solidFill>
                      <a:prstDash val="solid"/>
                      <a:round/>
                      <a:headEnd type="none" w="med" len="med"/>
                      <a:tailEnd type="none" w="med" len="med"/>
                    </a:lnL>
                    <a:lnR w="12700" cmpd="sng">
                      <a:noFill/>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85288221"/>
                  </a:ext>
                </a:extLst>
              </a:tr>
              <a:tr h="370840">
                <a:tc>
                  <a:txBody>
                    <a:bodyPr/>
                    <a:lstStyle/>
                    <a:p>
                      <a:r>
                        <a:rPr lang="en-US" sz="1200" dirty="0">
                          <a:latin typeface="IBM Plex Sans" panose="020B0503050203000203" pitchFamily="34" charset="0"/>
                        </a:rPr>
                        <a:t>Appliance based MPP data warehouse on IBM Integration Analytics System (IIAS)</a:t>
                      </a:r>
                    </a:p>
                  </a:txBody>
                  <a:tcPr>
                    <a:lnL w="12700" cmpd="sng">
                      <a:noFill/>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buFont typeface="Arial" panose="020B0604020202020204" pitchFamily="34" charset="0"/>
                        <a:buNone/>
                      </a:pPr>
                      <a:r>
                        <a:rPr lang="en-US" sz="1200" dirty="0">
                          <a:latin typeface="IBM Plex Sans" panose="020B0503050203000203" pitchFamily="34" charset="0"/>
                        </a:rPr>
                        <a:t>Data Lakehouse with combination of technologies:</a:t>
                      </a:r>
                    </a:p>
                    <a:p>
                      <a:pPr marL="171450" indent="-171450">
                        <a:buFont typeface="Arial" panose="020B0604020202020204" pitchFamily="34" charset="0"/>
                        <a:buChar char="•"/>
                      </a:pPr>
                      <a:r>
                        <a:rPr lang="en-US" sz="1200" dirty="0">
                          <a:latin typeface="IBM Plex Sans" panose="020B0503050203000203" pitchFamily="34" charset="0"/>
                        </a:rPr>
                        <a:t>Storage: Apache Ozone object store</a:t>
                      </a:r>
                    </a:p>
                    <a:p>
                      <a:pPr marL="171450" indent="-171450">
                        <a:buFont typeface="Arial" panose="020B0604020202020204" pitchFamily="34" charset="0"/>
                        <a:buChar char="•"/>
                      </a:pPr>
                      <a:r>
                        <a:rPr lang="en-US" sz="1200" dirty="0">
                          <a:latin typeface="IBM Plex Sans" panose="020B0503050203000203" pitchFamily="34" charset="0"/>
                        </a:rPr>
                        <a:t>Open file/table format: parquet and Apache iceberg</a:t>
                      </a:r>
                    </a:p>
                    <a:p>
                      <a:pPr marL="171450" indent="-171450">
                        <a:buFont typeface="Arial" panose="020B0604020202020204" pitchFamily="34" charset="0"/>
                        <a:buChar char="•"/>
                      </a:pPr>
                      <a:r>
                        <a:rPr lang="en-US" sz="1200" dirty="0">
                          <a:latin typeface="IBM Plex Sans" panose="020B0503050203000203" pitchFamily="34" charset="0"/>
                        </a:rPr>
                        <a:t>Query engine: Impala</a:t>
                      </a:r>
                    </a:p>
                  </a:txBody>
                  <a:tcP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285750" indent="-285750">
                        <a:buFont typeface="Arial" panose="020B0604020202020204" pitchFamily="34" charset="0"/>
                        <a:buChar char="•"/>
                      </a:pPr>
                      <a:r>
                        <a:rPr lang="en-US" sz="1200">
                          <a:latin typeface="IBM Plex Sans" panose="020B0503050203000203" pitchFamily="34" charset="0"/>
                        </a:rPr>
                        <a:t>Separation </a:t>
                      </a:r>
                      <a:r>
                        <a:rPr lang="en-US" sz="1200" dirty="0">
                          <a:latin typeface="IBM Plex Sans" panose="020B0503050203000203" pitchFamily="34" charset="0"/>
                        </a:rPr>
                        <a:t>of storage and compute</a:t>
                      </a:r>
                    </a:p>
                    <a:p>
                      <a:pPr marL="285750" indent="-285750">
                        <a:buFont typeface="Arial" panose="020B0604020202020204" pitchFamily="34" charset="0"/>
                        <a:buChar char="•"/>
                      </a:pPr>
                      <a:r>
                        <a:rPr lang="en-US" sz="1200" dirty="0">
                          <a:latin typeface="IBM Plex Sans" panose="020B0503050203000203" pitchFamily="34" charset="0"/>
                        </a:rPr>
                        <a:t>IIAS is going out of support in a few years </a:t>
                      </a:r>
                    </a:p>
                    <a:p>
                      <a:pPr marL="285750" indent="-285750">
                        <a:buFont typeface="Arial" panose="020B0604020202020204" pitchFamily="34" charset="0"/>
                        <a:buChar char="•"/>
                      </a:pPr>
                      <a:r>
                        <a:rPr lang="en-US" sz="1200" dirty="0">
                          <a:latin typeface="IBM Plex Sans" panose="020B0503050203000203" pitchFamily="34" charset="0"/>
                        </a:rPr>
                        <a:t>Bank wants to move to open architecture with the use of non-proprietary technology </a:t>
                      </a:r>
                    </a:p>
                    <a:p>
                      <a:pPr marL="285750" indent="-285750">
                        <a:buFont typeface="Arial" panose="020B0604020202020204" pitchFamily="34" charset="0"/>
                        <a:buChar char="•"/>
                      </a:pPr>
                      <a:r>
                        <a:rPr lang="en-US" sz="1200" dirty="0">
                          <a:latin typeface="IBM Plex Sans" panose="020B0503050203000203" pitchFamily="34" charset="0"/>
                        </a:rPr>
                        <a:t>Cloud portability is critical for the bank for future proofing the IT investment </a:t>
                      </a:r>
                    </a:p>
                  </a:txBody>
                  <a:tcPr>
                    <a:lnL w="12700" cap="flat" cmpd="sng" algn="ctr">
                      <a:solidFill>
                        <a:schemeClr val="tx1">
                          <a:lumMod val="50000"/>
                          <a:lumOff val="50000"/>
                        </a:schemeClr>
                      </a:solidFill>
                      <a:prstDash val="solid"/>
                      <a:round/>
                      <a:headEnd type="none" w="med" len="med"/>
                      <a:tailEnd type="none" w="med" len="med"/>
                    </a:lnL>
                    <a:lnR w="12700" cmpd="sng">
                      <a:noFill/>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282811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IBM Plex Sans" panose="020B0503050203000203" pitchFamily="34" charset="0"/>
                        </a:rPr>
                        <a:t>Cognos</a:t>
                      </a:r>
                    </a:p>
                  </a:txBody>
                  <a:tcPr>
                    <a:lnL w="12700" cmpd="sng">
                      <a:noFill/>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buFont typeface="Arial" panose="020B0604020202020204" pitchFamily="34" charset="0"/>
                        <a:buNone/>
                      </a:pPr>
                      <a:r>
                        <a:rPr lang="en-US" sz="1200" dirty="0">
                          <a:latin typeface="IBM Plex Sans" panose="020B0503050203000203" pitchFamily="34" charset="0"/>
                        </a:rPr>
                        <a:t>Tableau</a:t>
                      </a:r>
                    </a:p>
                  </a:txBody>
                  <a:tcP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285750" indent="-285750">
                        <a:buFont typeface="Arial" panose="020B0604020202020204" pitchFamily="34" charset="0"/>
                        <a:buChar char="•"/>
                      </a:pPr>
                      <a:r>
                        <a:rPr lang="en-US" sz="1200" dirty="0">
                          <a:latin typeface="IBM Plex Sans" panose="020B0503050203000203" pitchFamily="34" charset="0"/>
                        </a:rPr>
                        <a:t>Better visualization and self-service capability</a:t>
                      </a:r>
                    </a:p>
                  </a:txBody>
                  <a:tcPr>
                    <a:lnL w="12700" cap="flat" cmpd="sng" algn="ctr">
                      <a:solidFill>
                        <a:schemeClr val="tx1">
                          <a:lumMod val="50000"/>
                          <a:lumOff val="50000"/>
                        </a:schemeClr>
                      </a:solidFill>
                      <a:prstDash val="solid"/>
                      <a:round/>
                      <a:headEnd type="none" w="med" len="med"/>
                      <a:tailEnd type="none" w="med" len="med"/>
                    </a:lnL>
                    <a:lnR w="12700" cmpd="sng">
                      <a:noFill/>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629914124"/>
                  </a:ext>
                </a:extLst>
              </a:tr>
              <a:tr h="370840">
                <a:tc>
                  <a:txBody>
                    <a:bodyPr/>
                    <a:lstStyle/>
                    <a:p>
                      <a:r>
                        <a:rPr lang="en-US" sz="1200" dirty="0">
                          <a:latin typeface="IBM Plex Sans" panose="020B0503050203000203" pitchFamily="34" charset="0"/>
                        </a:rPr>
                        <a:t>CP4D Data Virtualization</a:t>
                      </a:r>
                    </a:p>
                  </a:txBody>
                  <a:tcPr>
                    <a:lnL w="12700" cmpd="sng">
                      <a:noFill/>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buFont typeface="Arial" panose="020B0604020202020204" pitchFamily="34" charset="0"/>
                        <a:buNone/>
                      </a:pPr>
                      <a:r>
                        <a:rPr lang="en-US" sz="1200" dirty="0">
                          <a:latin typeface="IBM Plex Sans" panose="020B0503050203000203" pitchFamily="34" charset="0"/>
                        </a:rPr>
                        <a:t>Denodo</a:t>
                      </a:r>
                    </a:p>
                  </a:txBody>
                  <a:tcP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285750" indent="-285750">
                        <a:buFont typeface="Arial" panose="020B0604020202020204" pitchFamily="34" charset="0"/>
                        <a:buChar char="•"/>
                      </a:pPr>
                      <a:r>
                        <a:rPr lang="en-US" sz="1200" dirty="0">
                          <a:latin typeface="IBM Plex Sans" panose="020B0503050203000203" pitchFamily="34" charset="0"/>
                        </a:rPr>
                        <a:t>Current user experience is unsatisfactory</a:t>
                      </a:r>
                    </a:p>
                  </a:txBody>
                  <a:tcPr>
                    <a:lnL w="12700" cap="flat" cmpd="sng" algn="ctr">
                      <a:solidFill>
                        <a:schemeClr val="tx1">
                          <a:lumMod val="50000"/>
                          <a:lumOff val="50000"/>
                        </a:schemeClr>
                      </a:solidFill>
                      <a:prstDash val="solid"/>
                      <a:round/>
                      <a:headEnd type="none" w="med" len="med"/>
                      <a:tailEnd type="none" w="med" len="med"/>
                    </a:lnL>
                    <a:lnR w="12700" cmpd="sng">
                      <a:noFill/>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310360412"/>
                  </a:ext>
                </a:extLst>
              </a:tr>
              <a:tr h="370840">
                <a:tc>
                  <a:txBody>
                    <a:bodyPr/>
                    <a:lstStyle/>
                    <a:p>
                      <a:r>
                        <a:rPr lang="en-US" sz="1200" dirty="0">
                          <a:latin typeface="IBM Plex Sans" panose="020B0503050203000203" pitchFamily="34" charset="0"/>
                        </a:rPr>
                        <a:t>Watson ML</a:t>
                      </a:r>
                    </a:p>
                  </a:txBody>
                  <a:tcPr>
                    <a:lnL w="12700" cmpd="sng">
                      <a:noFill/>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buFont typeface="Arial" panose="020B0604020202020204" pitchFamily="34" charset="0"/>
                        <a:buNone/>
                      </a:pPr>
                      <a:r>
                        <a:rPr lang="en-US" sz="1200" dirty="0">
                          <a:latin typeface="IBM Plex Sans" panose="020B0503050203000203" pitchFamily="34" charset="0"/>
                        </a:rPr>
                        <a:t>Cloudera ML</a:t>
                      </a:r>
                    </a:p>
                  </a:txBody>
                  <a:tcP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IBM Plex Sans" panose="020B0503050203000203" pitchFamily="34" charset="0"/>
                        </a:rPr>
                        <a:t>Compatibility / rationalization with new platform </a:t>
                      </a:r>
                    </a:p>
                  </a:txBody>
                  <a:tcPr>
                    <a:lnL w="12700" cap="flat" cmpd="sng" algn="ctr">
                      <a:solidFill>
                        <a:schemeClr val="tx1">
                          <a:lumMod val="50000"/>
                          <a:lumOff val="50000"/>
                        </a:schemeClr>
                      </a:solidFill>
                      <a:prstDash val="solid"/>
                      <a:round/>
                      <a:headEnd type="none" w="med" len="med"/>
                      <a:tailEnd type="none" w="med" len="med"/>
                    </a:lnL>
                    <a:lnR w="12700" cmpd="sng">
                      <a:noFill/>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11434106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IBM Plex Sans" panose="020B0503050203000203" pitchFamily="34" charset="0"/>
                        </a:rPr>
                        <a:t>Watson knowledge catalog</a:t>
                      </a:r>
                    </a:p>
                  </a:txBody>
                  <a:tcPr>
                    <a:lnL w="12700" cmpd="sng">
                      <a:noFill/>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indent="0">
                        <a:buFont typeface="Arial" panose="020B0604020202020204" pitchFamily="34" charset="0"/>
                        <a:buNone/>
                      </a:pPr>
                      <a:r>
                        <a:rPr lang="en-US" sz="1200" dirty="0">
                          <a:latin typeface="IBM Plex Sans" panose="020B0503050203000203" pitchFamily="34" charset="0"/>
                        </a:rPr>
                        <a:t>Cloudera Atlas </a:t>
                      </a:r>
                    </a:p>
                  </a:txBody>
                  <a:tcP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285750" indent="-285750">
                        <a:buFont typeface="Arial" panose="020B0604020202020204" pitchFamily="34" charset="0"/>
                        <a:buChar char="•"/>
                      </a:pPr>
                      <a:r>
                        <a:rPr lang="en-US" sz="1200" dirty="0">
                          <a:latin typeface="IBM Plex Sans" panose="020B0503050203000203" pitchFamily="34" charset="0"/>
                        </a:rPr>
                        <a:t>Compatibility with new platform </a:t>
                      </a:r>
                    </a:p>
                  </a:txBody>
                  <a:tcPr>
                    <a:lnL w="12700" cap="flat" cmpd="sng" algn="ctr">
                      <a:solidFill>
                        <a:schemeClr val="tx1">
                          <a:lumMod val="50000"/>
                          <a:lumOff val="50000"/>
                        </a:schemeClr>
                      </a:solidFill>
                      <a:prstDash val="solid"/>
                      <a:round/>
                      <a:headEnd type="none" w="med" len="med"/>
                      <a:tailEnd type="none" w="med" len="med"/>
                    </a:lnL>
                    <a:lnR w="12700" cmpd="sng">
                      <a:noFill/>
                    </a:lnR>
                    <a:lnT w="12700" cap="flat" cmpd="sng" algn="ctr">
                      <a:solidFill>
                        <a:schemeClr val="tx1">
                          <a:lumMod val="50000"/>
                          <a:lumOff val="50000"/>
                        </a:schemeClr>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136496953"/>
                  </a:ext>
                </a:extLst>
              </a:tr>
            </a:tbl>
          </a:graphicData>
        </a:graphic>
      </p:graphicFrame>
    </p:spTree>
    <p:extLst>
      <p:ext uri="{BB962C8B-B14F-4D97-AF65-F5344CB8AC3E}">
        <p14:creationId xmlns:p14="http://schemas.microsoft.com/office/powerpoint/2010/main" val="30307959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Straight Arrow Connector 42">
            <a:extLst>
              <a:ext uri="{FF2B5EF4-FFF2-40B4-BE49-F238E27FC236}">
                <a16:creationId xmlns:a16="http://schemas.microsoft.com/office/drawing/2014/main" id="{89A093B8-6B83-37B3-1CBC-FBBF778FF552}"/>
              </a:ext>
            </a:extLst>
          </p:cNvPr>
          <p:cNvCxnSpPr>
            <a:cxnSpLocks/>
            <a:stCxn id="1056" idx="2"/>
            <a:endCxn id="11" idx="1"/>
          </p:cNvCxnSpPr>
          <p:nvPr/>
        </p:nvCxnSpPr>
        <p:spPr>
          <a:xfrm rot="16200000" flipH="1">
            <a:off x="2104729" y="3325028"/>
            <a:ext cx="1989002" cy="73835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F4BA6C27-15AC-2FA4-1D87-187B96BDF4EA}"/>
              </a:ext>
            </a:extLst>
          </p:cNvPr>
          <p:cNvSpPr txBox="1"/>
          <p:nvPr/>
        </p:nvSpPr>
        <p:spPr>
          <a:xfrm>
            <a:off x="1662656" y="2722803"/>
            <a:ext cx="2145139" cy="276999"/>
          </a:xfrm>
          <a:prstGeom prst="rect">
            <a:avLst/>
          </a:prstGeom>
          <a:solidFill>
            <a:schemeClr val="bg1"/>
          </a:solidFill>
        </p:spPr>
        <p:txBody>
          <a:bodyPr wrap="none" rtlCol="0">
            <a:spAutoFit/>
          </a:bodyPr>
          <a:lstStyle/>
          <a:p>
            <a:pPr algn="ctr">
              <a:spcBef>
                <a:spcPts val="600"/>
              </a:spcBef>
            </a:pPr>
            <a:r>
              <a:rPr lang="en-US" sz="1200" dirty="0">
                <a:latin typeface="IBM Plex Sans" panose="020B0503050203000203" pitchFamily="34" charset="0"/>
              </a:rPr>
              <a:t>Landing zone (Kafka cluster)</a:t>
            </a:r>
          </a:p>
        </p:txBody>
      </p:sp>
      <p:cxnSp>
        <p:nvCxnSpPr>
          <p:cNvPr id="5" name="Straight Arrow Connector 4">
            <a:extLst>
              <a:ext uri="{FF2B5EF4-FFF2-40B4-BE49-F238E27FC236}">
                <a16:creationId xmlns:a16="http://schemas.microsoft.com/office/drawing/2014/main" id="{FCC73378-66ED-D729-631B-B013B67699A7}"/>
              </a:ext>
            </a:extLst>
          </p:cNvPr>
          <p:cNvCxnSpPr>
            <a:cxnSpLocks/>
            <a:stCxn id="7" idx="3"/>
            <a:endCxn id="1056" idx="1"/>
          </p:cNvCxnSpPr>
          <p:nvPr/>
        </p:nvCxnSpPr>
        <p:spPr>
          <a:xfrm>
            <a:off x="1420452" y="2252420"/>
            <a:ext cx="629421" cy="64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6" name="Group 5">
            <a:extLst>
              <a:ext uri="{FF2B5EF4-FFF2-40B4-BE49-F238E27FC236}">
                <a16:creationId xmlns:a16="http://schemas.microsoft.com/office/drawing/2014/main" id="{CC58D2DF-61F8-35B3-3896-6F963789CF5F}"/>
              </a:ext>
            </a:extLst>
          </p:cNvPr>
          <p:cNvGrpSpPr/>
          <p:nvPr/>
        </p:nvGrpSpPr>
        <p:grpSpPr>
          <a:xfrm>
            <a:off x="539250" y="1935674"/>
            <a:ext cx="1114408" cy="1205654"/>
            <a:chOff x="586751" y="3843802"/>
            <a:chExt cx="1114408" cy="1205654"/>
          </a:xfrm>
        </p:grpSpPr>
        <p:pic>
          <p:nvPicPr>
            <p:cNvPr id="7" name="Picture 6">
              <a:extLst>
                <a:ext uri="{FF2B5EF4-FFF2-40B4-BE49-F238E27FC236}">
                  <a16:creationId xmlns:a16="http://schemas.microsoft.com/office/drawing/2014/main" id="{13FC9B50-A9F6-49A9-FBE7-BBFAB150EA01}"/>
                </a:ext>
              </a:extLst>
            </p:cNvPr>
            <p:cNvPicPr>
              <a:picLocks noChangeAspect="1"/>
            </p:cNvPicPr>
            <p:nvPr/>
          </p:nvPicPr>
          <p:blipFill>
            <a:blip r:embed="rId3"/>
            <a:stretch>
              <a:fillRect/>
            </a:stretch>
          </p:blipFill>
          <p:spPr>
            <a:xfrm>
              <a:off x="819953" y="3843802"/>
              <a:ext cx="648000" cy="633492"/>
            </a:xfrm>
            <a:prstGeom prst="rect">
              <a:avLst/>
            </a:prstGeom>
          </p:spPr>
        </p:pic>
        <p:sp>
          <p:nvSpPr>
            <p:cNvPr id="8" name="TextBox 7">
              <a:extLst>
                <a:ext uri="{FF2B5EF4-FFF2-40B4-BE49-F238E27FC236}">
                  <a16:creationId xmlns:a16="http://schemas.microsoft.com/office/drawing/2014/main" id="{425CFE80-2E1C-E88D-71DB-14AE22985CB4}"/>
                </a:ext>
              </a:extLst>
            </p:cNvPr>
            <p:cNvSpPr txBox="1"/>
            <p:nvPr/>
          </p:nvSpPr>
          <p:spPr>
            <a:xfrm>
              <a:off x="586751" y="4510847"/>
              <a:ext cx="1114408" cy="538609"/>
            </a:xfrm>
            <a:prstGeom prst="rect">
              <a:avLst/>
            </a:prstGeom>
            <a:noFill/>
          </p:spPr>
          <p:txBody>
            <a:bodyPr wrap="none" rtlCol="0">
              <a:spAutoFit/>
            </a:bodyPr>
            <a:lstStyle/>
            <a:p>
              <a:pPr algn="ctr">
                <a:spcBef>
                  <a:spcPts val="600"/>
                </a:spcBef>
              </a:pPr>
              <a:r>
                <a:rPr lang="en-US" sz="1200" dirty="0">
                  <a:latin typeface="IBM Plex Sans" panose="020B0503050203000203" pitchFamily="34" charset="0"/>
                </a:rPr>
                <a:t> CDC</a:t>
              </a:r>
            </a:p>
            <a:p>
              <a:pPr algn="ctr">
                <a:spcBef>
                  <a:spcPts val="600"/>
                </a:spcBef>
              </a:pPr>
              <a:r>
                <a:rPr lang="en-US" sz="1200" dirty="0">
                  <a:latin typeface="IBM Plex Sans" panose="020B0503050203000203" pitchFamily="34" charset="0"/>
                </a:rPr>
                <a:t>(GoldenGate)</a:t>
              </a:r>
            </a:p>
          </p:txBody>
        </p:sp>
      </p:grpSp>
      <p:grpSp>
        <p:nvGrpSpPr>
          <p:cNvPr id="10" name="Group 9">
            <a:extLst>
              <a:ext uri="{FF2B5EF4-FFF2-40B4-BE49-F238E27FC236}">
                <a16:creationId xmlns:a16="http://schemas.microsoft.com/office/drawing/2014/main" id="{6E516F3D-D8EF-FAAA-E502-32D425A98CC7}"/>
              </a:ext>
            </a:extLst>
          </p:cNvPr>
          <p:cNvGrpSpPr/>
          <p:nvPr/>
        </p:nvGrpSpPr>
        <p:grpSpPr>
          <a:xfrm>
            <a:off x="3213800" y="4364704"/>
            <a:ext cx="1149675" cy="1158291"/>
            <a:chOff x="2882739" y="4317718"/>
            <a:chExt cx="1149675" cy="1158291"/>
          </a:xfrm>
        </p:grpSpPr>
        <p:pic>
          <p:nvPicPr>
            <p:cNvPr id="11" name="Picture 8" descr="Zero-Copy&quot; Hybrid Bursting with No App Changes">
              <a:extLst>
                <a:ext uri="{FF2B5EF4-FFF2-40B4-BE49-F238E27FC236}">
                  <a16:creationId xmlns:a16="http://schemas.microsoft.com/office/drawing/2014/main" id="{426B2C0B-5047-F31D-CF7A-C4EB1FD44A0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37344" y="4317718"/>
              <a:ext cx="648000" cy="64800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6292D4A9-B606-BF57-3BF8-E52F385B4E92}"/>
                </a:ext>
              </a:extLst>
            </p:cNvPr>
            <p:cNvSpPr txBox="1"/>
            <p:nvPr/>
          </p:nvSpPr>
          <p:spPr>
            <a:xfrm>
              <a:off x="2882739" y="4937400"/>
              <a:ext cx="1149675" cy="538609"/>
            </a:xfrm>
            <a:prstGeom prst="rect">
              <a:avLst/>
            </a:prstGeom>
            <a:noFill/>
          </p:spPr>
          <p:txBody>
            <a:bodyPr wrap="none" rtlCol="0">
              <a:spAutoFit/>
            </a:bodyPr>
            <a:lstStyle/>
            <a:p>
              <a:pPr algn="ctr">
                <a:spcBef>
                  <a:spcPts val="600"/>
                </a:spcBef>
              </a:pPr>
              <a:r>
                <a:rPr lang="en-US" sz="1200" dirty="0">
                  <a:latin typeface="IBM Plex Sans" panose="020B0503050203000203" pitchFamily="34" charset="0"/>
                </a:rPr>
                <a:t>Raw Zone</a:t>
              </a:r>
            </a:p>
            <a:p>
              <a:pPr algn="ctr">
                <a:spcBef>
                  <a:spcPts val="600"/>
                </a:spcBef>
              </a:pPr>
              <a:r>
                <a:rPr lang="en-US" sz="1200" dirty="0">
                  <a:latin typeface="IBM Plex Sans" panose="020B0503050203000203" pitchFamily="34" charset="0"/>
                </a:rPr>
                <a:t>(Object Store)</a:t>
              </a:r>
            </a:p>
          </p:txBody>
        </p:sp>
      </p:grpSp>
      <p:sp>
        <p:nvSpPr>
          <p:cNvPr id="13" name="TextBox 12">
            <a:extLst>
              <a:ext uri="{FF2B5EF4-FFF2-40B4-BE49-F238E27FC236}">
                <a16:creationId xmlns:a16="http://schemas.microsoft.com/office/drawing/2014/main" id="{8CE52F7F-45FE-671A-D69E-51BCB53273A2}"/>
              </a:ext>
            </a:extLst>
          </p:cNvPr>
          <p:cNvSpPr txBox="1"/>
          <p:nvPr/>
        </p:nvSpPr>
        <p:spPr>
          <a:xfrm>
            <a:off x="1401606" y="6004487"/>
            <a:ext cx="4774063" cy="276999"/>
          </a:xfrm>
          <a:prstGeom prst="rect">
            <a:avLst/>
          </a:prstGeom>
          <a:noFill/>
        </p:spPr>
        <p:txBody>
          <a:bodyPr wrap="none" rtlCol="0">
            <a:spAutoFit/>
          </a:bodyPr>
          <a:lstStyle/>
          <a:p>
            <a:pPr algn="ctr">
              <a:spcBef>
                <a:spcPts val="600"/>
              </a:spcBef>
            </a:pPr>
            <a:r>
              <a:rPr lang="en-US" sz="1200" dirty="0">
                <a:solidFill>
                  <a:schemeClr val="tx1">
                    <a:lumMod val="50000"/>
                    <a:lumOff val="50000"/>
                  </a:schemeClr>
                </a:solidFill>
                <a:latin typeface="IBM Plex Sans" panose="020B0503050203000203" pitchFamily="34" charset="0"/>
              </a:rPr>
              <a:t>subject area/source/object/year/month/day of ingestion/raw data</a:t>
            </a:r>
          </a:p>
        </p:txBody>
      </p:sp>
      <p:sp>
        <p:nvSpPr>
          <p:cNvPr id="14" name="TextBox 13">
            <a:extLst>
              <a:ext uri="{FF2B5EF4-FFF2-40B4-BE49-F238E27FC236}">
                <a16:creationId xmlns:a16="http://schemas.microsoft.com/office/drawing/2014/main" id="{B816347B-133F-CEEE-22BF-4F1567EB58AF}"/>
              </a:ext>
            </a:extLst>
          </p:cNvPr>
          <p:cNvSpPr txBox="1"/>
          <p:nvPr/>
        </p:nvSpPr>
        <p:spPr>
          <a:xfrm>
            <a:off x="6026838" y="6497394"/>
            <a:ext cx="1389547" cy="276999"/>
          </a:xfrm>
          <a:prstGeom prst="rect">
            <a:avLst/>
          </a:prstGeom>
          <a:noFill/>
        </p:spPr>
        <p:txBody>
          <a:bodyPr wrap="none" rtlCol="0">
            <a:spAutoFit/>
          </a:bodyPr>
          <a:lstStyle/>
          <a:p>
            <a:pPr algn="ctr">
              <a:spcBef>
                <a:spcPts val="600"/>
              </a:spcBef>
            </a:pPr>
            <a:r>
              <a:rPr lang="en-IN" sz="1200" b="0" i="0" u="none" strike="noStrike" dirty="0">
                <a:solidFill>
                  <a:schemeClr val="tx1">
                    <a:lumMod val="50000"/>
                    <a:lumOff val="50000"/>
                  </a:schemeClr>
                </a:solidFill>
                <a:effectLst/>
                <a:latin typeface="Maven Pro"/>
              </a:rPr>
              <a:t>Purpose/Type/Files</a:t>
            </a:r>
            <a:endParaRPr lang="en-US" sz="1200" dirty="0">
              <a:solidFill>
                <a:schemeClr val="tx1">
                  <a:lumMod val="50000"/>
                  <a:lumOff val="50000"/>
                </a:schemeClr>
              </a:solidFill>
              <a:latin typeface="IBM Plex Sans" panose="020B0503050203000203" pitchFamily="34" charset="0"/>
            </a:endParaRPr>
          </a:p>
        </p:txBody>
      </p:sp>
      <p:cxnSp>
        <p:nvCxnSpPr>
          <p:cNvPr id="15" name="Straight Connector 14">
            <a:extLst>
              <a:ext uri="{FF2B5EF4-FFF2-40B4-BE49-F238E27FC236}">
                <a16:creationId xmlns:a16="http://schemas.microsoft.com/office/drawing/2014/main" id="{BA682829-4AFF-9CA6-3B4B-FDC27F841FB9}"/>
              </a:ext>
            </a:extLst>
          </p:cNvPr>
          <p:cNvCxnSpPr>
            <a:stCxn id="13" idx="0"/>
            <a:endCxn id="12" idx="2"/>
          </p:cNvCxnSpPr>
          <p:nvPr/>
        </p:nvCxnSpPr>
        <p:spPr>
          <a:xfrm flipV="1">
            <a:off x="3788638" y="5522995"/>
            <a:ext cx="0" cy="481492"/>
          </a:xfrm>
          <a:prstGeom prst="line">
            <a:avLst/>
          </a:prstGeom>
        </p:spPr>
        <p:style>
          <a:lnRef idx="1">
            <a:schemeClr val="accent1"/>
          </a:lnRef>
          <a:fillRef idx="0">
            <a:schemeClr val="accent1"/>
          </a:fillRef>
          <a:effectRef idx="0">
            <a:schemeClr val="accent1"/>
          </a:effectRef>
          <a:fontRef idx="minor">
            <a:schemeClr val="tx1"/>
          </a:fontRef>
        </p:style>
      </p:cxnSp>
      <p:grpSp>
        <p:nvGrpSpPr>
          <p:cNvPr id="16" name="Group 15">
            <a:extLst>
              <a:ext uri="{FF2B5EF4-FFF2-40B4-BE49-F238E27FC236}">
                <a16:creationId xmlns:a16="http://schemas.microsoft.com/office/drawing/2014/main" id="{0316EE05-C3A8-88AB-6458-595E1CE74C67}"/>
              </a:ext>
            </a:extLst>
          </p:cNvPr>
          <p:cNvGrpSpPr/>
          <p:nvPr/>
        </p:nvGrpSpPr>
        <p:grpSpPr>
          <a:xfrm>
            <a:off x="5798862" y="3055412"/>
            <a:ext cx="1832553" cy="1147163"/>
            <a:chOff x="5846363" y="3819383"/>
            <a:chExt cx="1832553" cy="1147163"/>
          </a:xfrm>
        </p:grpSpPr>
        <p:pic>
          <p:nvPicPr>
            <p:cNvPr id="17" name="Graphic 16" descr="Database with solid fill">
              <a:extLst>
                <a:ext uri="{FF2B5EF4-FFF2-40B4-BE49-F238E27FC236}">
                  <a16:creationId xmlns:a16="http://schemas.microsoft.com/office/drawing/2014/main" id="{E9C32851-900D-467E-8DCD-C3DFC0026C7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425317" y="3819383"/>
              <a:ext cx="648000" cy="648000"/>
            </a:xfrm>
            <a:prstGeom prst="rect">
              <a:avLst/>
            </a:prstGeom>
          </p:spPr>
        </p:pic>
        <p:sp>
          <p:nvSpPr>
            <p:cNvPr id="18" name="TextBox 17">
              <a:extLst>
                <a:ext uri="{FF2B5EF4-FFF2-40B4-BE49-F238E27FC236}">
                  <a16:creationId xmlns:a16="http://schemas.microsoft.com/office/drawing/2014/main" id="{49D31BE5-F399-C382-F775-F1F1AEBD6038}"/>
                </a:ext>
              </a:extLst>
            </p:cNvPr>
            <p:cNvSpPr txBox="1"/>
            <p:nvPr/>
          </p:nvSpPr>
          <p:spPr>
            <a:xfrm>
              <a:off x="5846363" y="4427937"/>
              <a:ext cx="1832553" cy="538609"/>
            </a:xfrm>
            <a:prstGeom prst="rect">
              <a:avLst/>
            </a:prstGeom>
            <a:noFill/>
          </p:spPr>
          <p:txBody>
            <a:bodyPr wrap="none" rtlCol="0">
              <a:spAutoFit/>
            </a:bodyPr>
            <a:lstStyle/>
            <a:p>
              <a:pPr algn="ctr">
                <a:spcBef>
                  <a:spcPts val="600"/>
                </a:spcBef>
              </a:pPr>
              <a:r>
                <a:rPr lang="en-US" sz="1200" dirty="0">
                  <a:latin typeface="IBM Plex Sans" panose="020B0503050203000203" pitchFamily="34" charset="0"/>
                </a:rPr>
                <a:t>Marts </a:t>
              </a:r>
            </a:p>
            <a:p>
              <a:pPr algn="ctr">
                <a:spcBef>
                  <a:spcPts val="600"/>
                </a:spcBef>
              </a:pPr>
              <a:r>
                <a:rPr lang="en-US" sz="1200" dirty="0">
                  <a:latin typeface="IBM Plex Sans" panose="020B0503050203000203" pitchFamily="34" charset="0"/>
                </a:rPr>
                <a:t>(dim model + col. store)</a:t>
              </a:r>
            </a:p>
          </p:txBody>
        </p:sp>
      </p:grpSp>
      <p:cxnSp>
        <p:nvCxnSpPr>
          <p:cNvPr id="19" name="Elbow Connector 18">
            <a:extLst>
              <a:ext uri="{FF2B5EF4-FFF2-40B4-BE49-F238E27FC236}">
                <a16:creationId xmlns:a16="http://schemas.microsoft.com/office/drawing/2014/main" id="{8FBFD16D-3A65-D5C9-7AB8-3B44E9B06BCF}"/>
              </a:ext>
            </a:extLst>
          </p:cNvPr>
          <p:cNvCxnSpPr>
            <a:cxnSpLocks/>
            <a:stCxn id="11" idx="3"/>
            <a:endCxn id="17" idx="1"/>
          </p:cNvCxnSpPr>
          <p:nvPr/>
        </p:nvCxnSpPr>
        <p:spPr>
          <a:xfrm flipV="1">
            <a:off x="4116405" y="3379412"/>
            <a:ext cx="2261411" cy="1309292"/>
          </a:xfrm>
          <a:prstGeom prst="bentConnector3">
            <a:avLst>
              <a:gd name="adj1" fmla="val 43698"/>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7C402806-092A-9B2B-A60F-94C8088CA693}"/>
              </a:ext>
            </a:extLst>
          </p:cNvPr>
          <p:cNvSpPr txBox="1"/>
          <p:nvPr/>
        </p:nvSpPr>
        <p:spPr>
          <a:xfrm>
            <a:off x="5789240" y="5213251"/>
            <a:ext cx="1851789" cy="538609"/>
          </a:xfrm>
          <a:prstGeom prst="rect">
            <a:avLst/>
          </a:prstGeom>
          <a:noFill/>
        </p:spPr>
        <p:txBody>
          <a:bodyPr wrap="none" rtlCol="0">
            <a:spAutoFit/>
          </a:bodyPr>
          <a:lstStyle/>
          <a:p>
            <a:pPr algn="ctr">
              <a:spcBef>
                <a:spcPts val="600"/>
              </a:spcBef>
            </a:pPr>
            <a:r>
              <a:rPr lang="en-US" sz="1200" dirty="0">
                <a:latin typeface="IBM Plex Sans" panose="020B0503050203000203" pitchFamily="34" charset="0"/>
              </a:rPr>
              <a:t>Conformed Zone </a:t>
            </a:r>
          </a:p>
          <a:p>
            <a:pPr algn="ctr">
              <a:spcBef>
                <a:spcPts val="600"/>
              </a:spcBef>
            </a:pPr>
            <a:r>
              <a:rPr lang="en-US" sz="1200" dirty="0">
                <a:latin typeface="IBM Plex Sans" panose="020B0503050203000203" pitchFamily="34" charset="0"/>
              </a:rPr>
              <a:t>(Iceberg + Object Store)</a:t>
            </a:r>
          </a:p>
        </p:txBody>
      </p:sp>
      <p:sp>
        <p:nvSpPr>
          <p:cNvPr id="21" name="TextBox 20">
            <a:extLst>
              <a:ext uri="{FF2B5EF4-FFF2-40B4-BE49-F238E27FC236}">
                <a16:creationId xmlns:a16="http://schemas.microsoft.com/office/drawing/2014/main" id="{3382F423-2347-8BB8-0C16-B09C5E1482B5}"/>
              </a:ext>
            </a:extLst>
          </p:cNvPr>
          <p:cNvSpPr txBox="1"/>
          <p:nvPr/>
        </p:nvSpPr>
        <p:spPr>
          <a:xfrm>
            <a:off x="702218" y="4805035"/>
            <a:ext cx="776238" cy="800219"/>
          </a:xfrm>
          <a:prstGeom prst="rect">
            <a:avLst/>
          </a:prstGeom>
          <a:solidFill>
            <a:schemeClr val="accent5">
              <a:lumMod val="20000"/>
              <a:lumOff val="80000"/>
            </a:schemeClr>
          </a:solidFill>
          <a:ln>
            <a:solidFill>
              <a:schemeClr val="accent1"/>
            </a:solidFill>
          </a:ln>
        </p:spPr>
        <p:txBody>
          <a:bodyPr wrap="none" rtlCol="0">
            <a:spAutoFit/>
          </a:bodyPr>
          <a:lstStyle/>
          <a:p>
            <a:pPr algn="r">
              <a:spcBef>
                <a:spcPts val="600"/>
              </a:spcBef>
            </a:pPr>
            <a:r>
              <a:rPr lang="en-US" sz="1200" dirty="0">
                <a:latin typeface="IBM Plex Sans" panose="020B0503050203000203" pitchFamily="34" charset="0"/>
              </a:rPr>
              <a:t>DB Link</a:t>
            </a:r>
          </a:p>
          <a:p>
            <a:pPr algn="r">
              <a:spcBef>
                <a:spcPts val="600"/>
              </a:spcBef>
            </a:pPr>
            <a:r>
              <a:rPr lang="en-US" sz="1200" dirty="0">
                <a:latin typeface="IBM Plex Sans" panose="020B0503050203000203" pitchFamily="34" charset="0"/>
              </a:rPr>
              <a:t>Flat files</a:t>
            </a:r>
          </a:p>
          <a:p>
            <a:pPr algn="r">
              <a:spcBef>
                <a:spcPts val="600"/>
              </a:spcBef>
            </a:pPr>
            <a:r>
              <a:rPr lang="en-US" sz="1200" dirty="0">
                <a:latin typeface="IBM Plex Sans" panose="020B0503050203000203" pitchFamily="34" charset="0"/>
              </a:rPr>
              <a:t>APIs</a:t>
            </a:r>
          </a:p>
        </p:txBody>
      </p:sp>
      <p:cxnSp>
        <p:nvCxnSpPr>
          <p:cNvPr id="22" name="Elbow Connector 21">
            <a:extLst>
              <a:ext uri="{FF2B5EF4-FFF2-40B4-BE49-F238E27FC236}">
                <a16:creationId xmlns:a16="http://schemas.microsoft.com/office/drawing/2014/main" id="{38BFF032-F5B0-8E1C-A235-78661B86271E}"/>
              </a:ext>
            </a:extLst>
          </p:cNvPr>
          <p:cNvCxnSpPr>
            <a:stCxn id="21" idx="3"/>
            <a:endCxn id="11" idx="1"/>
          </p:cNvCxnSpPr>
          <p:nvPr/>
        </p:nvCxnSpPr>
        <p:spPr>
          <a:xfrm flipV="1">
            <a:off x="1478456" y="4688704"/>
            <a:ext cx="1989949" cy="516441"/>
          </a:xfrm>
          <a:prstGeom prst="bentConnector3">
            <a:avLst>
              <a:gd name="adj1" fmla="val 63319"/>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25" name="Group 24">
            <a:extLst>
              <a:ext uri="{FF2B5EF4-FFF2-40B4-BE49-F238E27FC236}">
                <a16:creationId xmlns:a16="http://schemas.microsoft.com/office/drawing/2014/main" id="{5E7C3ED6-E47C-843F-D0D2-95148E467815}"/>
              </a:ext>
            </a:extLst>
          </p:cNvPr>
          <p:cNvGrpSpPr/>
          <p:nvPr/>
        </p:nvGrpSpPr>
        <p:grpSpPr>
          <a:xfrm>
            <a:off x="8472625" y="4967284"/>
            <a:ext cx="1149674" cy="1136355"/>
            <a:chOff x="2834944" y="4309510"/>
            <a:chExt cx="1149674" cy="1136355"/>
          </a:xfrm>
        </p:grpSpPr>
        <p:pic>
          <p:nvPicPr>
            <p:cNvPr id="26" name="Picture 8" descr="Zero-Copy&quot; Hybrid Bursting with No App Changes">
              <a:extLst>
                <a:ext uri="{FF2B5EF4-FFF2-40B4-BE49-F238E27FC236}">
                  <a16:creationId xmlns:a16="http://schemas.microsoft.com/office/drawing/2014/main" id="{BAA5BDDB-E2D9-9FDD-7A77-A27CC3B436B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38361" y="4309510"/>
              <a:ext cx="648000" cy="648000"/>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79263496-3FB0-78C2-93AF-FBE1F14DBFED}"/>
                </a:ext>
              </a:extLst>
            </p:cNvPr>
            <p:cNvSpPr txBox="1"/>
            <p:nvPr/>
          </p:nvSpPr>
          <p:spPr>
            <a:xfrm>
              <a:off x="2834944" y="4907256"/>
              <a:ext cx="1149674" cy="538609"/>
            </a:xfrm>
            <a:prstGeom prst="rect">
              <a:avLst/>
            </a:prstGeom>
            <a:noFill/>
          </p:spPr>
          <p:txBody>
            <a:bodyPr wrap="none" rtlCol="0">
              <a:spAutoFit/>
            </a:bodyPr>
            <a:lstStyle/>
            <a:p>
              <a:pPr algn="ctr">
                <a:spcBef>
                  <a:spcPts val="600"/>
                </a:spcBef>
              </a:pPr>
              <a:r>
                <a:rPr lang="en-US" sz="1200" dirty="0">
                  <a:latin typeface="IBM Plex Sans" panose="020B0503050203000203" pitchFamily="34" charset="0"/>
                </a:rPr>
                <a:t>Sandbox </a:t>
              </a:r>
            </a:p>
            <a:p>
              <a:pPr algn="ctr">
                <a:spcBef>
                  <a:spcPts val="600"/>
                </a:spcBef>
              </a:pPr>
              <a:r>
                <a:rPr lang="en-US" sz="1200" dirty="0">
                  <a:latin typeface="IBM Plex Sans" panose="020B0503050203000203" pitchFamily="34" charset="0"/>
                </a:rPr>
                <a:t>(Object Store)</a:t>
              </a:r>
            </a:p>
          </p:txBody>
        </p:sp>
      </p:grpSp>
      <p:cxnSp>
        <p:nvCxnSpPr>
          <p:cNvPr id="28" name="Straight Connector 27">
            <a:extLst>
              <a:ext uri="{FF2B5EF4-FFF2-40B4-BE49-F238E27FC236}">
                <a16:creationId xmlns:a16="http://schemas.microsoft.com/office/drawing/2014/main" id="{C94C3932-513A-0F3F-F723-FF052E307B37}"/>
              </a:ext>
            </a:extLst>
          </p:cNvPr>
          <p:cNvCxnSpPr>
            <a:stCxn id="14" idx="0"/>
            <a:endCxn id="20" idx="2"/>
          </p:cNvCxnSpPr>
          <p:nvPr/>
        </p:nvCxnSpPr>
        <p:spPr>
          <a:xfrm flipH="1" flipV="1">
            <a:off x="6715135" y="5751860"/>
            <a:ext cx="6477" cy="745534"/>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Elbow Connector 28">
            <a:extLst>
              <a:ext uri="{FF2B5EF4-FFF2-40B4-BE49-F238E27FC236}">
                <a16:creationId xmlns:a16="http://schemas.microsoft.com/office/drawing/2014/main" id="{BC3F3151-9583-AB84-F247-C3BC0E493243}"/>
              </a:ext>
            </a:extLst>
          </p:cNvPr>
          <p:cNvCxnSpPr>
            <a:cxnSpLocks/>
            <a:stCxn id="11" idx="3"/>
            <a:endCxn id="32" idx="1"/>
          </p:cNvCxnSpPr>
          <p:nvPr/>
        </p:nvCxnSpPr>
        <p:spPr>
          <a:xfrm>
            <a:off x="4116405" y="4688704"/>
            <a:ext cx="1972721" cy="186029"/>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Elbow Connector 29">
            <a:extLst>
              <a:ext uri="{FF2B5EF4-FFF2-40B4-BE49-F238E27FC236}">
                <a16:creationId xmlns:a16="http://schemas.microsoft.com/office/drawing/2014/main" id="{FC645482-B4AC-DECE-BF4D-6D3DB2415689}"/>
              </a:ext>
            </a:extLst>
          </p:cNvPr>
          <p:cNvCxnSpPr>
            <a:cxnSpLocks/>
            <a:stCxn id="33" idx="3"/>
            <a:endCxn id="26" idx="1"/>
          </p:cNvCxnSpPr>
          <p:nvPr/>
        </p:nvCxnSpPr>
        <p:spPr>
          <a:xfrm>
            <a:off x="7403932" y="4874733"/>
            <a:ext cx="1272110" cy="416551"/>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31" name="Group 30">
            <a:extLst>
              <a:ext uri="{FF2B5EF4-FFF2-40B4-BE49-F238E27FC236}">
                <a16:creationId xmlns:a16="http://schemas.microsoft.com/office/drawing/2014/main" id="{48B87DC4-41F1-0936-6B02-CBC4900DB7B5}"/>
              </a:ext>
            </a:extLst>
          </p:cNvPr>
          <p:cNvGrpSpPr/>
          <p:nvPr/>
        </p:nvGrpSpPr>
        <p:grpSpPr>
          <a:xfrm>
            <a:off x="6089126" y="4550733"/>
            <a:ext cx="1314806" cy="648000"/>
            <a:chOff x="6136627" y="4873954"/>
            <a:chExt cx="1314806" cy="648000"/>
          </a:xfrm>
        </p:grpSpPr>
        <p:pic>
          <p:nvPicPr>
            <p:cNvPr id="32" name="Picture 8" descr="Zero-Copy&quot; Hybrid Bursting with No App Changes">
              <a:extLst>
                <a:ext uri="{FF2B5EF4-FFF2-40B4-BE49-F238E27FC236}">
                  <a16:creationId xmlns:a16="http://schemas.microsoft.com/office/drawing/2014/main" id="{C2D4E8C1-B330-566A-2536-816B233F15F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36627" y="4873954"/>
              <a:ext cx="648000" cy="648000"/>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pic>
          <p:nvPicPr>
            <p:cNvPr id="33" name="Picture 12" descr="PyIceberg">
              <a:extLst>
                <a:ext uri="{FF2B5EF4-FFF2-40B4-BE49-F238E27FC236}">
                  <a16:creationId xmlns:a16="http://schemas.microsoft.com/office/drawing/2014/main" id="{E7409C31-4677-5307-E56F-3DE191FF900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03433" y="4873954"/>
              <a:ext cx="648000" cy="648000"/>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grpSp>
      <p:cxnSp>
        <p:nvCxnSpPr>
          <p:cNvPr id="34" name="Elbow Connector 33">
            <a:extLst>
              <a:ext uri="{FF2B5EF4-FFF2-40B4-BE49-F238E27FC236}">
                <a16:creationId xmlns:a16="http://schemas.microsoft.com/office/drawing/2014/main" id="{8A95633A-0B5E-000F-48C8-9586CE69300D}"/>
              </a:ext>
            </a:extLst>
          </p:cNvPr>
          <p:cNvCxnSpPr>
            <a:cxnSpLocks/>
            <a:stCxn id="33" idx="3"/>
          </p:cNvCxnSpPr>
          <p:nvPr/>
        </p:nvCxnSpPr>
        <p:spPr>
          <a:xfrm flipV="1">
            <a:off x="7403932" y="3889311"/>
            <a:ext cx="1380110" cy="985422"/>
          </a:xfrm>
          <a:prstGeom prst="bentConnector3">
            <a:avLst>
              <a:gd name="adj1" fmla="val 45583"/>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B4A299E6-4ECD-8270-41B0-E04EE1C30514}"/>
              </a:ext>
            </a:extLst>
          </p:cNvPr>
          <p:cNvSpPr txBox="1"/>
          <p:nvPr/>
        </p:nvSpPr>
        <p:spPr>
          <a:xfrm>
            <a:off x="8198327" y="4159727"/>
            <a:ext cx="1689885" cy="538609"/>
          </a:xfrm>
          <a:prstGeom prst="rect">
            <a:avLst/>
          </a:prstGeom>
          <a:noFill/>
        </p:spPr>
        <p:txBody>
          <a:bodyPr wrap="none" rtlCol="0">
            <a:spAutoFit/>
          </a:bodyPr>
          <a:lstStyle/>
          <a:p>
            <a:pPr algn="ctr">
              <a:spcBef>
                <a:spcPts val="600"/>
              </a:spcBef>
            </a:pPr>
            <a:r>
              <a:rPr lang="en-US" sz="1200" dirty="0">
                <a:latin typeface="IBM Plex Sans" panose="020B0503050203000203" pitchFamily="34" charset="0"/>
              </a:rPr>
              <a:t>Query on view/tables</a:t>
            </a:r>
          </a:p>
          <a:p>
            <a:pPr algn="ctr">
              <a:spcBef>
                <a:spcPts val="600"/>
              </a:spcBef>
            </a:pPr>
            <a:r>
              <a:rPr lang="en-US" sz="1200" dirty="0">
                <a:latin typeface="IBM Plex Sans" panose="020B0503050203000203" pitchFamily="34" charset="0"/>
              </a:rPr>
              <a:t>(Impala/Spark)</a:t>
            </a:r>
          </a:p>
        </p:txBody>
      </p:sp>
      <p:grpSp>
        <p:nvGrpSpPr>
          <p:cNvPr id="36" name="Group 35">
            <a:extLst>
              <a:ext uri="{FF2B5EF4-FFF2-40B4-BE49-F238E27FC236}">
                <a16:creationId xmlns:a16="http://schemas.microsoft.com/office/drawing/2014/main" id="{1FA6D9D0-2F73-3A71-F8F0-B11DFE102627}"/>
              </a:ext>
            </a:extLst>
          </p:cNvPr>
          <p:cNvGrpSpPr/>
          <p:nvPr/>
        </p:nvGrpSpPr>
        <p:grpSpPr>
          <a:xfrm>
            <a:off x="8083765" y="2045814"/>
            <a:ext cx="1832554" cy="1147163"/>
            <a:chOff x="5846358" y="3819383"/>
            <a:chExt cx="1832554" cy="1147163"/>
          </a:xfrm>
        </p:grpSpPr>
        <p:pic>
          <p:nvPicPr>
            <p:cNvPr id="37" name="Graphic 36" descr="Database with solid fill">
              <a:extLst>
                <a:ext uri="{FF2B5EF4-FFF2-40B4-BE49-F238E27FC236}">
                  <a16:creationId xmlns:a16="http://schemas.microsoft.com/office/drawing/2014/main" id="{9DCE3D6C-5AA9-FAED-3B44-45E32B9E4B3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425317" y="3819383"/>
              <a:ext cx="648000" cy="648000"/>
            </a:xfrm>
            <a:prstGeom prst="rect">
              <a:avLst/>
            </a:prstGeom>
          </p:spPr>
        </p:pic>
        <p:sp>
          <p:nvSpPr>
            <p:cNvPr id="38" name="TextBox 37">
              <a:extLst>
                <a:ext uri="{FF2B5EF4-FFF2-40B4-BE49-F238E27FC236}">
                  <a16:creationId xmlns:a16="http://schemas.microsoft.com/office/drawing/2014/main" id="{EF2F9C4B-5718-C752-CADB-799C454E7ABE}"/>
                </a:ext>
              </a:extLst>
            </p:cNvPr>
            <p:cNvSpPr txBox="1"/>
            <p:nvPr/>
          </p:nvSpPr>
          <p:spPr>
            <a:xfrm>
              <a:off x="5846358" y="4427937"/>
              <a:ext cx="1832554" cy="538609"/>
            </a:xfrm>
            <a:prstGeom prst="rect">
              <a:avLst/>
            </a:prstGeom>
            <a:noFill/>
          </p:spPr>
          <p:txBody>
            <a:bodyPr wrap="none" rtlCol="0">
              <a:spAutoFit/>
            </a:bodyPr>
            <a:lstStyle/>
            <a:p>
              <a:pPr algn="ctr">
                <a:spcBef>
                  <a:spcPts val="600"/>
                </a:spcBef>
              </a:pPr>
              <a:r>
                <a:rPr lang="en-US" sz="1200" dirty="0">
                  <a:latin typeface="IBM Plex Sans" panose="020B0503050203000203" pitchFamily="34" charset="0"/>
                </a:rPr>
                <a:t>Dept. Marts </a:t>
              </a:r>
            </a:p>
            <a:p>
              <a:pPr algn="ctr">
                <a:spcBef>
                  <a:spcPts val="600"/>
                </a:spcBef>
              </a:pPr>
              <a:r>
                <a:rPr lang="en-US" sz="1200" dirty="0">
                  <a:latin typeface="IBM Plex Sans" panose="020B0503050203000203" pitchFamily="34" charset="0"/>
                </a:rPr>
                <a:t>(dim model + col. store)</a:t>
              </a:r>
            </a:p>
          </p:txBody>
        </p:sp>
      </p:grpSp>
      <p:cxnSp>
        <p:nvCxnSpPr>
          <p:cNvPr id="39" name="Elbow Connector 38">
            <a:extLst>
              <a:ext uri="{FF2B5EF4-FFF2-40B4-BE49-F238E27FC236}">
                <a16:creationId xmlns:a16="http://schemas.microsoft.com/office/drawing/2014/main" id="{2B629908-A26B-63DD-1DC1-106AFB5EE2E0}"/>
              </a:ext>
            </a:extLst>
          </p:cNvPr>
          <p:cNvCxnSpPr>
            <a:cxnSpLocks/>
            <a:stCxn id="33" idx="3"/>
            <a:endCxn id="37" idx="1"/>
          </p:cNvCxnSpPr>
          <p:nvPr/>
        </p:nvCxnSpPr>
        <p:spPr>
          <a:xfrm flipV="1">
            <a:off x="7403932" y="2369814"/>
            <a:ext cx="1258792" cy="2504919"/>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430C5A26-DBD9-F102-CF63-69C2BB3381D4}"/>
              </a:ext>
            </a:extLst>
          </p:cNvPr>
          <p:cNvSpPr txBox="1"/>
          <p:nvPr/>
        </p:nvSpPr>
        <p:spPr>
          <a:xfrm>
            <a:off x="4596147" y="3181404"/>
            <a:ext cx="1360363" cy="461665"/>
          </a:xfrm>
          <a:prstGeom prst="rect">
            <a:avLst/>
          </a:prstGeom>
          <a:solidFill>
            <a:schemeClr val="bg1"/>
          </a:solidFill>
        </p:spPr>
        <p:txBody>
          <a:bodyPr wrap="square" rtlCol="0">
            <a:spAutoFit/>
          </a:bodyPr>
          <a:lstStyle/>
          <a:p>
            <a:pPr>
              <a:spcBef>
                <a:spcPts val="600"/>
              </a:spcBef>
            </a:pPr>
            <a:r>
              <a:rPr lang="en-US" sz="1200" dirty="0">
                <a:latin typeface="IBM Plex Sans" panose="020B0503050203000203" pitchFamily="34" charset="0"/>
              </a:rPr>
              <a:t>Python/Spark (PS) -1</a:t>
            </a:r>
          </a:p>
        </p:txBody>
      </p:sp>
      <p:sp>
        <p:nvSpPr>
          <p:cNvPr id="41" name="TextBox 40">
            <a:extLst>
              <a:ext uri="{FF2B5EF4-FFF2-40B4-BE49-F238E27FC236}">
                <a16:creationId xmlns:a16="http://schemas.microsoft.com/office/drawing/2014/main" id="{F951C33E-ED29-C088-C7C6-C673EABE9AE1}"/>
              </a:ext>
            </a:extLst>
          </p:cNvPr>
          <p:cNvSpPr txBox="1"/>
          <p:nvPr/>
        </p:nvSpPr>
        <p:spPr>
          <a:xfrm>
            <a:off x="5184519" y="4745226"/>
            <a:ext cx="596803" cy="276999"/>
          </a:xfrm>
          <a:prstGeom prst="rect">
            <a:avLst/>
          </a:prstGeom>
          <a:solidFill>
            <a:schemeClr val="bg1"/>
          </a:solidFill>
        </p:spPr>
        <p:txBody>
          <a:bodyPr wrap="square" rtlCol="0">
            <a:spAutoFit/>
          </a:bodyPr>
          <a:lstStyle/>
          <a:p>
            <a:pPr>
              <a:spcBef>
                <a:spcPts val="600"/>
              </a:spcBef>
            </a:pPr>
            <a:r>
              <a:rPr lang="en-US" sz="1200" dirty="0">
                <a:latin typeface="IBM Plex Sans" panose="020B0503050203000203" pitchFamily="34" charset="0"/>
              </a:rPr>
              <a:t>PS-2</a:t>
            </a:r>
          </a:p>
        </p:txBody>
      </p:sp>
      <p:sp>
        <p:nvSpPr>
          <p:cNvPr id="42" name="TextBox 41">
            <a:extLst>
              <a:ext uri="{FF2B5EF4-FFF2-40B4-BE49-F238E27FC236}">
                <a16:creationId xmlns:a16="http://schemas.microsoft.com/office/drawing/2014/main" id="{FD30BCE5-7B30-D82B-CDA7-526DBFD98C96}"/>
              </a:ext>
            </a:extLst>
          </p:cNvPr>
          <p:cNvSpPr txBox="1"/>
          <p:nvPr/>
        </p:nvSpPr>
        <p:spPr>
          <a:xfrm>
            <a:off x="7780848" y="2431596"/>
            <a:ext cx="596803" cy="276999"/>
          </a:xfrm>
          <a:prstGeom prst="rect">
            <a:avLst/>
          </a:prstGeom>
          <a:solidFill>
            <a:schemeClr val="bg1"/>
          </a:solidFill>
        </p:spPr>
        <p:txBody>
          <a:bodyPr wrap="square" rtlCol="0">
            <a:spAutoFit/>
          </a:bodyPr>
          <a:lstStyle/>
          <a:p>
            <a:pPr>
              <a:spcBef>
                <a:spcPts val="600"/>
              </a:spcBef>
            </a:pPr>
            <a:r>
              <a:rPr lang="en-US" sz="1200" dirty="0">
                <a:latin typeface="IBM Plex Sans" panose="020B0503050203000203" pitchFamily="34" charset="0"/>
              </a:rPr>
              <a:t>PS-3</a:t>
            </a:r>
          </a:p>
        </p:txBody>
      </p:sp>
      <p:sp>
        <p:nvSpPr>
          <p:cNvPr id="43" name="TextBox 42">
            <a:extLst>
              <a:ext uri="{FF2B5EF4-FFF2-40B4-BE49-F238E27FC236}">
                <a16:creationId xmlns:a16="http://schemas.microsoft.com/office/drawing/2014/main" id="{30FF9480-842A-C1F0-DC8D-F2555B82AF26}"/>
              </a:ext>
            </a:extLst>
          </p:cNvPr>
          <p:cNvSpPr txBox="1"/>
          <p:nvPr/>
        </p:nvSpPr>
        <p:spPr>
          <a:xfrm>
            <a:off x="8088963" y="3578535"/>
            <a:ext cx="550263" cy="276999"/>
          </a:xfrm>
          <a:prstGeom prst="rect">
            <a:avLst/>
          </a:prstGeom>
          <a:solidFill>
            <a:schemeClr val="bg1"/>
          </a:solidFill>
        </p:spPr>
        <p:txBody>
          <a:bodyPr wrap="square" rtlCol="0">
            <a:spAutoFit/>
          </a:bodyPr>
          <a:lstStyle/>
          <a:p>
            <a:pPr>
              <a:spcBef>
                <a:spcPts val="600"/>
              </a:spcBef>
            </a:pPr>
            <a:r>
              <a:rPr lang="en-US" sz="1200" dirty="0">
                <a:latin typeface="IBM Plex Sans" panose="020B0503050203000203" pitchFamily="34" charset="0"/>
              </a:rPr>
              <a:t>PS-4</a:t>
            </a:r>
          </a:p>
        </p:txBody>
      </p:sp>
      <p:sp>
        <p:nvSpPr>
          <p:cNvPr id="44" name="TextBox 43">
            <a:extLst>
              <a:ext uri="{FF2B5EF4-FFF2-40B4-BE49-F238E27FC236}">
                <a16:creationId xmlns:a16="http://schemas.microsoft.com/office/drawing/2014/main" id="{FE7EC748-4041-DADE-A19D-C75D088A4030}"/>
              </a:ext>
            </a:extLst>
          </p:cNvPr>
          <p:cNvSpPr txBox="1"/>
          <p:nvPr/>
        </p:nvSpPr>
        <p:spPr>
          <a:xfrm>
            <a:off x="7783037" y="4921548"/>
            <a:ext cx="596803" cy="276999"/>
          </a:xfrm>
          <a:prstGeom prst="rect">
            <a:avLst/>
          </a:prstGeom>
          <a:solidFill>
            <a:schemeClr val="bg1"/>
          </a:solidFill>
        </p:spPr>
        <p:txBody>
          <a:bodyPr wrap="square" rtlCol="0">
            <a:spAutoFit/>
          </a:bodyPr>
          <a:lstStyle/>
          <a:p>
            <a:pPr>
              <a:spcBef>
                <a:spcPts val="600"/>
              </a:spcBef>
            </a:pPr>
            <a:r>
              <a:rPr lang="en-US" sz="1200" dirty="0">
                <a:latin typeface="IBM Plex Sans" panose="020B0503050203000203" pitchFamily="34" charset="0"/>
              </a:rPr>
              <a:t>PS-5</a:t>
            </a:r>
          </a:p>
        </p:txBody>
      </p:sp>
      <p:cxnSp>
        <p:nvCxnSpPr>
          <p:cNvPr id="45" name="Elbow Connector 44">
            <a:extLst>
              <a:ext uri="{FF2B5EF4-FFF2-40B4-BE49-F238E27FC236}">
                <a16:creationId xmlns:a16="http://schemas.microsoft.com/office/drawing/2014/main" id="{D7E1F33B-43F3-7EEC-9F87-C6438DA03778}"/>
              </a:ext>
            </a:extLst>
          </p:cNvPr>
          <p:cNvCxnSpPr>
            <a:cxnSpLocks/>
            <a:stCxn id="1075" idx="3"/>
          </p:cNvCxnSpPr>
          <p:nvPr/>
        </p:nvCxnSpPr>
        <p:spPr>
          <a:xfrm flipV="1">
            <a:off x="6122844" y="2265390"/>
            <a:ext cx="2516130" cy="51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47" name="Graphic 46" descr="Gears with solid fill">
            <a:extLst>
              <a:ext uri="{FF2B5EF4-FFF2-40B4-BE49-F238E27FC236}">
                <a16:creationId xmlns:a16="http://schemas.microsoft.com/office/drawing/2014/main" id="{033E10FE-AEF3-34AE-8C9D-C8EA04DBFEE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676042" y="3442502"/>
            <a:ext cx="648000" cy="648000"/>
          </a:xfrm>
          <a:prstGeom prst="rect">
            <a:avLst/>
          </a:prstGeom>
        </p:spPr>
      </p:pic>
      <p:sp>
        <p:nvSpPr>
          <p:cNvPr id="54" name="Title 1">
            <a:extLst>
              <a:ext uri="{FF2B5EF4-FFF2-40B4-BE49-F238E27FC236}">
                <a16:creationId xmlns:a16="http://schemas.microsoft.com/office/drawing/2014/main" id="{13E583B1-E676-D9C4-1CA7-94924DCF8C8B}"/>
              </a:ext>
            </a:extLst>
          </p:cNvPr>
          <p:cNvSpPr txBox="1">
            <a:spLocks/>
          </p:cNvSpPr>
          <p:nvPr/>
        </p:nvSpPr>
        <p:spPr>
          <a:xfrm>
            <a:off x="376660" y="251669"/>
            <a:ext cx="11281942" cy="45298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2000" b="1" dirty="0">
                <a:latin typeface="IBM Plex Sans" panose="020B0503050203000203" pitchFamily="34" charset="0"/>
                <a:ea typeface="Calibri" panose="020F0502020204030204" pitchFamily="34" charset="0"/>
              </a:rPr>
              <a:t>Data flow across the components</a:t>
            </a:r>
            <a:endParaRPr lang="en-IN" sz="1800" dirty="0">
              <a:latin typeface="IBM Plex Sans" panose="020B0503050203000203" pitchFamily="34" charset="0"/>
            </a:endParaRPr>
          </a:p>
        </p:txBody>
      </p:sp>
      <p:pic>
        <p:nvPicPr>
          <p:cNvPr id="1026" name="Picture 2" descr="Apache NiFi for Data Integration and Flow Management | by Sahil Sharma |  Medium">
            <a:extLst>
              <a:ext uri="{FF2B5EF4-FFF2-40B4-BE49-F238E27FC236}">
                <a16:creationId xmlns:a16="http://schemas.microsoft.com/office/drawing/2014/main" id="{D2FCD1A2-13CC-AA2A-07F2-6F101F84E40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673558" y="4993236"/>
            <a:ext cx="890649" cy="445325"/>
          </a:xfrm>
          <a:prstGeom prst="rect">
            <a:avLst/>
          </a:prstGeom>
          <a:noFill/>
          <a:ln>
            <a:solidFill>
              <a:schemeClr val="accent1">
                <a:lumMod val="60000"/>
                <a:lumOff val="40000"/>
              </a:schemeClr>
            </a:solidFill>
          </a:ln>
          <a:extLst>
            <a:ext uri="{909E8E84-426E-40DD-AFC4-6F175D3DCCD1}">
              <a14:hiddenFill xmlns:a14="http://schemas.microsoft.com/office/drawing/2010/main">
                <a:solidFill>
                  <a:srgbClr val="FFFFFF"/>
                </a:solidFill>
              </a14:hiddenFill>
            </a:ext>
          </a:extLst>
        </p:spPr>
      </p:pic>
      <p:pic>
        <p:nvPicPr>
          <p:cNvPr id="55" name="Picture 54">
            <a:extLst>
              <a:ext uri="{FF2B5EF4-FFF2-40B4-BE49-F238E27FC236}">
                <a16:creationId xmlns:a16="http://schemas.microsoft.com/office/drawing/2014/main" id="{CBB19D2B-E29A-7BB5-1085-5AD4048E8322}"/>
              </a:ext>
            </a:extLst>
          </p:cNvPr>
          <p:cNvPicPr>
            <a:picLocks noChangeAspect="1"/>
          </p:cNvPicPr>
          <p:nvPr/>
        </p:nvPicPr>
        <p:blipFill>
          <a:blip r:embed="rId11"/>
          <a:stretch>
            <a:fillRect/>
          </a:stretch>
        </p:blipFill>
        <p:spPr>
          <a:xfrm>
            <a:off x="2483224" y="804057"/>
            <a:ext cx="504000" cy="504000"/>
          </a:xfrm>
          <a:prstGeom prst="rect">
            <a:avLst/>
          </a:prstGeom>
        </p:spPr>
      </p:pic>
      <p:cxnSp>
        <p:nvCxnSpPr>
          <p:cNvPr id="57" name="Straight Arrow Connector 56">
            <a:extLst>
              <a:ext uri="{FF2B5EF4-FFF2-40B4-BE49-F238E27FC236}">
                <a16:creationId xmlns:a16="http://schemas.microsoft.com/office/drawing/2014/main" id="{F0ED1A59-E2FA-2A57-B218-7785D67FE85C}"/>
              </a:ext>
            </a:extLst>
          </p:cNvPr>
          <p:cNvCxnSpPr>
            <a:cxnSpLocks/>
            <a:stCxn id="55" idx="2"/>
            <a:endCxn id="1056" idx="0"/>
          </p:cNvCxnSpPr>
          <p:nvPr/>
        </p:nvCxnSpPr>
        <p:spPr>
          <a:xfrm flipH="1">
            <a:off x="2730055" y="1308057"/>
            <a:ext cx="5169" cy="5099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8" name="Rectangle 57">
            <a:extLst>
              <a:ext uri="{FF2B5EF4-FFF2-40B4-BE49-F238E27FC236}">
                <a16:creationId xmlns:a16="http://schemas.microsoft.com/office/drawing/2014/main" id="{AB0716A5-D99A-95C6-6DBB-6C432D7122F6}"/>
              </a:ext>
            </a:extLst>
          </p:cNvPr>
          <p:cNvSpPr/>
          <p:nvPr/>
        </p:nvSpPr>
        <p:spPr>
          <a:xfrm>
            <a:off x="2049872" y="3072569"/>
            <a:ext cx="1360363" cy="987409"/>
          </a:xfrm>
          <a:prstGeom prst="rect">
            <a:avLst/>
          </a:prstGeom>
          <a:solidFill>
            <a:schemeClr val="bg1"/>
          </a:solidFill>
          <a:ln w="3175">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097236"/>
            <a:endParaRPr lang="en-IN" sz="1400" dirty="0">
              <a:solidFill>
                <a:schemeClr val="tx1"/>
              </a:solidFill>
              <a:latin typeface="IBM Plex Sans" panose="020B0503050203000203" pitchFamily="34" charset="0"/>
            </a:endParaRPr>
          </a:p>
        </p:txBody>
      </p:sp>
      <p:sp>
        <p:nvSpPr>
          <p:cNvPr id="60" name="TextBox 59">
            <a:extLst>
              <a:ext uri="{FF2B5EF4-FFF2-40B4-BE49-F238E27FC236}">
                <a16:creationId xmlns:a16="http://schemas.microsoft.com/office/drawing/2014/main" id="{16B09823-62E4-EFB8-8FF3-21D513FAC764}"/>
              </a:ext>
            </a:extLst>
          </p:cNvPr>
          <p:cNvSpPr txBox="1"/>
          <p:nvPr/>
        </p:nvSpPr>
        <p:spPr>
          <a:xfrm>
            <a:off x="2147787" y="3196585"/>
            <a:ext cx="1152498" cy="748145"/>
          </a:xfrm>
          <a:prstGeom prst="rect">
            <a:avLst/>
          </a:prstGeom>
          <a:solidFill>
            <a:schemeClr val="bg1">
              <a:lumMod val="95000"/>
            </a:schemeClr>
          </a:solidFill>
          <a:ln w="3175">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wrap="square" lIns="0" rIns="0" rtlCol="0">
            <a:noAutofit/>
          </a:bodyPr>
          <a:lstStyle/>
          <a:p>
            <a:pPr algn="ctr"/>
            <a:r>
              <a:rPr lang="en-US" sz="1050" dirty="0">
                <a:latin typeface="IBM Plex Sans" panose="020B0503050203000203" pitchFamily="34" charset="0"/>
              </a:rPr>
              <a:t>S3 Sink Conn. </a:t>
            </a:r>
          </a:p>
          <a:p>
            <a:pPr algn="ctr"/>
            <a:r>
              <a:rPr lang="en-US" sz="1050" dirty="0">
                <a:latin typeface="IBM Plex Sans" panose="020B0503050203000203" pitchFamily="34" charset="0"/>
              </a:rPr>
              <a:t>(distributed) </a:t>
            </a:r>
          </a:p>
        </p:txBody>
      </p:sp>
      <p:sp>
        <p:nvSpPr>
          <p:cNvPr id="62" name="TextBox 61">
            <a:extLst>
              <a:ext uri="{FF2B5EF4-FFF2-40B4-BE49-F238E27FC236}">
                <a16:creationId xmlns:a16="http://schemas.microsoft.com/office/drawing/2014/main" id="{D3C521F7-C9B0-61D0-4942-ED50014E508A}"/>
              </a:ext>
            </a:extLst>
          </p:cNvPr>
          <p:cNvSpPr txBox="1"/>
          <p:nvPr/>
        </p:nvSpPr>
        <p:spPr>
          <a:xfrm>
            <a:off x="1557968" y="1376456"/>
            <a:ext cx="2348721" cy="276999"/>
          </a:xfrm>
          <a:prstGeom prst="rect">
            <a:avLst/>
          </a:prstGeom>
          <a:solidFill>
            <a:schemeClr val="bg1"/>
          </a:solidFill>
        </p:spPr>
        <p:txBody>
          <a:bodyPr wrap="none" rtlCol="0">
            <a:spAutoFit/>
          </a:bodyPr>
          <a:lstStyle/>
          <a:p>
            <a:pPr algn="ctr">
              <a:spcBef>
                <a:spcPts val="600"/>
              </a:spcBef>
            </a:pPr>
            <a:r>
              <a:rPr lang="en-US" sz="1200" dirty="0">
                <a:latin typeface="IBM Plex Sans" panose="020B0503050203000203" pitchFamily="34" charset="0"/>
              </a:rPr>
              <a:t>Other events (e.g., clickstream)</a:t>
            </a:r>
          </a:p>
        </p:txBody>
      </p:sp>
      <p:pic>
        <p:nvPicPr>
          <p:cNvPr id="1056" name="Picture 1055">
            <a:extLst>
              <a:ext uri="{FF2B5EF4-FFF2-40B4-BE49-F238E27FC236}">
                <a16:creationId xmlns:a16="http://schemas.microsoft.com/office/drawing/2014/main" id="{3EAB6ADF-6F28-3E2E-7392-593C07123BCE}"/>
              </a:ext>
            </a:extLst>
          </p:cNvPr>
          <p:cNvPicPr>
            <a:picLocks noChangeAspect="1"/>
          </p:cNvPicPr>
          <p:nvPr/>
        </p:nvPicPr>
        <p:blipFill>
          <a:blip r:embed="rId12"/>
          <a:stretch>
            <a:fillRect/>
          </a:stretch>
        </p:blipFill>
        <p:spPr>
          <a:xfrm>
            <a:off x="2049873" y="1817985"/>
            <a:ext cx="1360363" cy="881717"/>
          </a:xfrm>
          <a:prstGeom prst="rect">
            <a:avLst/>
          </a:prstGeom>
        </p:spPr>
      </p:pic>
      <p:pic>
        <p:nvPicPr>
          <p:cNvPr id="3" name="Picture 2">
            <a:extLst>
              <a:ext uri="{FF2B5EF4-FFF2-40B4-BE49-F238E27FC236}">
                <a16:creationId xmlns:a16="http://schemas.microsoft.com/office/drawing/2014/main" id="{57EC0B79-34EA-011C-B6E0-889CF8A105D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342405" y="1793814"/>
            <a:ext cx="252000" cy="252000"/>
          </a:xfrm>
          <a:prstGeom prst="rect">
            <a:avLst/>
          </a:prstGeom>
          <a:noFill/>
          <a:extLst>
            <a:ext uri="{909E8E84-426E-40DD-AFC4-6F175D3DCCD1}">
              <a14:hiddenFill xmlns:a14="http://schemas.microsoft.com/office/drawing/2010/main">
                <a:solidFill>
                  <a:srgbClr val="FFFFFF"/>
                </a:solidFill>
              </a14:hiddenFill>
            </a:ext>
          </a:extLst>
        </p:spPr>
      </p:pic>
      <p:sp>
        <p:nvSpPr>
          <p:cNvPr id="1068" name="TextBox 1067">
            <a:extLst>
              <a:ext uri="{FF2B5EF4-FFF2-40B4-BE49-F238E27FC236}">
                <a16:creationId xmlns:a16="http://schemas.microsoft.com/office/drawing/2014/main" id="{63AABD17-30D1-43D8-6415-AF35571FF354}"/>
              </a:ext>
            </a:extLst>
          </p:cNvPr>
          <p:cNvSpPr txBox="1"/>
          <p:nvPr/>
        </p:nvSpPr>
        <p:spPr>
          <a:xfrm>
            <a:off x="2236813" y="3642222"/>
            <a:ext cx="432000" cy="215444"/>
          </a:xfrm>
          <a:prstGeom prst="rect">
            <a:avLst/>
          </a:prstGeom>
          <a:solidFill>
            <a:schemeClr val="bg1"/>
          </a:solidFill>
          <a:ln>
            <a:solidFill>
              <a:schemeClr val="tx1">
                <a:lumMod val="50000"/>
                <a:lumOff val="50000"/>
              </a:schemeClr>
            </a:solidFill>
          </a:ln>
        </p:spPr>
        <p:txBody>
          <a:bodyPr wrap="none" lIns="0" rIns="0" rtlCol="0">
            <a:noAutofit/>
          </a:bodyPr>
          <a:lstStyle/>
          <a:p>
            <a:pPr algn="ctr">
              <a:spcBef>
                <a:spcPts val="600"/>
              </a:spcBef>
            </a:pPr>
            <a:r>
              <a:rPr lang="en-US" sz="800" dirty="0">
                <a:latin typeface="IBM Plex Sans" panose="020B0503050203000203" pitchFamily="34" charset="0"/>
              </a:rPr>
              <a:t>Worker </a:t>
            </a:r>
          </a:p>
        </p:txBody>
      </p:sp>
      <p:sp>
        <p:nvSpPr>
          <p:cNvPr id="1070" name="TextBox 1069">
            <a:extLst>
              <a:ext uri="{FF2B5EF4-FFF2-40B4-BE49-F238E27FC236}">
                <a16:creationId xmlns:a16="http://schemas.microsoft.com/office/drawing/2014/main" id="{C8DA5602-806C-C03E-C994-354FEAD72EFE}"/>
              </a:ext>
            </a:extLst>
          </p:cNvPr>
          <p:cNvSpPr txBox="1"/>
          <p:nvPr/>
        </p:nvSpPr>
        <p:spPr>
          <a:xfrm>
            <a:off x="2701846" y="3642222"/>
            <a:ext cx="144000" cy="215444"/>
          </a:xfrm>
          <a:prstGeom prst="rect">
            <a:avLst/>
          </a:prstGeom>
          <a:solidFill>
            <a:schemeClr val="bg1"/>
          </a:solidFill>
          <a:ln>
            <a:solidFill>
              <a:schemeClr val="tx1">
                <a:lumMod val="50000"/>
                <a:lumOff val="50000"/>
              </a:schemeClr>
            </a:solidFill>
          </a:ln>
        </p:spPr>
        <p:txBody>
          <a:bodyPr wrap="none" lIns="0" rIns="0" rtlCol="0">
            <a:noAutofit/>
          </a:bodyPr>
          <a:lstStyle/>
          <a:p>
            <a:pPr algn="ctr">
              <a:spcBef>
                <a:spcPts val="600"/>
              </a:spcBef>
            </a:pPr>
            <a:endParaRPr lang="en-US" sz="800" dirty="0">
              <a:latin typeface="IBM Plex Sans" panose="020B0503050203000203" pitchFamily="34" charset="0"/>
            </a:endParaRPr>
          </a:p>
        </p:txBody>
      </p:sp>
      <p:sp>
        <p:nvSpPr>
          <p:cNvPr id="1071" name="TextBox 1070">
            <a:extLst>
              <a:ext uri="{FF2B5EF4-FFF2-40B4-BE49-F238E27FC236}">
                <a16:creationId xmlns:a16="http://schemas.microsoft.com/office/drawing/2014/main" id="{E898B359-112E-8472-5C78-02C8F22EFC0D}"/>
              </a:ext>
            </a:extLst>
          </p:cNvPr>
          <p:cNvSpPr txBox="1"/>
          <p:nvPr/>
        </p:nvSpPr>
        <p:spPr>
          <a:xfrm>
            <a:off x="2878879" y="3642222"/>
            <a:ext cx="144000" cy="215444"/>
          </a:xfrm>
          <a:prstGeom prst="rect">
            <a:avLst/>
          </a:prstGeom>
          <a:solidFill>
            <a:schemeClr val="bg1"/>
          </a:solidFill>
          <a:ln>
            <a:solidFill>
              <a:schemeClr val="tx1">
                <a:lumMod val="50000"/>
                <a:lumOff val="50000"/>
              </a:schemeClr>
            </a:solidFill>
          </a:ln>
        </p:spPr>
        <p:txBody>
          <a:bodyPr wrap="none" lIns="0" rIns="0" rtlCol="0">
            <a:noAutofit/>
          </a:bodyPr>
          <a:lstStyle/>
          <a:p>
            <a:pPr algn="ctr">
              <a:spcBef>
                <a:spcPts val="600"/>
              </a:spcBef>
            </a:pPr>
            <a:endParaRPr lang="en-US" sz="800" dirty="0">
              <a:latin typeface="IBM Plex Sans" panose="020B0503050203000203" pitchFamily="34" charset="0"/>
            </a:endParaRPr>
          </a:p>
        </p:txBody>
      </p:sp>
      <p:sp>
        <p:nvSpPr>
          <p:cNvPr id="1072" name="TextBox 1071">
            <a:extLst>
              <a:ext uri="{FF2B5EF4-FFF2-40B4-BE49-F238E27FC236}">
                <a16:creationId xmlns:a16="http://schemas.microsoft.com/office/drawing/2014/main" id="{72E0CEA6-28A3-80B0-983F-117C7D468153}"/>
              </a:ext>
            </a:extLst>
          </p:cNvPr>
          <p:cNvSpPr txBox="1"/>
          <p:nvPr/>
        </p:nvSpPr>
        <p:spPr>
          <a:xfrm>
            <a:off x="3055912" y="3642222"/>
            <a:ext cx="144000" cy="215444"/>
          </a:xfrm>
          <a:prstGeom prst="rect">
            <a:avLst/>
          </a:prstGeom>
          <a:solidFill>
            <a:schemeClr val="bg1"/>
          </a:solidFill>
          <a:ln>
            <a:solidFill>
              <a:schemeClr val="tx1">
                <a:lumMod val="50000"/>
                <a:lumOff val="50000"/>
              </a:schemeClr>
            </a:solidFill>
          </a:ln>
        </p:spPr>
        <p:txBody>
          <a:bodyPr wrap="none" lIns="0" rIns="0" rtlCol="0">
            <a:noAutofit/>
          </a:bodyPr>
          <a:lstStyle/>
          <a:p>
            <a:pPr algn="ctr">
              <a:spcBef>
                <a:spcPts val="600"/>
              </a:spcBef>
            </a:pPr>
            <a:endParaRPr lang="en-US" sz="800" dirty="0">
              <a:latin typeface="IBM Plex Sans" panose="020B0503050203000203" pitchFamily="34" charset="0"/>
            </a:endParaRPr>
          </a:p>
        </p:txBody>
      </p:sp>
      <p:pic>
        <p:nvPicPr>
          <p:cNvPr id="1074" name="Picture 1073">
            <a:extLst>
              <a:ext uri="{FF2B5EF4-FFF2-40B4-BE49-F238E27FC236}">
                <a16:creationId xmlns:a16="http://schemas.microsoft.com/office/drawing/2014/main" id="{8DFB5924-68EF-CDCA-C712-410553BFE55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311327" y="2968880"/>
            <a:ext cx="252000" cy="252000"/>
          </a:xfrm>
          <a:prstGeom prst="rect">
            <a:avLst/>
          </a:prstGeom>
          <a:noFill/>
          <a:extLst>
            <a:ext uri="{909E8E84-426E-40DD-AFC4-6F175D3DCCD1}">
              <a14:hiddenFill xmlns:a14="http://schemas.microsoft.com/office/drawing/2010/main">
                <a:solidFill>
                  <a:srgbClr val="FFFFFF"/>
                </a:solidFill>
              </a14:hiddenFill>
            </a:ext>
          </a:extLst>
        </p:spPr>
      </p:pic>
      <p:pic>
        <p:nvPicPr>
          <p:cNvPr id="1075" name="Picture 1074">
            <a:extLst>
              <a:ext uri="{FF2B5EF4-FFF2-40B4-BE49-F238E27FC236}">
                <a16:creationId xmlns:a16="http://schemas.microsoft.com/office/drawing/2014/main" id="{B1925E63-4D52-ACFD-F3DD-4C6F9BC15372}"/>
              </a:ext>
            </a:extLst>
          </p:cNvPr>
          <p:cNvPicPr>
            <a:picLocks noChangeAspect="1"/>
          </p:cNvPicPr>
          <p:nvPr/>
        </p:nvPicPr>
        <p:blipFill>
          <a:blip r:embed="rId14"/>
          <a:stretch>
            <a:fillRect/>
          </a:stretch>
        </p:blipFill>
        <p:spPr>
          <a:xfrm>
            <a:off x="5080975" y="1831361"/>
            <a:ext cx="1041869" cy="878438"/>
          </a:xfrm>
          <a:prstGeom prst="rect">
            <a:avLst/>
          </a:prstGeom>
          <a:ln>
            <a:solidFill>
              <a:schemeClr val="accent2">
                <a:lumMod val="50000"/>
              </a:schemeClr>
            </a:solidFill>
          </a:ln>
        </p:spPr>
      </p:pic>
      <p:sp>
        <p:nvSpPr>
          <p:cNvPr id="1076" name="TextBox 1075">
            <a:extLst>
              <a:ext uri="{FF2B5EF4-FFF2-40B4-BE49-F238E27FC236}">
                <a16:creationId xmlns:a16="http://schemas.microsoft.com/office/drawing/2014/main" id="{A9DF237F-C4E9-97A3-3864-8E9A15A87615}"/>
              </a:ext>
            </a:extLst>
          </p:cNvPr>
          <p:cNvSpPr txBox="1"/>
          <p:nvPr/>
        </p:nvSpPr>
        <p:spPr>
          <a:xfrm>
            <a:off x="3887069" y="2716839"/>
            <a:ext cx="3533340" cy="276999"/>
          </a:xfrm>
          <a:prstGeom prst="rect">
            <a:avLst/>
          </a:prstGeom>
          <a:solidFill>
            <a:schemeClr val="bg1"/>
          </a:solidFill>
        </p:spPr>
        <p:txBody>
          <a:bodyPr wrap="none" rtlCol="0">
            <a:spAutoFit/>
          </a:bodyPr>
          <a:lstStyle/>
          <a:p>
            <a:pPr algn="ctr">
              <a:spcBef>
                <a:spcPts val="600"/>
              </a:spcBef>
            </a:pPr>
            <a:r>
              <a:rPr lang="en-US" sz="1200" dirty="0">
                <a:latin typeface="IBM Plex Sans" panose="020B0503050203000203" pitchFamily="34" charset="0"/>
              </a:rPr>
              <a:t>R/T and Event-driven Analytics (by Apache Flink)</a:t>
            </a:r>
          </a:p>
        </p:txBody>
      </p:sp>
      <p:pic>
        <p:nvPicPr>
          <p:cNvPr id="1077" name="Picture 8" descr="Material | Apache Flink">
            <a:extLst>
              <a:ext uri="{FF2B5EF4-FFF2-40B4-BE49-F238E27FC236}">
                <a16:creationId xmlns:a16="http://schemas.microsoft.com/office/drawing/2014/main" id="{9AFD6EF3-BBAF-731E-2441-8F117D44FF9A}"/>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072250" y="1739335"/>
            <a:ext cx="288000" cy="288000"/>
          </a:xfrm>
          <a:prstGeom prst="rect">
            <a:avLst/>
          </a:prstGeom>
          <a:noFill/>
          <a:extLst>
            <a:ext uri="{909E8E84-426E-40DD-AFC4-6F175D3DCCD1}">
              <a14:hiddenFill xmlns:a14="http://schemas.microsoft.com/office/drawing/2010/main">
                <a:solidFill>
                  <a:srgbClr val="FFFFFF"/>
                </a:solidFill>
              </a14:hiddenFill>
            </a:ext>
          </a:extLst>
        </p:spPr>
      </p:pic>
      <p:sp>
        <p:nvSpPr>
          <p:cNvPr id="1078" name="TextBox 1077">
            <a:extLst>
              <a:ext uri="{FF2B5EF4-FFF2-40B4-BE49-F238E27FC236}">
                <a16:creationId xmlns:a16="http://schemas.microsoft.com/office/drawing/2014/main" id="{81979390-3AE5-F9CA-285B-4A9D67528BC6}"/>
              </a:ext>
            </a:extLst>
          </p:cNvPr>
          <p:cNvSpPr txBox="1"/>
          <p:nvPr/>
        </p:nvSpPr>
        <p:spPr>
          <a:xfrm>
            <a:off x="6629582" y="1971305"/>
            <a:ext cx="1086255" cy="646331"/>
          </a:xfrm>
          <a:prstGeom prst="rect">
            <a:avLst/>
          </a:prstGeom>
          <a:solidFill>
            <a:schemeClr val="bg1"/>
          </a:solidFill>
        </p:spPr>
        <p:txBody>
          <a:bodyPr wrap="square" rtlCol="0">
            <a:spAutoFit/>
          </a:bodyPr>
          <a:lstStyle/>
          <a:p>
            <a:pPr>
              <a:spcBef>
                <a:spcPts val="600"/>
              </a:spcBef>
            </a:pPr>
            <a:r>
              <a:rPr lang="en-US" sz="1200" dirty="0">
                <a:latin typeface="IBM Plex Sans" panose="020B0503050203000203" pitchFamily="34" charset="0"/>
              </a:rPr>
              <a:t>Loading of real-time marts</a:t>
            </a:r>
          </a:p>
        </p:txBody>
      </p:sp>
      <p:cxnSp>
        <p:nvCxnSpPr>
          <p:cNvPr id="1082" name="Straight Arrow Connector 1081">
            <a:extLst>
              <a:ext uri="{FF2B5EF4-FFF2-40B4-BE49-F238E27FC236}">
                <a16:creationId xmlns:a16="http://schemas.microsoft.com/office/drawing/2014/main" id="{579803E9-ED02-0273-EF62-C1419AAE1E3C}"/>
              </a:ext>
            </a:extLst>
          </p:cNvPr>
          <p:cNvCxnSpPr>
            <a:stCxn id="1056" idx="3"/>
            <a:endCxn id="1075" idx="1"/>
          </p:cNvCxnSpPr>
          <p:nvPr/>
        </p:nvCxnSpPr>
        <p:spPr>
          <a:xfrm>
            <a:off x="3410236" y="2258844"/>
            <a:ext cx="1670739" cy="117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84" name="TextBox 1083">
            <a:extLst>
              <a:ext uri="{FF2B5EF4-FFF2-40B4-BE49-F238E27FC236}">
                <a16:creationId xmlns:a16="http://schemas.microsoft.com/office/drawing/2014/main" id="{EE238D92-66F4-E8B3-191C-1C291CC5002E}"/>
              </a:ext>
            </a:extLst>
          </p:cNvPr>
          <p:cNvSpPr txBox="1"/>
          <p:nvPr/>
        </p:nvSpPr>
        <p:spPr>
          <a:xfrm>
            <a:off x="10119993" y="2127084"/>
            <a:ext cx="1200967" cy="432000"/>
          </a:xfrm>
          <a:prstGeom prst="rect">
            <a:avLst/>
          </a:prstGeom>
          <a:solidFill>
            <a:schemeClr val="accent5">
              <a:lumMod val="20000"/>
              <a:lumOff val="80000"/>
            </a:schemeClr>
          </a:solidFill>
          <a:ln>
            <a:solidFill>
              <a:schemeClr val="accent1"/>
            </a:solidFill>
          </a:ln>
        </p:spPr>
        <p:txBody>
          <a:bodyPr wrap="square" rtlCol="0" anchor="ctr">
            <a:noAutofit/>
          </a:bodyPr>
          <a:lstStyle/>
          <a:p>
            <a:pPr algn="ctr">
              <a:spcBef>
                <a:spcPts val="600"/>
              </a:spcBef>
            </a:pPr>
            <a:r>
              <a:rPr lang="en-US" sz="1200" dirty="0">
                <a:latin typeface="IBM Plex Sans" panose="020B0503050203000203" pitchFamily="34" charset="0"/>
              </a:rPr>
              <a:t>Management reports</a:t>
            </a:r>
          </a:p>
        </p:txBody>
      </p:sp>
      <p:sp>
        <p:nvSpPr>
          <p:cNvPr id="1086" name="TextBox 1085">
            <a:extLst>
              <a:ext uri="{FF2B5EF4-FFF2-40B4-BE49-F238E27FC236}">
                <a16:creationId xmlns:a16="http://schemas.microsoft.com/office/drawing/2014/main" id="{17C0BB1D-FBD6-0DFB-8242-CD090EE7A730}"/>
              </a:ext>
            </a:extLst>
          </p:cNvPr>
          <p:cNvSpPr txBox="1"/>
          <p:nvPr/>
        </p:nvSpPr>
        <p:spPr>
          <a:xfrm>
            <a:off x="10119994" y="1648740"/>
            <a:ext cx="1200967" cy="432000"/>
          </a:xfrm>
          <a:prstGeom prst="rect">
            <a:avLst/>
          </a:prstGeom>
          <a:solidFill>
            <a:schemeClr val="accent5">
              <a:lumMod val="20000"/>
              <a:lumOff val="80000"/>
            </a:schemeClr>
          </a:solidFill>
          <a:ln>
            <a:solidFill>
              <a:schemeClr val="accent1"/>
            </a:solidFill>
          </a:ln>
        </p:spPr>
        <p:txBody>
          <a:bodyPr wrap="square" rtlCol="0" anchor="ctr">
            <a:noAutofit/>
          </a:bodyPr>
          <a:lstStyle/>
          <a:p>
            <a:pPr algn="ctr">
              <a:spcBef>
                <a:spcPts val="600"/>
              </a:spcBef>
            </a:pPr>
            <a:r>
              <a:rPr lang="en-US" sz="1200" dirty="0">
                <a:latin typeface="IBM Plex Sans" panose="020B0503050203000203" pitchFamily="34" charset="0"/>
              </a:rPr>
              <a:t>Regulatory reports</a:t>
            </a:r>
          </a:p>
        </p:txBody>
      </p:sp>
      <p:sp>
        <p:nvSpPr>
          <p:cNvPr id="1087" name="TextBox 1086">
            <a:extLst>
              <a:ext uri="{FF2B5EF4-FFF2-40B4-BE49-F238E27FC236}">
                <a16:creationId xmlns:a16="http://schemas.microsoft.com/office/drawing/2014/main" id="{D7FFA972-D692-2975-82D4-45B383F4F3F1}"/>
              </a:ext>
            </a:extLst>
          </p:cNvPr>
          <p:cNvSpPr txBox="1"/>
          <p:nvPr/>
        </p:nvSpPr>
        <p:spPr>
          <a:xfrm>
            <a:off x="10119993" y="2605428"/>
            <a:ext cx="1200967" cy="216000"/>
          </a:xfrm>
          <a:prstGeom prst="rect">
            <a:avLst/>
          </a:prstGeom>
          <a:solidFill>
            <a:schemeClr val="accent5">
              <a:lumMod val="20000"/>
              <a:lumOff val="80000"/>
            </a:schemeClr>
          </a:solidFill>
          <a:ln>
            <a:solidFill>
              <a:schemeClr val="accent1"/>
            </a:solidFill>
          </a:ln>
        </p:spPr>
        <p:txBody>
          <a:bodyPr wrap="square" rtlCol="0" anchor="ctr">
            <a:noAutofit/>
          </a:bodyPr>
          <a:lstStyle/>
          <a:p>
            <a:pPr algn="ctr">
              <a:spcBef>
                <a:spcPts val="600"/>
              </a:spcBef>
            </a:pPr>
            <a:r>
              <a:rPr lang="en-US" sz="1200" dirty="0">
                <a:latin typeface="IBM Plex Sans" panose="020B0503050203000203" pitchFamily="34" charset="0"/>
              </a:rPr>
              <a:t>Exports</a:t>
            </a:r>
          </a:p>
        </p:txBody>
      </p:sp>
      <p:sp>
        <p:nvSpPr>
          <p:cNvPr id="1094" name="Rectangle 1093">
            <a:extLst>
              <a:ext uri="{FF2B5EF4-FFF2-40B4-BE49-F238E27FC236}">
                <a16:creationId xmlns:a16="http://schemas.microsoft.com/office/drawing/2014/main" id="{8243BFC7-6447-51A7-696E-1A7051E667AD}"/>
              </a:ext>
            </a:extLst>
          </p:cNvPr>
          <p:cNvSpPr/>
          <p:nvPr/>
        </p:nvSpPr>
        <p:spPr>
          <a:xfrm>
            <a:off x="10002531" y="1554243"/>
            <a:ext cx="1401288" cy="1634586"/>
          </a:xfrm>
          <a:prstGeom prst="rect">
            <a:avLst/>
          </a:prstGeom>
          <a:noFill/>
          <a:ln w="6350">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097236"/>
            <a:endParaRPr lang="en-US" sz="1400" dirty="0">
              <a:solidFill>
                <a:schemeClr val="tx1"/>
              </a:solidFill>
              <a:latin typeface="IBM Plex Sans" panose="020B0503050203000203" pitchFamily="34" charset="0"/>
            </a:endParaRPr>
          </a:p>
        </p:txBody>
      </p:sp>
      <p:cxnSp>
        <p:nvCxnSpPr>
          <p:cNvPr id="1098" name="Elbow Connector 1097">
            <a:extLst>
              <a:ext uri="{FF2B5EF4-FFF2-40B4-BE49-F238E27FC236}">
                <a16:creationId xmlns:a16="http://schemas.microsoft.com/office/drawing/2014/main" id="{9183E92B-4EDC-CF27-8EFC-F7A164CC8D66}"/>
              </a:ext>
            </a:extLst>
          </p:cNvPr>
          <p:cNvCxnSpPr>
            <a:cxnSpLocks/>
            <a:stCxn id="17" idx="3"/>
            <a:endCxn id="1094" idx="2"/>
          </p:cNvCxnSpPr>
          <p:nvPr/>
        </p:nvCxnSpPr>
        <p:spPr>
          <a:xfrm flipV="1">
            <a:off x="7025816" y="3188829"/>
            <a:ext cx="3677359" cy="19058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01" name="Elbow Connector 1100">
            <a:extLst>
              <a:ext uri="{FF2B5EF4-FFF2-40B4-BE49-F238E27FC236}">
                <a16:creationId xmlns:a16="http://schemas.microsoft.com/office/drawing/2014/main" id="{59DB57D2-3DA5-66BD-7D2D-DA7577C6C92E}"/>
              </a:ext>
            </a:extLst>
          </p:cNvPr>
          <p:cNvCxnSpPr>
            <a:cxnSpLocks/>
            <a:stCxn id="37" idx="3"/>
            <a:endCxn id="1094" idx="1"/>
          </p:cNvCxnSpPr>
          <p:nvPr/>
        </p:nvCxnSpPr>
        <p:spPr>
          <a:xfrm>
            <a:off x="9310724" y="2369814"/>
            <a:ext cx="691807" cy="1722"/>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1110" name="Rectangle 1109">
            <a:extLst>
              <a:ext uri="{FF2B5EF4-FFF2-40B4-BE49-F238E27FC236}">
                <a16:creationId xmlns:a16="http://schemas.microsoft.com/office/drawing/2014/main" id="{7AEC4846-8ECB-1CBA-3806-1977C7754E3B}"/>
              </a:ext>
            </a:extLst>
          </p:cNvPr>
          <p:cNvSpPr/>
          <p:nvPr/>
        </p:nvSpPr>
        <p:spPr>
          <a:xfrm>
            <a:off x="10012900" y="3551268"/>
            <a:ext cx="1401288" cy="2628000"/>
          </a:xfrm>
          <a:prstGeom prst="rect">
            <a:avLst/>
          </a:prstGeom>
          <a:noFill/>
          <a:ln w="6350">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097236"/>
            <a:endParaRPr lang="en-US" sz="1400" dirty="0">
              <a:solidFill>
                <a:schemeClr val="tx1"/>
              </a:solidFill>
              <a:latin typeface="IBM Plex Sans" panose="020B0503050203000203" pitchFamily="34" charset="0"/>
            </a:endParaRPr>
          </a:p>
        </p:txBody>
      </p:sp>
      <p:sp>
        <p:nvSpPr>
          <p:cNvPr id="1111" name="TextBox 1110">
            <a:extLst>
              <a:ext uri="{FF2B5EF4-FFF2-40B4-BE49-F238E27FC236}">
                <a16:creationId xmlns:a16="http://schemas.microsoft.com/office/drawing/2014/main" id="{9FAAB02C-0343-AE99-2965-D117524CCF46}"/>
              </a:ext>
            </a:extLst>
          </p:cNvPr>
          <p:cNvSpPr txBox="1"/>
          <p:nvPr/>
        </p:nvSpPr>
        <p:spPr>
          <a:xfrm>
            <a:off x="10102691" y="3628925"/>
            <a:ext cx="1200967" cy="468000"/>
          </a:xfrm>
          <a:prstGeom prst="rect">
            <a:avLst/>
          </a:prstGeom>
          <a:solidFill>
            <a:schemeClr val="accent5">
              <a:lumMod val="20000"/>
              <a:lumOff val="80000"/>
            </a:schemeClr>
          </a:solidFill>
          <a:ln>
            <a:solidFill>
              <a:schemeClr val="accent1"/>
            </a:solidFill>
          </a:ln>
        </p:spPr>
        <p:txBody>
          <a:bodyPr wrap="square" rtlCol="0" anchor="ctr">
            <a:noAutofit/>
          </a:bodyPr>
          <a:lstStyle/>
          <a:p>
            <a:pPr algn="ctr">
              <a:spcBef>
                <a:spcPts val="600"/>
              </a:spcBef>
            </a:pPr>
            <a:r>
              <a:rPr lang="en-US" sz="1200" dirty="0">
                <a:latin typeface="IBM Plex Sans" panose="020B0503050203000203" pitchFamily="34" charset="0"/>
              </a:rPr>
              <a:t>Ad-hoc query / Reports</a:t>
            </a:r>
          </a:p>
        </p:txBody>
      </p:sp>
      <p:sp>
        <p:nvSpPr>
          <p:cNvPr id="1112" name="TextBox 1111">
            <a:extLst>
              <a:ext uri="{FF2B5EF4-FFF2-40B4-BE49-F238E27FC236}">
                <a16:creationId xmlns:a16="http://schemas.microsoft.com/office/drawing/2014/main" id="{E2DF67B7-8B91-C70D-482F-5AAAA9232B06}"/>
              </a:ext>
            </a:extLst>
          </p:cNvPr>
          <p:cNvSpPr txBox="1"/>
          <p:nvPr/>
        </p:nvSpPr>
        <p:spPr>
          <a:xfrm>
            <a:off x="10102690" y="4154454"/>
            <a:ext cx="1200967" cy="468000"/>
          </a:xfrm>
          <a:prstGeom prst="rect">
            <a:avLst/>
          </a:prstGeom>
          <a:solidFill>
            <a:schemeClr val="accent5">
              <a:lumMod val="20000"/>
              <a:lumOff val="80000"/>
            </a:schemeClr>
          </a:solidFill>
          <a:ln>
            <a:solidFill>
              <a:schemeClr val="accent1"/>
            </a:solidFill>
          </a:ln>
        </p:spPr>
        <p:txBody>
          <a:bodyPr wrap="square" lIns="36000" rtlCol="0" anchor="ctr">
            <a:noAutofit/>
          </a:bodyPr>
          <a:lstStyle/>
          <a:p>
            <a:pPr algn="ctr">
              <a:spcBef>
                <a:spcPts val="600"/>
              </a:spcBef>
            </a:pPr>
            <a:r>
              <a:rPr lang="en-US" sz="1200" dirty="0">
                <a:latin typeface="IBM Plex Sans" panose="020B0503050203000203" pitchFamily="34" charset="0"/>
              </a:rPr>
              <a:t>Data exploration</a:t>
            </a:r>
          </a:p>
        </p:txBody>
      </p:sp>
      <p:sp>
        <p:nvSpPr>
          <p:cNvPr id="1113" name="TextBox 1112">
            <a:extLst>
              <a:ext uri="{FF2B5EF4-FFF2-40B4-BE49-F238E27FC236}">
                <a16:creationId xmlns:a16="http://schemas.microsoft.com/office/drawing/2014/main" id="{B1491DF0-CAD4-6B01-476C-F9F1BB8F5818}"/>
              </a:ext>
            </a:extLst>
          </p:cNvPr>
          <p:cNvSpPr txBox="1"/>
          <p:nvPr/>
        </p:nvSpPr>
        <p:spPr>
          <a:xfrm>
            <a:off x="10102690" y="5214019"/>
            <a:ext cx="1200967" cy="468000"/>
          </a:xfrm>
          <a:prstGeom prst="rect">
            <a:avLst/>
          </a:prstGeom>
          <a:solidFill>
            <a:schemeClr val="accent5">
              <a:lumMod val="20000"/>
              <a:lumOff val="80000"/>
            </a:schemeClr>
          </a:solidFill>
          <a:ln>
            <a:solidFill>
              <a:schemeClr val="accent1"/>
            </a:solidFill>
          </a:ln>
        </p:spPr>
        <p:txBody>
          <a:bodyPr wrap="square" rtlCol="0" anchor="ctr">
            <a:noAutofit/>
          </a:bodyPr>
          <a:lstStyle/>
          <a:p>
            <a:pPr algn="ctr">
              <a:spcBef>
                <a:spcPts val="600"/>
              </a:spcBef>
            </a:pPr>
            <a:r>
              <a:rPr lang="en-US" sz="1200" dirty="0">
                <a:latin typeface="IBM Plex Sans" panose="020B0503050203000203" pitchFamily="34" charset="0"/>
              </a:rPr>
              <a:t>Model dev and train</a:t>
            </a:r>
          </a:p>
        </p:txBody>
      </p:sp>
      <p:sp>
        <p:nvSpPr>
          <p:cNvPr id="1114" name="TextBox 1113">
            <a:extLst>
              <a:ext uri="{FF2B5EF4-FFF2-40B4-BE49-F238E27FC236}">
                <a16:creationId xmlns:a16="http://schemas.microsoft.com/office/drawing/2014/main" id="{0D8D9A03-9E66-B4AD-BF72-07CE668B04B1}"/>
              </a:ext>
            </a:extLst>
          </p:cNvPr>
          <p:cNvSpPr txBox="1"/>
          <p:nvPr/>
        </p:nvSpPr>
        <p:spPr>
          <a:xfrm>
            <a:off x="10099429" y="5739547"/>
            <a:ext cx="1200967" cy="347741"/>
          </a:xfrm>
          <a:prstGeom prst="rect">
            <a:avLst/>
          </a:prstGeom>
          <a:solidFill>
            <a:schemeClr val="accent5">
              <a:lumMod val="20000"/>
              <a:lumOff val="80000"/>
            </a:schemeClr>
          </a:solidFill>
          <a:ln>
            <a:solidFill>
              <a:schemeClr val="accent1"/>
            </a:solidFill>
          </a:ln>
        </p:spPr>
        <p:txBody>
          <a:bodyPr wrap="square" rtlCol="0" anchor="ctr">
            <a:noAutofit/>
          </a:bodyPr>
          <a:lstStyle/>
          <a:p>
            <a:pPr algn="ctr">
              <a:spcBef>
                <a:spcPts val="600"/>
              </a:spcBef>
            </a:pPr>
            <a:r>
              <a:rPr lang="en-US" sz="1200" dirty="0">
                <a:latin typeface="IBM Plex Sans" panose="020B0503050203000203" pitchFamily="34" charset="0"/>
              </a:rPr>
              <a:t>Model run</a:t>
            </a:r>
          </a:p>
        </p:txBody>
      </p:sp>
      <p:sp>
        <p:nvSpPr>
          <p:cNvPr id="1118" name="TextBox 1117">
            <a:extLst>
              <a:ext uri="{FF2B5EF4-FFF2-40B4-BE49-F238E27FC236}">
                <a16:creationId xmlns:a16="http://schemas.microsoft.com/office/drawing/2014/main" id="{A9D75E89-9BAA-AC7C-07B1-CF8A53BD9435}"/>
              </a:ext>
            </a:extLst>
          </p:cNvPr>
          <p:cNvSpPr txBox="1"/>
          <p:nvPr/>
        </p:nvSpPr>
        <p:spPr>
          <a:xfrm>
            <a:off x="10119992" y="2867773"/>
            <a:ext cx="1200967" cy="216000"/>
          </a:xfrm>
          <a:prstGeom prst="rect">
            <a:avLst/>
          </a:prstGeom>
          <a:solidFill>
            <a:schemeClr val="accent5">
              <a:lumMod val="20000"/>
              <a:lumOff val="80000"/>
            </a:schemeClr>
          </a:solidFill>
          <a:ln>
            <a:solidFill>
              <a:schemeClr val="accent1"/>
            </a:solidFill>
          </a:ln>
        </p:spPr>
        <p:txBody>
          <a:bodyPr wrap="square" rtlCol="0" anchor="ctr">
            <a:noAutofit/>
          </a:bodyPr>
          <a:lstStyle/>
          <a:p>
            <a:pPr algn="ctr">
              <a:spcBef>
                <a:spcPts val="600"/>
              </a:spcBef>
            </a:pPr>
            <a:r>
              <a:rPr lang="en-US" sz="1200" dirty="0">
                <a:latin typeface="IBM Plex Sans" panose="020B0503050203000203" pitchFamily="34" charset="0"/>
              </a:rPr>
              <a:t>APIs</a:t>
            </a:r>
          </a:p>
        </p:txBody>
      </p:sp>
      <p:cxnSp>
        <p:nvCxnSpPr>
          <p:cNvPr id="1122" name="Straight Arrow Connector 1121">
            <a:extLst>
              <a:ext uri="{FF2B5EF4-FFF2-40B4-BE49-F238E27FC236}">
                <a16:creationId xmlns:a16="http://schemas.microsoft.com/office/drawing/2014/main" id="{281602ED-E7C0-27DB-B4E7-1DE2670282D6}"/>
              </a:ext>
            </a:extLst>
          </p:cNvPr>
          <p:cNvCxnSpPr/>
          <p:nvPr/>
        </p:nvCxnSpPr>
        <p:spPr>
          <a:xfrm>
            <a:off x="9310724" y="3879284"/>
            <a:ext cx="69180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24" name="Straight Arrow Connector 1123">
            <a:extLst>
              <a:ext uri="{FF2B5EF4-FFF2-40B4-BE49-F238E27FC236}">
                <a16:creationId xmlns:a16="http://schemas.microsoft.com/office/drawing/2014/main" id="{7F1DD9D3-EDBC-2C44-7E27-93C205E7A928}"/>
              </a:ext>
            </a:extLst>
          </p:cNvPr>
          <p:cNvCxnSpPr>
            <a:stCxn id="26" idx="3"/>
          </p:cNvCxnSpPr>
          <p:nvPr/>
        </p:nvCxnSpPr>
        <p:spPr>
          <a:xfrm>
            <a:off x="9324042" y="5291284"/>
            <a:ext cx="67848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7974066A-A229-AF3B-9299-180806DCC1BC}"/>
              </a:ext>
            </a:extLst>
          </p:cNvPr>
          <p:cNvSpPr txBox="1"/>
          <p:nvPr/>
        </p:nvSpPr>
        <p:spPr>
          <a:xfrm>
            <a:off x="10113059" y="4679982"/>
            <a:ext cx="1200967" cy="468000"/>
          </a:xfrm>
          <a:prstGeom prst="rect">
            <a:avLst/>
          </a:prstGeom>
          <a:solidFill>
            <a:schemeClr val="accent5">
              <a:lumMod val="20000"/>
              <a:lumOff val="80000"/>
            </a:schemeClr>
          </a:solidFill>
          <a:ln>
            <a:solidFill>
              <a:schemeClr val="accent1"/>
            </a:solidFill>
          </a:ln>
        </p:spPr>
        <p:txBody>
          <a:bodyPr wrap="square" rtlCol="0" anchor="ctr">
            <a:noAutofit/>
          </a:bodyPr>
          <a:lstStyle/>
          <a:p>
            <a:pPr algn="ctr">
              <a:spcBef>
                <a:spcPts val="600"/>
              </a:spcBef>
            </a:pPr>
            <a:r>
              <a:rPr lang="en-US" sz="1200" dirty="0">
                <a:latin typeface="IBM Plex Sans" panose="020B0503050203000203" pitchFamily="34" charset="0"/>
              </a:rPr>
              <a:t>Feature Engineering </a:t>
            </a:r>
          </a:p>
        </p:txBody>
      </p:sp>
      <p:cxnSp>
        <p:nvCxnSpPr>
          <p:cNvPr id="24" name="Straight Arrow Connector 23">
            <a:extLst>
              <a:ext uri="{FF2B5EF4-FFF2-40B4-BE49-F238E27FC236}">
                <a16:creationId xmlns:a16="http://schemas.microsoft.com/office/drawing/2014/main" id="{3432D456-18EF-4FF2-8173-3ACA6457C2B3}"/>
              </a:ext>
            </a:extLst>
          </p:cNvPr>
          <p:cNvCxnSpPr>
            <a:stCxn id="8" idx="2"/>
          </p:cNvCxnSpPr>
          <p:nvPr/>
        </p:nvCxnSpPr>
        <p:spPr>
          <a:xfrm flipH="1">
            <a:off x="1062681" y="3141328"/>
            <a:ext cx="0" cy="5620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DCA1D966-1EED-0972-0252-51F47D80384C}"/>
              </a:ext>
            </a:extLst>
          </p:cNvPr>
          <p:cNvSpPr txBox="1"/>
          <p:nvPr/>
        </p:nvSpPr>
        <p:spPr>
          <a:xfrm>
            <a:off x="81007" y="3714216"/>
            <a:ext cx="1931940" cy="492443"/>
          </a:xfrm>
          <a:prstGeom prst="rect">
            <a:avLst/>
          </a:prstGeom>
          <a:noFill/>
        </p:spPr>
        <p:txBody>
          <a:bodyPr wrap="none" rtlCol="0">
            <a:spAutoFit/>
          </a:bodyPr>
          <a:lstStyle/>
          <a:p>
            <a:pPr algn="ctr">
              <a:spcBef>
                <a:spcPts val="600"/>
              </a:spcBef>
            </a:pPr>
            <a:r>
              <a:rPr lang="en-IN" sz="1050" dirty="0">
                <a:latin typeface="IBM Plex Sans" panose="020B0503050203000203" pitchFamily="34" charset="0"/>
              </a:rPr>
              <a:t>S3 Sync </a:t>
            </a:r>
          </a:p>
          <a:p>
            <a:pPr algn="ctr">
              <a:spcBef>
                <a:spcPts val="600"/>
              </a:spcBef>
            </a:pPr>
            <a:r>
              <a:rPr lang="en-IN" sz="1050" dirty="0">
                <a:latin typeface="IBM Plex Sans" panose="020B0503050203000203" pitchFamily="34" charset="0"/>
              </a:rPr>
              <a:t>(30 days -Data for reference)</a:t>
            </a:r>
          </a:p>
        </p:txBody>
      </p:sp>
    </p:spTree>
    <p:extLst>
      <p:ext uri="{BB962C8B-B14F-4D97-AF65-F5344CB8AC3E}">
        <p14:creationId xmlns:p14="http://schemas.microsoft.com/office/powerpoint/2010/main" val="16453626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TextBox 75">
            <a:extLst>
              <a:ext uri="{FF2B5EF4-FFF2-40B4-BE49-F238E27FC236}">
                <a16:creationId xmlns:a16="http://schemas.microsoft.com/office/drawing/2014/main" id="{FCFAFABF-E586-A208-9239-098ADF04D981}"/>
              </a:ext>
            </a:extLst>
          </p:cNvPr>
          <p:cNvSpPr txBox="1"/>
          <p:nvPr/>
        </p:nvSpPr>
        <p:spPr>
          <a:xfrm>
            <a:off x="5921334" y="810052"/>
            <a:ext cx="5210175" cy="5309146"/>
          </a:xfrm>
          <a:prstGeom prst="rect">
            <a:avLst/>
          </a:prstGeom>
          <a:noFill/>
        </p:spPr>
        <p:txBody>
          <a:bodyPr wrap="square" rtlCol="0">
            <a:spAutoFit/>
          </a:bodyPr>
          <a:lstStyle/>
          <a:p>
            <a:pPr marL="342900" indent="-342900">
              <a:spcBef>
                <a:spcPts val="600"/>
              </a:spcBef>
              <a:buFont typeface="+mj-lt"/>
              <a:buAutoNum type="arabicPeriod"/>
            </a:pPr>
            <a:r>
              <a:rPr lang="en-US" sz="1400" dirty="0">
                <a:latin typeface="IBM Plex Sans" panose="020B0503050203000203" pitchFamily="34" charset="0"/>
              </a:rPr>
              <a:t>CDC will be configured on databases of the structured data sources (e.g., CBS and others) to detect any change. </a:t>
            </a:r>
          </a:p>
          <a:p>
            <a:pPr marL="342900" indent="-342900">
              <a:spcBef>
                <a:spcPts val="600"/>
              </a:spcBef>
              <a:buFont typeface="+mj-lt"/>
              <a:buAutoNum type="arabicPeriod"/>
            </a:pPr>
            <a:r>
              <a:rPr lang="en-US" sz="1400" dirty="0">
                <a:latin typeface="IBM Plex Sans" panose="020B0503050203000203" pitchFamily="34" charset="0"/>
              </a:rPr>
              <a:t>CDC will write the data to the event stream with some retention period</a:t>
            </a:r>
          </a:p>
          <a:p>
            <a:pPr marL="342900" indent="-342900">
              <a:spcBef>
                <a:spcPts val="600"/>
              </a:spcBef>
              <a:buFont typeface="+mj-lt"/>
              <a:buAutoNum type="arabicPeriod"/>
            </a:pPr>
            <a:r>
              <a:rPr lang="en-US" sz="1400" dirty="0">
                <a:latin typeface="IBM Plex Sans" panose="020B0503050203000203" pitchFamily="34" charset="0"/>
              </a:rPr>
              <a:t>Sink connectors on event stream, will write the data on raw storage of the lakehouse in open data format (e.g., parquet). </a:t>
            </a:r>
          </a:p>
          <a:p>
            <a:pPr marL="342900" indent="-342900">
              <a:spcBef>
                <a:spcPts val="600"/>
              </a:spcBef>
              <a:buFont typeface="+mj-lt"/>
              <a:buAutoNum type="arabicPeriod"/>
            </a:pPr>
            <a:r>
              <a:rPr lang="en-US" sz="1400" dirty="0">
                <a:latin typeface="IBM Plex Sans" panose="020B0503050203000203" pitchFamily="34" charset="0"/>
              </a:rPr>
              <a:t>Data retained on event stream will be used by the stream processing platform for real-time analytics. </a:t>
            </a:r>
          </a:p>
          <a:p>
            <a:pPr marL="342900" indent="-342900">
              <a:spcBef>
                <a:spcPts val="600"/>
              </a:spcBef>
              <a:buFont typeface="+mj-lt"/>
              <a:buAutoNum type="arabicPeriod"/>
            </a:pPr>
            <a:r>
              <a:rPr lang="en-US" sz="1400" dirty="0">
                <a:latin typeface="IBM Plex Sans" panose="020B0503050203000203" pitchFamily="34" charset="0"/>
              </a:rPr>
              <a:t>Data from other sources (where CDC is not configured) will primarily be written in batch mode (otherwise it will follow the data flow explained above). Batch ingestion component (run in certain schedule by the job scheduler) will ingest the data. </a:t>
            </a:r>
          </a:p>
          <a:p>
            <a:pPr marL="800100" lvl="1" indent="-342900">
              <a:spcBef>
                <a:spcPts val="600"/>
              </a:spcBef>
              <a:buFont typeface="+mj-lt"/>
              <a:buAutoNum type="alphaLcPeriod"/>
            </a:pPr>
            <a:r>
              <a:rPr lang="en-US" sz="1400" dirty="0">
                <a:latin typeface="IBM Plex Sans" panose="020B0503050203000203" pitchFamily="34" charset="0"/>
              </a:rPr>
              <a:t>File connector will pull the data from designated SFTP location</a:t>
            </a:r>
          </a:p>
          <a:p>
            <a:pPr marL="800100" lvl="1" indent="-342900">
              <a:spcBef>
                <a:spcPts val="600"/>
              </a:spcBef>
              <a:buFont typeface="+mj-lt"/>
              <a:buAutoNum type="alphaLcPeriod"/>
            </a:pPr>
            <a:r>
              <a:rPr lang="en-US" sz="1400" dirty="0">
                <a:latin typeface="IBM Plex Sans" panose="020B0503050203000203" pitchFamily="34" charset="0"/>
              </a:rPr>
              <a:t>DB connector will pull from DB links provided</a:t>
            </a:r>
          </a:p>
          <a:p>
            <a:pPr marL="800100" lvl="1" indent="-342900">
              <a:spcBef>
                <a:spcPts val="600"/>
              </a:spcBef>
              <a:buFont typeface="+mj-lt"/>
              <a:buAutoNum type="alphaLcPeriod"/>
            </a:pPr>
            <a:r>
              <a:rPr lang="en-US" sz="1400" dirty="0">
                <a:latin typeface="IBM Plex Sans" panose="020B0503050203000203" pitchFamily="34" charset="0"/>
              </a:rPr>
              <a:t>API connector will pull data shared through API(s)</a:t>
            </a:r>
          </a:p>
          <a:p>
            <a:pPr marL="342900" indent="-342900">
              <a:spcBef>
                <a:spcPts val="600"/>
              </a:spcBef>
              <a:buFont typeface="+mj-lt"/>
              <a:buAutoNum type="arabicPeriod"/>
            </a:pPr>
            <a:r>
              <a:rPr lang="en-US" sz="1400" dirty="0">
                <a:latin typeface="IBM Plex Sans" panose="020B0503050203000203" pitchFamily="34" charset="0"/>
              </a:rPr>
              <a:t>Batch ingestion component will write the data on raw storage of the lakehouse in open data format (e.g., parquet). </a:t>
            </a:r>
          </a:p>
        </p:txBody>
      </p:sp>
      <p:sp>
        <p:nvSpPr>
          <p:cNvPr id="77" name="Title 1">
            <a:extLst>
              <a:ext uri="{FF2B5EF4-FFF2-40B4-BE49-F238E27FC236}">
                <a16:creationId xmlns:a16="http://schemas.microsoft.com/office/drawing/2014/main" id="{8FB8E780-11FE-D33B-E9F5-930FC0B10C31}"/>
              </a:ext>
            </a:extLst>
          </p:cNvPr>
          <p:cNvSpPr txBox="1">
            <a:spLocks/>
          </p:cNvSpPr>
          <p:nvPr/>
        </p:nvSpPr>
        <p:spPr>
          <a:xfrm>
            <a:off x="376660" y="251669"/>
            <a:ext cx="11281942" cy="45298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2000" b="1" dirty="0">
                <a:latin typeface="IBM Plex Sans" panose="020B0503050203000203" pitchFamily="34" charset="0"/>
                <a:ea typeface="Calibri" panose="020F0502020204030204" pitchFamily="34" charset="0"/>
              </a:rPr>
              <a:t>Data flow - Ingestion </a:t>
            </a:r>
            <a:endParaRPr lang="en-IN" sz="1800" dirty="0">
              <a:latin typeface="IBM Plex Sans" panose="020B0503050203000203" pitchFamily="34" charset="0"/>
            </a:endParaRPr>
          </a:p>
        </p:txBody>
      </p:sp>
      <p:pic>
        <p:nvPicPr>
          <p:cNvPr id="78" name="Picture 77">
            <a:extLst>
              <a:ext uri="{FF2B5EF4-FFF2-40B4-BE49-F238E27FC236}">
                <a16:creationId xmlns:a16="http://schemas.microsoft.com/office/drawing/2014/main" id="{EBF1520D-47AC-4E26-F468-EDA1D3A0FD23}"/>
              </a:ext>
            </a:extLst>
          </p:cNvPr>
          <p:cNvPicPr>
            <a:picLocks noChangeAspect="1"/>
          </p:cNvPicPr>
          <p:nvPr/>
        </p:nvPicPr>
        <p:blipFill>
          <a:blip r:embed="rId2"/>
          <a:stretch>
            <a:fillRect/>
          </a:stretch>
        </p:blipFill>
        <p:spPr>
          <a:xfrm>
            <a:off x="469901" y="842537"/>
            <a:ext cx="5207000" cy="5588000"/>
          </a:xfrm>
          <a:prstGeom prst="rect">
            <a:avLst/>
          </a:prstGeom>
          <a:ln w="9525">
            <a:solidFill>
              <a:schemeClr val="tx1">
                <a:lumMod val="50000"/>
                <a:lumOff val="50000"/>
              </a:schemeClr>
            </a:solidFill>
          </a:ln>
        </p:spPr>
      </p:pic>
      <p:sp>
        <p:nvSpPr>
          <p:cNvPr id="79" name="Oval 78">
            <a:extLst>
              <a:ext uri="{FF2B5EF4-FFF2-40B4-BE49-F238E27FC236}">
                <a16:creationId xmlns:a16="http://schemas.microsoft.com/office/drawing/2014/main" id="{7B3DAF88-BF20-547F-EDD2-DF17EF3825B0}"/>
              </a:ext>
            </a:extLst>
          </p:cNvPr>
          <p:cNvSpPr>
            <a:spLocks noChangeAspect="1"/>
          </p:cNvSpPr>
          <p:nvPr/>
        </p:nvSpPr>
        <p:spPr>
          <a:xfrm>
            <a:off x="466725" y="1865828"/>
            <a:ext cx="276483" cy="288000"/>
          </a:xfrm>
          <a:prstGeom prst="ellipse">
            <a:avLst/>
          </a:prstGeom>
          <a:solidFill>
            <a:srgbClr val="0070C0"/>
          </a:solidFill>
          <a:ln w="190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097236"/>
            <a:r>
              <a:rPr lang="en-US" sz="1200" dirty="0">
                <a:solidFill>
                  <a:schemeClr val="bg1"/>
                </a:solidFill>
                <a:latin typeface="IBM Plex Sans" panose="020B0503050203000203" pitchFamily="34" charset="0"/>
              </a:rPr>
              <a:t>1</a:t>
            </a:r>
          </a:p>
        </p:txBody>
      </p:sp>
      <p:sp>
        <p:nvSpPr>
          <p:cNvPr id="80" name="Oval 79">
            <a:extLst>
              <a:ext uri="{FF2B5EF4-FFF2-40B4-BE49-F238E27FC236}">
                <a16:creationId xmlns:a16="http://schemas.microsoft.com/office/drawing/2014/main" id="{FB574E33-E0D5-9208-8C37-5D57DE0B3216}"/>
              </a:ext>
            </a:extLst>
          </p:cNvPr>
          <p:cNvSpPr>
            <a:spLocks noChangeAspect="1"/>
          </p:cNvSpPr>
          <p:nvPr/>
        </p:nvSpPr>
        <p:spPr>
          <a:xfrm>
            <a:off x="1497277" y="1865828"/>
            <a:ext cx="276483" cy="288000"/>
          </a:xfrm>
          <a:prstGeom prst="ellipse">
            <a:avLst/>
          </a:prstGeom>
          <a:solidFill>
            <a:srgbClr val="0070C0"/>
          </a:solidFill>
          <a:ln w="190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097236"/>
            <a:r>
              <a:rPr lang="en-US" sz="1200" dirty="0">
                <a:solidFill>
                  <a:schemeClr val="bg1"/>
                </a:solidFill>
                <a:latin typeface="IBM Plex Sans" panose="020B0503050203000203" pitchFamily="34" charset="0"/>
              </a:rPr>
              <a:t>2</a:t>
            </a:r>
          </a:p>
        </p:txBody>
      </p:sp>
      <p:sp>
        <p:nvSpPr>
          <p:cNvPr id="81" name="Oval 80">
            <a:extLst>
              <a:ext uri="{FF2B5EF4-FFF2-40B4-BE49-F238E27FC236}">
                <a16:creationId xmlns:a16="http://schemas.microsoft.com/office/drawing/2014/main" id="{B54523B4-BEA6-4D5D-16ED-CDC7AD77574C}"/>
              </a:ext>
            </a:extLst>
          </p:cNvPr>
          <p:cNvSpPr>
            <a:spLocks noChangeAspect="1"/>
          </p:cNvSpPr>
          <p:nvPr/>
        </p:nvSpPr>
        <p:spPr>
          <a:xfrm>
            <a:off x="1497277" y="3600912"/>
            <a:ext cx="276483" cy="288000"/>
          </a:xfrm>
          <a:prstGeom prst="ellipse">
            <a:avLst/>
          </a:prstGeom>
          <a:solidFill>
            <a:srgbClr val="0070C0"/>
          </a:solidFill>
          <a:ln w="190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097236"/>
            <a:r>
              <a:rPr lang="en-US" sz="1200" dirty="0">
                <a:solidFill>
                  <a:schemeClr val="bg1"/>
                </a:solidFill>
                <a:latin typeface="IBM Plex Sans" panose="020B0503050203000203" pitchFamily="34" charset="0"/>
              </a:rPr>
              <a:t>3</a:t>
            </a:r>
          </a:p>
        </p:txBody>
      </p:sp>
      <p:sp>
        <p:nvSpPr>
          <p:cNvPr id="82" name="Oval 81">
            <a:extLst>
              <a:ext uri="{FF2B5EF4-FFF2-40B4-BE49-F238E27FC236}">
                <a16:creationId xmlns:a16="http://schemas.microsoft.com/office/drawing/2014/main" id="{9030071D-A1B7-4150-53C0-EBA2F14B3D4D}"/>
              </a:ext>
            </a:extLst>
          </p:cNvPr>
          <p:cNvSpPr>
            <a:spLocks noChangeAspect="1"/>
          </p:cNvSpPr>
          <p:nvPr/>
        </p:nvSpPr>
        <p:spPr>
          <a:xfrm>
            <a:off x="4155370" y="1871509"/>
            <a:ext cx="276483" cy="288000"/>
          </a:xfrm>
          <a:prstGeom prst="ellipse">
            <a:avLst/>
          </a:prstGeom>
          <a:solidFill>
            <a:srgbClr val="0070C0"/>
          </a:solidFill>
          <a:ln w="190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097236"/>
            <a:r>
              <a:rPr lang="en-US" sz="1200" dirty="0">
                <a:solidFill>
                  <a:schemeClr val="bg1"/>
                </a:solidFill>
                <a:latin typeface="IBM Plex Sans" panose="020B0503050203000203" pitchFamily="34" charset="0"/>
              </a:rPr>
              <a:t>4</a:t>
            </a:r>
          </a:p>
        </p:txBody>
      </p:sp>
      <p:sp>
        <p:nvSpPr>
          <p:cNvPr id="83" name="Oval 82">
            <a:extLst>
              <a:ext uri="{FF2B5EF4-FFF2-40B4-BE49-F238E27FC236}">
                <a16:creationId xmlns:a16="http://schemas.microsoft.com/office/drawing/2014/main" id="{1DB9D7B5-7CEC-CE00-B915-1EE9E958361E}"/>
              </a:ext>
            </a:extLst>
          </p:cNvPr>
          <p:cNvSpPr>
            <a:spLocks noChangeAspect="1"/>
          </p:cNvSpPr>
          <p:nvPr/>
        </p:nvSpPr>
        <p:spPr>
          <a:xfrm>
            <a:off x="1497276" y="4347532"/>
            <a:ext cx="276483" cy="288000"/>
          </a:xfrm>
          <a:prstGeom prst="ellipse">
            <a:avLst/>
          </a:prstGeom>
          <a:solidFill>
            <a:srgbClr val="0070C0"/>
          </a:solidFill>
          <a:ln w="190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097236"/>
            <a:r>
              <a:rPr lang="en-US" sz="1200" dirty="0">
                <a:solidFill>
                  <a:schemeClr val="bg1"/>
                </a:solidFill>
                <a:latin typeface="IBM Plex Sans" panose="020B0503050203000203" pitchFamily="34" charset="0"/>
              </a:rPr>
              <a:t>5</a:t>
            </a:r>
          </a:p>
        </p:txBody>
      </p:sp>
      <p:sp>
        <p:nvSpPr>
          <p:cNvPr id="84" name="Oval 83">
            <a:extLst>
              <a:ext uri="{FF2B5EF4-FFF2-40B4-BE49-F238E27FC236}">
                <a16:creationId xmlns:a16="http://schemas.microsoft.com/office/drawing/2014/main" id="{502F3129-30E4-88CC-4D99-86E117597BC4}"/>
              </a:ext>
            </a:extLst>
          </p:cNvPr>
          <p:cNvSpPr>
            <a:spLocks noChangeAspect="1"/>
          </p:cNvSpPr>
          <p:nvPr/>
        </p:nvSpPr>
        <p:spPr>
          <a:xfrm>
            <a:off x="2673691" y="4347532"/>
            <a:ext cx="276483" cy="288000"/>
          </a:xfrm>
          <a:prstGeom prst="ellipse">
            <a:avLst/>
          </a:prstGeom>
          <a:solidFill>
            <a:srgbClr val="0070C0"/>
          </a:solidFill>
          <a:ln w="190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097236"/>
            <a:r>
              <a:rPr lang="en-US" sz="1200" dirty="0">
                <a:solidFill>
                  <a:schemeClr val="bg1"/>
                </a:solidFill>
                <a:latin typeface="IBM Plex Sans" panose="020B0503050203000203" pitchFamily="34" charset="0"/>
              </a:rPr>
              <a:t>6</a:t>
            </a:r>
          </a:p>
        </p:txBody>
      </p:sp>
    </p:spTree>
    <p:extLst>
      <p:ext uri="{BB962C8B-B14F-4D97-AF65-F5344CB8AC3E}">
        <p14:creationId xmlns:p14="http://schemas.microsoft.com/office/powerpoint/2010/main" val="9123687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1CD59BC3-58BB-CADB-C8A6-0935F38D82F3}"/>
              </a:ext>
            </a:extLst>
          </p:cNvPr>
          <p:cNvSpPr txBox="1">
            <a:spLocks/>
          </p:cNvSpPr>
          <p:nvPr/>
        </p:nvSpPr>
        <p:spPr>
          <a:xfrm>
            <a:off x="376660" y="251669"/>
            <a:ext cx="11281942" cy="45298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2000" b="1" dirty="0">
                <a:latin typeface="IBM Plex Sans" panose="020B0503050203000203" pitchFamily="34" charset="0"/>
                <a:ea typeface="Calibri" panose="020F0502020204030204" pitchFamily="34" charset="0"/>
              </a:rPr>
              <a:t>Data flow - Transformation and reporting </a:t>
            </a:r>
            <a:endParaRPr lang="en-IN" sz="1800" dirty="0">
              <a:latin typeface="IBM Plex Sans" panose="020B0503050203000203" pitchFamily="34" charset="0"/>
            </a:endParaRPr>
          </a:p>
        </p:txBody>
      </p:sp>
      <p:sp>
        <p:nvSpPr>
          <p:cNvPr id="4" name="TextBox 3">
            <a:extLst>
              <a:ext uri="{FF2B5EF4-FFF2-40B4-BE49-F238E27FC236}">
                <a16:creationId xmlns:a16="http://schemas.microsoft.com/office/drawing/2014/main" id="{CF8E0088-1351-F299-4D88-E4F289868125}"/>
              </a:ext>
            </a:extLst>
          </p:cNvPr>
          <p:cNvSpPr txBox="1"/>
          <p:nvPr/>
        </p:nvSpPr>
        <p:spPr>
          <a:xfrm>
            <a:off x="6206345" y="834668"/>
            <a:ext cx="4540824" cy="4924425"/>
          </a:xfrm>
          <a:prstGeom prst="rect">
            <a:avLst/>
          </a:prstGeom>
          <a:noFill/>
        </p:spPr>
        <p:txBody>
          <a:bodyPr wrap="square" rtlCol="0">
            <a:spAutoFit/>
          </a:bodyPr>
          <a:lstStyle/>
          <a:p>
            <a:pPr marL="342900" indent="-342900">
              <a:spcBef>
                <a:spcPts val="600"/>
              </a:spcBef>
              <a:buFont typeface="+mj-lt"/>
              <a:buAutoNum type="arabicPeriod"/>
            </a:pPr>
            <a:r>
              <a:rPr lang="en-US" sz="1400" dirty="0">
                <a:latin typeface="IBM Plex Sans" panose="020B0503050203000203" pitchFamily="34" charset="0"/>
              </a:rPr>
              <a:t>The data updates that need real-time reporting, will be pushed (after necessary transformation) to Real-time marts by the stream processing components.  </a:t>
            </a:r>
          </a:p>
          <a:p>
            <a:pPr marL="342900" indent="-342900">
              <a:spcBef>
                <a:spcPts val="600"/>
              </a:spcBef>
              <a:buFont typeface="+mj-lt"/>
              <a:buAutoNum type="arabicPeriod"/>
            </a:pPr>
            <a:r>
              <a:rPr lang="en-US" sz="1400" dirty="0">
                <a:latin typeface="IBM Plex Sans" panose="020B0503050203000203" pitchFamily="34" charset="0"/>
              </a:rPr>
              <a:t>For other updates, the orchestration component will invoke the data transformation jobs in a staged manner for the data to move:</a:t>
            </a:r>
          </a:p>
          <a:p>
            <a:pPr marL="800100" lvl="1" indent="-342900">
              <a:spcBef>
                <a:spcPts val="600"/>
              </a:spcBef>
              <a:buFont typeface="+mj-lt"/>
              <a:buAutoNum type="alphaLcPeriod"/>
            </a:pPr>
            <a:r>
              <a:rPr lang="en-US" sz="1400" dirty="0">
                <a:latin typeface="IBM Plex Sans" panose="020B0503050203000203" pitchFamily="34" charset="0"/>
              </a:rPr>
              <a:t>From raw to curated zone after some data curations and translations</a:t>
            </a:r>
          </a:p>
          <a:p>
            <a:pPr marL="800100" lvl="1" indent="-342900">
              <a:spcBef>
                <a:spcPts val="600"/>
              </a:spcBef>
              <a:buFont typeface="+mj-lt"/>
              <a:buAutoNum type="alphaLcPeriod"/>
            </a:pPr>
            <a:r>
              <a:rPr lang="en-US" sz="1400" dirty="0">
                <a:latin typeface="IBM Plex Sans" panose="020B0503050203000203" pitchFamily="34" charset="0"/>
              </a:rPr>
              <a:t>From curated to conformed zone as the necessarily transformation takes place to arrange the data by subject area and not by sources. </a:t>
            </a:r>
          </a:p>
          <a:p>
            <a:pPr marL="342900" indent="-342900">
              <a:spcBef>
                <a:spcPts val="600"/>
              </a:spcBef>
              <a:buFont typeface="+mj-lt"/>
              <a:buAutoNum type="arabicPeriod"/>
            </a:pPr>
            <a:r>
              <a:rPr lang="en-US" sz="1400" dirty="0">
                <a:latin typeface="IBM Plex Sans" panose="020B0503050203000203" pitchFamily="34" charset="0"/>
              </a:rPr>
              <a:t>Data from raw and/or conformed layer will be pushed to the data warehouse (DWH) marts to represent the data through dimensional model and arranged by columns. This could be done by the data processing component, or the DWH database may have the capability to pull the data from object store as and when there are certain update. </a:t>
            </a:r>
          </a:p>
        </p:txBody>
      </p:sp>
      <p:pic>
        <p:nvPicPr>
          <p:cNvPr id="5" name="Picture 4">
            <a:extLst>
              <a:ext uri="{FF2B5EF4-FFF2-40B4-BE49-F238E27FC236}">
                <a16:creationId xmlns:a16="http://schemas.microsoft.com/office/drawing/2014/main" id="{9E9A7BA8-D9E6-B192-5718-64F3238B2FE7}"/>
              </a:ext>
            </a:extLst>
          </p:cNvPr>
          <p:cNvPicPr>
            <a:picLocks noChangeAspect="1"/>
          </p:cNvPicPr>
          <p:nvPr/>
        </p:nvPicPr>
        <p:blipFill>
          <a:blip r:embed="rId2"/>
          <a:stretch>
            <a:fillRect/>
          </a:stretch>
        </p:blipFill>
        <p:spPr>
          <a:xfrm>
            <a:off x="480431" y="878162"/>
            <a:ext cx="5537200" cy="4940300"/>
          </a:xfrm>
          <a:prstGeom prst="rect">
            <a:avLst/>
          </a:prstGeom>
          <a:ln>
            <a:solidFill>
              <a:schemeClr val="tx1">
                <a:lumMod val="50000"/>
                <a:lumOff val="50000"/>
              </a:schemeClr>
            </a:solidFill>
          </a:ln>
        </p:spPr>
      </p:pic>
      <p:sp>
        <p:nvSpPr>
          <p:cNvPr id="6" name="Oval 5">
            <a:extLst>
              <a:ext uri="{FF2B5EF4-FFF2-40B4-BE49-F238E27FC236}">
                <a16:creationId xmlns:a16="http://schemas.microsoft.com/office/drawing/2014/main" id="{C46E0435-DAC8-653C-C2E8-C4C957B967A1}"/>
              </a:ext>
            </a:extLst>
          </p:cNvPr>
          <p:cNvSpPr>
            <a:spLocks noChangeAspect="1"/>
          </p:cNvSpPr>
          <p:nvPr/>
        </p:nvSpPr>
        <p:spPr>
          <a:xfrm>
            <a:off x="3613686" y="1533319"/>
            <a:ext cx="276483" cy="288000"/>
          </a:xfrm>
          <a:prstGeom prst="ellipse">
            <a:avLst/>
          </a:prstGeom>
          <a:solidFill>
            <a:srgbClr val="0070C0"/>
          </a:solidFill>
          <a:ln w="190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097236"/>
            <a:r>
              <a:rPr lang="en-US" sz="1200" dirty="0">
                <a:solidFill>
                  <a:schemeClr val="bg1"/>
                </a:solidFill>
                <a:latin typeface="IBM Plex Sans" panose="020B0503050203000203" pitchFamily="34" charset="0"/>
              </a:rPr>
              <a:t>1</a:t>
            </a:r>
          </a:p>
        </p:txBody>
      </p:sp>
      <p:sp>
        <p:nvSpPr>
          <p:cNvPr id="7" name="Oval 6">
            <a:extLst>
              <a:ext uri="{FF2B5EF4-FFF2-40B4-BE49-F238E27FC236}">
                <a16:creationId xmlns:a16="http://schemas.microsoft.com/office/drawing/2014/main" id="{CA5B09F6-EFB8-8CC6-A39D-3B184358E6FD}"/>
              </a:ext>
            </a:extLst>
          </p:cNvPr>
          <p:cNvSpPr>
            <a:spLocks noChangeAspect="1"/>
          </p:cNvSpPr>
          <p:nvPr/>
        </p:nvSpPr>
        <p:spPr>
          <a:xfrm>
            <a:off x="2257920" y="4274540"/>
            <a:ext cx="276483" cy="288000"/>
          </a:xfrm>
          <a:prstGeom prst="ellipse">
            <a:avLst/>
          </a:prstGeom>
          <a:solidFill>
            <a:srgbClr val="0070C0"/>
          </a:solidFill>
          <a:ln w="190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097236"/>
            <a:r>
              <a:rPr lang="en-US" sz="1200" dirty="0">
                <a:solidFill>
                  <a:schemeClr val="bg1"/>
                </a:solidFill>
                <a:latin typeface="IBM Plex Sans" panose="020B0503050203000203" pitchFamily="34" charset="0"/>
              </a:rPr>
              <a:t>2</a:t>
            </a:r>
          </a:p>
        </p:txBody>
      </p:sp>
      <p:sp>
        <p:nvSpPr>
          <p:cNvPr id="8" name="Oval 7">
            <a:extLst>
              <a:ext uri="{FF2B5EF4-FFF2-40B4-BE49-F238E27FC236}">
                <a16:creationId xmlns:a16="http://schemas.microsoft.com/office/drawing/2014/main" id="{5E15B446-FE10-CEE2-4B5C-9F57FE556122}"/>
              </a:ext>
            </a:extLst>
          </p:cNvPr>
          <p:cNvSpPr>
            <a:spLocks noChangeAspect="1"/>
          </p:cNvSpPr>
          <p:nvPr/>
        </p:nvSpPr>
        <p:spPr>
          <a:xfrm>
            <a:off x="2257919" y="3038979"/>
            <a:ext cx="276483" cy="288000"/>
          </a:xfrm>
          <a:prstGeom prst="ellipse">
            <a:avLst/>
          </a:prstGeom>
          <a:solidFill>
            <a:srgbClr val="0070C0"/>
          </a:solidFill>
          <a:ln w="190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097236"/>
            <a:r>
              <a:rPr lang="en-US" sz="1200" dirty="0">
                <a:solidFill>
                  <a:schemeClr val="bg1"/>
                </a:solidFill>
                <a:latin typeface="IBM Plex Sans" panose="020B0503050203000203" pitchFamily="34" charset="0"/>
              </a:rPr>
              <a:t>3</a:t>
            </a:r>
          </a:p>
        </p:txBody>
      </p:sp>
      <p:sp>
        <p:nvSpPr>
          <p:cNvPr id="9" name="Oval 8">
            <a:extLst>
              <a:ext uri="{FF2B5EF4-FFF2-40B4-BE49-F238E27FC236}">
                <a16:creationId xmlns:a16="http://schemas.microsoft.com/office/drawing/2014/main" id="{0F59FCB4-5F77-A778-181E-B5B2CA2DC6AF}"/>
              </a:ext>
            </a:extLst>
          </p:cNvPr>
          <p:cNvSpPr>
            <a:spLocks noChangeAspect="1"/>
          </p:cNvSpPr>
          <p:nvPr/>
        </p:nvSpPr>
        <p:spPr>
          <a:xfrm>
            <a:off x="4224129" y="2373961"/>
            <a:ext cx="276483" cy="288000"/>
          </a:xfrm>
          <a:prstGeom prst="ellipse">
            <a:avLst/>
          </a:prstGeom>
          <a:solidFill>
            <a:srgbClr val="0070C0"/>
          </a:solidFill>
          <a:ln w="190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097236"/>
            <a:r>
              <a:rPr lang="en-US" sz="1200" dirty="0">
                <a:solidFill>
                  <a:schemeClr val="bg1"/>
                </a:solidFill>
                <a:latin typeface="IBM Plex Sans" panose="020B0503050203000203" pitchFamily="34" charset="0"/>
              </a:rPr>
              <a:t>3</a:t>
            </a:r>
          </a:p>
        </p:txBody>
      </p:sp>
    </p:spTree>
    <p:extLst>
      <p:ext uri="{BB962C8B-B14F-4D97-AF65-F5344CB8AC3E}">
        <p14:creationId xmlns:p14="http://schemas.microsoft.com/office/powerpoint/2010/main" val="40239016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75BE7D0-4DEC-F763-11BD-84C0D5914A83}"/>
              </a:ext>
            </a:extLst>
          </p:cNvPr>
          <p:cNvSpPr txBox="1">
            <a:spLocks/>
          </p:cNvSpPr>
          <p:nvPr/>
        </p:nvSpPr>
        <p:spPr>
          <a:xfrm>
            <a:off x="376660" y="251669"/>
            <a:ext cx="11281942" cy="45298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2000" b="1" dirty="0">
                <a:latin typeface="IBM Plex Sans" panose="020B0503050203000203" pitchFamily="34" charset="0"/>
                <a:ea typeface="Calibri" panose="020F0502020204030204" pitchFamily="34" charset="0"/>
              </a:rPr>
              <a:t>Data flow - Analytics</a:t>
            </a:r>
            <a:endParaRPr lang="en-IN" sz="1800" dirty="0">
              <a:latin typeface="IBM Plex Sans" panose="020B0503050203000203" pitchFamily="34" charset="0"/>
            </a:endParaRPr>
          </a:p>
        </p:txBody>
      </p:sp>
      <p:sp>
        <p:nvSpPr>
          <p:cNvPr id="4" name="TextBox 3">
            <a:extLst>
              <a:ext uri="{FF2B5EF4-FFF2-40B4-BE49-F238E27FC236}">
                <a16:creationId xmlns:a16="http://schemas.microsoft.com/office/drawing/2014/main" id="{14886611-8757-858A-F1D3-D1563B98D0A4}"/>
              </a:ext>
            </a:extLst>
          </p:cNvPr>
          <p:cNvSpPr txBox="1"/>
          <p:nvPr/>
        </p:nvSpPr>
        <p:spPr>
          <a:xfrm>
            <a:off x="6515100" y="806912"/>
            <a:ext cx="5210175" cy="3770263"/>
          </a:xfrm>
          <a:prstGeom prst="rect">
            <a:avLst/>
          </a:prstGeom>
          <a:noFill/>
        </p:spPr>
        <p:txBody>
          <a:bodyPr wrap="square" rtlCol="0">
            <a:spAutoFit/>
          </a:bodyPr>
          <a:lstStyle/>
          <a:p>
            <a:pPr marL="342900" indent="-342900">
              <a:spcBef>
                <a:spcPts val="600"/>
              </a:spcBef>
              <a:buFont typeface="+mj-lt"/>
              <a:buAutoNum type="arabicPeriod"/>
            </a:pPr>
            <a:r>
              <a:rPr lang="en-US" sz="1400" dirty="0">
                <a:latin typeface="IBM Plex Sans" panose="020B0503050203000203" pitchFamily="34" charset="0"/>
              </a:rPr>
              <a:t>Analytics use cases will have separate data pipelines to process the data from raw, enriched or confirmed zone (depending on the requirements) to process the data as they need to fulfil their need. </a:t>
            </a:r>
          </a:p>
          <a:p>
            <a:pPr marL="342900" indent="-342900">
              <a:spcBef>
                <a:spcPts val="600"/>
              </a:spcBef>
              <a:buFont typeface="+mj-lt"/>
              <a:buAutoNum type="arabicPeriod"/>
            </a:pPr>
            <a:r>
              <a:rPr lang="en-US" sz="1400" dirty="0">
                <a:latin typeface="IBM Plex Sans" panose="020B0503050203000203" pitchFamily="34" charset="0"/>
              </a:rPr>
              <a:t>For certain use cases graph data structure is needed to run complex graph-based algorithms and derive features needed for the ML models. </a:t>
            </a:r>
          </a:p>
          <a:p>
            <a:pPr marL="342900" indent="-342900">
              <a:spcBef>
                <a:spcPts val="600"/>
              </a:spcBef>
              <a:buFont typeface="+mj-lt"/>
              <a:buAutoNum type="arabicPeriod"/>
            </a:pPr>
            <a:r>
              <a:rPr lang="en-US" sz="1400" dirty="0">
                <a:latin typeface="IBM Plex Sans" panose="020B0503050203000203" pitchFamily="34" charset="0"/>
              </a:rPr>
              <a:t>The data could be moved to NoSQL database (to be validated against future requirements) for feeding data APIs that are planned to be exposed out of the data platforms. </a:t>
            </a:r>
          </a:p>
          <a:p>
            <a:pPr marL="342900" indent="-342900">
              <a:spcBef>
                <a:spcPts val="600"/>
              </a:spcBef>
              <a:buFont typeface="+mj-lt"/>
              <a:buAutoNum type="arabicPeriod"/>
            </a:pPr>
            <a:r>
              <a:rPr lang="en-US" sz="1400" dirty="0">
                <a:latin typeface="IBM Plex Sans" panose="020B0503050203000203" pitchFamily="34" charset="0"/>
              </a:rPr>
              <a:t>Analytics user will be using Data virtualization component for performing exploratory analysis on the data across lakehouse storage, marts. One satisfied, the use cases will leverage MPP query engine to access the data from the lakehouse storage. </a:t>
            </a:r>
          </a:p>
        </p:txBody>
      </p:sp>
      <p:pic>
        <p:nvPicPr>
          <p:cNvPr id="5" name="Picture 4">
            <a:extLst>
              <a:ext uri="{FF2B5EF4-FFF2-40B4-BE49-F238E27FC236}">
                <a16:creationId xmlns:a16="http://schemas.microsoft.com/office/drawing/2014/main" id="{0FB31A1D-E402-71A6-73EA-46A7F5A5D89E}"/>
              </a:ext>
            </a:extLst>
          </p:cNvPr>
          <p:cNvPicPr>
            <a:picLocks noChangeAspect="1"/>
          </p:cNvPicPr>
          <p:nvPr/>
        </p:nvPicPr>
        <p:blipFill>
          <a:blip r:embed="rId2"/>
          <a:srcRect l="35907" r="6556"/>
          <a:stretch/>
        </p:blipFill>
        <p:spPr>
          <a:xfrm>
            <a:off x="466725" y="849776"/>
            <a:ext cx="5629275" cy="5234432"/>
          </a:xfrm>
          <a:prstGeom prst="rect">
            <a:avLst/>
          </a:prstGeom>
        </p:spPr>
      </p:pic>
    </p:spTree>
    <p:extLst>
      <p:ext uri="{BB962C8B-B14F-4D97-AF65-F5344CB8AC3E}">
        <p14:creationId xmlns:p14="http://schemas.microsoft.com/office/powerpoint/2010/main" val="40123551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BC797F-51F2-EB0A-8042-07228F2E8160}"/>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22D89412-5199-60AC-BDFC-47F8846AA3F3}"/>
              </a:ext>
            </a:extLst>
          </p:cNvPr>
          <p:cNvPicPr>
            <a:picLocks noChangeAspect="1"/>
          </p:cNvPicPr>
          <p:nvPr/>
        </p:nvPicPr>
        <p:blipFill>
          <a:blip r:embed="rId2"/>
          <a:stretch>
            <a:fillRect/>
          </a:stretch>
        </p:blipFill>
        <p:spPr>
          <a:xfrm>
            <a:off x="797480" y="3185161"/>
            <a:ext cx="7772400" cy="3507058"/>
          </a:xfrm>
          <a:prstGeom prst="rect">
            <a:avLst/>
          </a:prstGeom>
        </p:spPr>
      </p:pic>
      <p:grpSp>
        <p:nvGrpSpPr>
          <p:cNvPr id="33" name="Group 32">
            <a:extLst>
              <a:ext uri="{FF2B5EF4-FFF2-40B4-BE49-F238E27FC236}">
                <a16:creationId xmlns:a16="http://schemas.microsoft.com/office/drawing/2014/main" id="{084B6709-AB1D-49EB-5EF3-09D03ECB2AE3}"/>
              </a:ext>
            </a:extLst>
          </p:cNvPr>
          <p:cNvGrpSpPr/>
          <p:nvPr/>
        </p:nvGrpSpPr>
        <p:grpSpPr>
          <a:xfrm>
            <a:off x="1718821" y="839161"/>
            <a:ext cx="4926942" cy="5906357"/>
            <a:chOff x="1718821" y="839161"/>
            <a:chExt cx="4926942" cy="5906357"/>
          </a:xfrm>
        </p:grpSpPr>
        <p:cxnSp>
          <p:nvCxnSpPr>
            <p:cNvPr id="5" name="Straight Connector 4">
              <a:extLst>
                <a:ext uri="{FF2B5EF4-FFF2-40B4-BE49-F238E27FC236}">
                  <a16:creationId xmlns:a16="http://schemas.microsoft.com/office/drawing/2014/main" id="{069CD760-9788-6367-3727-05A46A2B6F96}"/>
                </a:ext>
              </a:extLst>
            </p:cNvPr>
            <p:cNvCxnSpPr/>
            <p:nvPr/>
          </p:nvCxnSpPr>
          <p:spPr>
            <a:xfrm>
              <a:off x="1718821" y="839161"/>
              <a:ext cx="0" cy="5906357"/>
            </a:xfrm>
            <a:prstGeom prst="line">
              <a:avLst/>
            </a:prstGeom>
            <a:ln w="12700">
              <a:solidFill>
                <a:srgbClr val="C00000"/>
              </a:solidFill>
              <a:prstDash val="sysDash"/>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6F1FA1F-D61B-5D8B-1054-E6E5992527A0}"/>
                </a:ext>
              </a:extLst>
            </p:cNvPr>
            <p:cNvCxnSpPr/>
            <p:nvPr/>
          </p:nvCxnSpPr>
          <p:spPr>
            <a:xfrm>
              <a:off x="2512489" y="839161"/>
              <a:ext cx="0" cy="5906357"/>
            </a:xfrm>
            <a:prstGeom prst="line">
              <a:avLst/>
            </a:prstGeom>
            <a:ln w="12700">
              <a:solidFill>
                <a:srgbClr val="C00000"/>
              </a:solidFill>
              <a:prstDash val="sysDash"/>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AAE0F524-0988-0C9D-3CBB-8A1D875DC800}"/>
                </a:ext>
              </a:extLst>
            </p:cNvPr>
            <p:cNvCxnSpPr/>
            <p:nvPr/>
          </p:nvCxnSpPr>
          <p:spPr>
            <a:xfrm>
              <a:off x="4054295" y="839161"/>
              <a:ext cx="0" cy="5906357"/>
            </a:xfrm>
            <a:prstGeom prst="line">
              <a:avLst/>
            </a:prstGeom>
            <a:ln w="12700">
              <a:solidFill>
                <a:srgbClr val="C00000"/>
              </a:solidFill>
              <a:prstDash val="sysDash"/>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A3965AA1-1260-A732-68D3-FEBD0842B549}"/>
                </a:ext>
              </a:extLst>
            </p:cNvPr>
            <p:cNvCxnSpPr/>
            <p:nvPr/>
          </p:nvCxnSpPr>
          <p:spPr>
            <a:xfrm>
              <a:off x="6645763" y="839161"/>
              <a:ext cx="0" cy="5906357"/>
            </a:xfrm>
            <a:prstGeom prst="line">
              <a:avLst/>
            </a:prstGeom>
            <a:ln w="12700">
              <a:solidFill>
                <a:srgbClr val="C00000"/>
              </a:solidFill>
              <a:prstDash val="sysDash"/>
            </a:ln>
          </p:spPr>
          <p:style>
            <a:lnRef idx="1">
              <a:schemeClr val="accent1"/>
            </a:lnRef>
            <a:fillRef idx="0">
              <a:schemeClr val="accent1"/>
            </a:fillRef>
            <a:effectRef idx="0">
              <a:schemeClr val="accent1"/>
            </a:effectRef>
            <a:fontRef idx="minor">
              <a:schemeClr val="tx1"/>
            </a:fontRef>
          </p:style>
        </p:cxnSp>
      </p:grpSp>
      <p:cxnSp>
        <p:nvCxnSpPr>
          <p:cNvPr id="11" name="Straight Connector 10">
            <a:extLst>
              <a:ext uri="{FF2B5EF4-FFF2-40B4-BE49-F238E27FC236}">
                <a16:creationId xmlns:a16="http://schemas.microsoft.com/office/drawing/2014/main" id="{8F7C769F-F9EB-FF15-996A-16A75E20B4E4}"/>
              </a:ext>
            </a:extLst>
          </p:cNvPr>
          <p:cNvCxnSpPr>
            <a:cxnSpLocks/>
          </p:cNvCxnSpPr>
          <p:nvPr/>
        </p:nvCxnSpPr>
        <p:spPr>
          <a:xfrm>
            <a:off x="475448" y="3090407"/>
            <a:ext cx="8784000" cy="14302"/>
          </a:xfrm>
          <a:prstGeom prst="line">
            <a:avLst/>
          </a:prstGeom>
          <a:ln w="22225" cmpd="dbl">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46E5676B-46A6-4D0E-2510-02D77B4637FB}"/>
              </a:ext>
            </a:extLst>
          </p:cNvPr>
          <p:cNvSpPr/>
          <p:nvPr/>
        </p:nvSpPr>
        <p:spPr>
          <a:xfrm>
            <a:off x="2640149" y="860611"/>
            <a:ext cx="3893162" cy="2137034"/>
          </a:xfrm>
          <a:prstGeom prst="rect">
            <a:avLst/>
          </a:prstGeom>
          <a:solidFill>
            <a:schemeClr val="accent5">
              <a:lumMod val="20000"/>
              <a:lumOff val="80000"/>
              <a:alpha val="33000"/>
            </a:schemeClr>
          </a:solidFill>
          <a:ln w="190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defTabSz="1097236"/>
            <a:r>
              <a:rPr lang="en-US" sz="1400" b="1" dirty="0">
                <a:solidFill>
                  <a:schemeClr val="tx1"/>
                </a:solidFill>
                <a:latin typeface="IBM Plex Sans" panose="020B0503050203000203" pitchFamily="34" charset="0"/>
              </a:rPr>
              <a:t>DWH</a:t>
            </a:r>
          </a:p>
        </p:txBody>
      </p:sp>
      <p:sp>
        <p:nvSpPr>
          <p:cNvPr id="15" name="Rectangle 14">
            <a:extLst>
              <a:ext uri="{FF2B5EF4-FFF2-40B4-BE49-F238E27FC236}">
                <a16:creationId xmlns:a16="http://schemas.microsoft.com/office/drawing/2014/main" id="{1C145E8D-8311-8EB5-1360-78023F957226}"/>
              </a:ext>
            </a:extLst>
          </p:cNvPr>
          <p:cNvSpPr/>
          <p:nvPr/>
        </p:nvSpPr>
        <p:spPr>
          <a:xfrm>
            <a:off x="6753404" y="839161"/>
            <a:ext cx="2483825" cy="592073"/>
          </a:xfrm>
          <a:prstGeom prst="rect">
            <a:avLst/>
          </a:prstGeom>
          <a:solidFill>
            <a:schemeClr val="accent5">
              <a:lumMod val="20000"/>
              <a:lumOff val="80000"/>
              <a:alpha val="33000"/>
            </a:schemeClr>
          </a:solidFill>
          <a:ln w="190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defTabSz="1097236"/>
            <a:r>
              <a:rPr lang="en-US" sz="1400" b="1" dirty="0">
                <a:solidFill>
                  <a:schemeClr val="tx1"/>
                </a:solidFill>
                <a:latin typeface="IBM Plex Sans" panose="020B0503050203000203" pitchFamily="34" charset="0"/>
              </a:rPr>
              <a:t>DWH</a:t>
            </a:r>
          </a:p>
        </p:txBody>
      </p:sp>
      <p:sp>
        <p:nvSpPr>
          <p:cNvPr id="16" name="Rectangle 15">
            <a:extLst>
              <a:ext uri="{FF2B5EF4-FFF2-40B4-BE49-F238E27FC236}">
                <a16:creationId xmlns:a16="http://schemas.microsoft.com/office/drawing/2014/main" id="{0078261D-451B-2D70-E72C-19A195622FF8}"/>
              </a:ext>
            </a:extLst>
          </p:cNvPr>
          <p:cNvSpPr/>
          <p:nvPr/>
        </p:nvSpPr>
        <p:spPr>
          <a:xfrm>
            <a:off x="6753404" y="1525138"/>
            <a:ext cx="2483825" cy="1472506"/>
          </a:xfrm>
          <a:prstGeom prst="rect">
            <a:avLst/>
          </a:prstGeom>
          <a:solidFill>
            <a:schemeClr val="accent6">
              <a:lumMod val="40000"/>
              <a:lumOff val="60000"/>
              <a:alpha val="33000"/>
            </a:schemeClr>
          </a:solidFill>
          <a:ln w="19050">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b"/>
          <a:lstStyle/>
          <a:p>
            <a:pPr defTabSz="1097236"/>
            <a:r>
              <a:rPr lang="en-US" sz="1400" b="1">
                <a:solidFill>
                  <a:schemeClr val="tx1"/>
                </a:solidFill>
                <a:latin typeface="IBM Plex Sans" panose="020B0503050203000203" pitchFamily="34" charset="0"/>
              </a:rPr>
              <a:t>Data Lake</a:t>
            </a:r>
            <a:endParaRPr lang="en-US" sz="1400" b="1" dirty="0">
              <a:solidFill>
                <a:schemeClr val="tx1"/>
              </a:solidFill>
              <a:latin typeface="IBM Plex Sans" panose="020B0503050203000203" pitchFamily="34" charset="0"/>
            </a:endParaRPr>
          </a:p>
        </p:txBody>
      </p:sp>
      <p:sp>
        <p:nvSpPr>
          <p:cNvPr id="17" name="Rectangle 16">
            <a:extLst>
              <a:ext uri="{FF2B5EF4-FFF2-40B4-BE49-F238E27FC236}">
                <a16:creationId xmlns:a16="http://schemas.microsoft.com/office/drawing/2014/main" id="{7823DEFB-58A4-E2BB-066D-561BDDB3FB76}"/>
              </a:ext>
            </a:extLst>
          </p:cNvPr>
          <p:cNvSpPr/>
          <p:nvPr/>
        </p:nvSpPr>
        <p:spPr>
          <a:xfrm>
            <a:off x="2625311" y="3185452"/>
            <a:ext cx="3892785" cy="3466161"/>
          </a:xfrm>
          <a:prstGeom prst="rect">
            <a:avLst/>
          </a:prstGeom>
          <a:solidFill>
            <a:schemeClr val="accent4">
              <a:lumMod val="20000"/>
              <a:lumOff val="80000"/>
              <a:alpha val="33000"/>
            </a:schemeClr>
          </a:solidFill>
          <a:ln w="19050">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b"/>
          <a:lstStyle/>
          <a:p>
            <a:pPr defTabSz="1097236"/>
            <a:r>
              <a:rPr lang="en-US" sz="1400" b="1" dirty="0">
                <a:solidFill>
                  <a:schemeClr val="tx1"/>
                </a:solidFill>
                <a:latin typeface="IBM Plex Sans" panose="020B0503050203000203" pitchFamily="34" charset="0"/>
              </a:rPr>
              <a:t>Data Lakehouse</a:t>
            </a:r>
          </a:p>
        </p:txBody>
      </p:sp>
      <p:sp>
        <p:nvSpPr>
          <p:cNvPr id="19" name="Rectangle 18">
            <a:extLst>
              <a:ext uri="{FF2B5EF4-FFF2-40B4-BE49-F238E27FC236}">
                <a16:creationId xmlns:a16="http://schemas.microsoft.com/office/drawing/2014/main" id="{8CAA8EEA-FB09-765D-CFA2-D647785CC3C2}"/>
              </a:ext>
            </a:extLst>
          </p:cNvPr>
          <p:cNvSpPr/>
          <p:nvPr/>
        </p:nvSpPr>
        <p:spPr>
          <a:xfrm>
            <a:off x="6773427" y="3185451"/>
            <a:ext cx="1796453" cy="3466161"/>
          </a:xfrm>
          <a:prstGeom prst="rect">
            <a:avLst/>
          </a:prstGeom>
          <a:solidFill>
            <a:schemeClr val="accent2">
              <a:lumMod val="40000"/>
              <a:lumOff val="60000"/>
              <a:alpha val="33000"/>
            </a:schemeClr>
          </a:solidFill>
          <a:ln w="19050">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b"/>
          <a:lstStyle/>
          <a:p>
            <a:pPr defTabSz="1097236"/>
            <a:r>
              <a:rPr lang="en-US" sz="1400" b="1" dirty="0">
                <a:solidFill>
                  <a:schemeClr val="tx1"/>
                </a:solidFill>
                <a:latin typeface="IBM Plex Sans" panose="020B0503050203000203" pitchFamily="34" charset="0"/>
              </a:rPr>
              <a:t>Data products</a:t>
            </a:r>
          </a:p>
        </p:txBody>
      </p:sp>
      <p:sp>
        <p:nvSpPr>
          <p:cNvPr id="20" name="Rectangle 19">
            <a:extLst>
              <a:ext uri="{FF2B5EF4-FFF2-40B4-BE49-F238E27FC236}">
                <a16:creationId xmlns:a16="http://schemas.microsoft.com/office/drawing/2014/main" id="{2CB304ED-698C-0860-9A7F-BDE531207E7F}"/>
              </a:ext>
            </a:extLst>
          </p:cNvPr>
          <p:cNvSpPr/>
          <p:nvPr/>
        </p:nvSpPr>
        <p:spPr>
          <a:xfrm>
            <a:off x="8687311" y="3185450"/>
            <a:ext cx="549920" cy="3466162"/>
          </a:xfrm>
          <a:prstGeom prst="rect">
            <a:avLst/>
          </a:prstGeom>
          <a:solidFill>
            <a:schemeClr val="bg2">
              <a:lumMod val="90000"/>
              <a:alpha val="33000"/>
            </a:schemeClr>
          </a:solidFill>
          <a:ln w="19050">
            <a:solidFill>
              <a:schemeClr val="tx1">
                <a:lumMod val="50000"/>
                <a:lumOff val="50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defTabSz="1097236"/>
            <a:r>
              <a:rPr lang="en-US" sz="1400" dirty="0">
                <a:solidFill>
                  <a:schemeClr val="tx1"/>
                </a:solidFill>
                <a:latin typeface="IBM Plex Sans" panose="020B0503050203000203" pitchFamily="34" charset="0"/>
              </a:rPr>
              <a:t>Data Marketplace</a:t>
            </a:r>
          </a:p>
          <a:p>
            <a:pPr algn="ctr" defTabSz="1097236"/>
            <a:r>
              <a:rPr lang="en-US" sz="1400" dirty="0">
                <a:solidFill>
                  <a:schemeClr val="tx1"/>
                </a:solidFill>
                <a:latin typeface="IBM Plex Sans" panose="020B0503050203000203" pitchFamily="34" charset="0"/>
              </a:rPr>
              <a:t>(futuristic)</a:t>
            </a:r>
          </a:p>
        </p:txBody>
      </p:sp>
      <p:sp>
        <p:nvSpPr>
          <p:cNvPr id="21" name="Title 1">
            <a:extLst>
              <a:ext uri="{FF2B5EF4-FFF2-40B4-BE49-F238E27FC236}">
                <a16:creationId xmlns:a16="http://schemas.microsoft.com/office/drawing/2014/main" id="{22D84C5D-B608-C511-7A43-454BFA71A67E}"/>
              </a:ext>
            </a:extLst>
          </p:cNvPr>
          <p:cNvSpPr txBox="1">
            <a:spLocks/>
          </p:cNvSpPr>
          <p:nvPr/>
        </p:nvSpPr>
        <p:spPr>
          <a:xfrm>
            <a:off x="376660" y="251669"/>
            <a:ext cx="11281942" cy="45298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2000" b="1" dirty="0">
                <a:latin typeface="IBM Plex Sans" panose="020B0503050203000203" pitchFamily="34" charset="0"/>
                <a:ea typeface="Calibri" panose="020F0502020204030204" pitchFamily="34" charset="0"/>
              </a:rPr>
              <a:t>Data store/flow across architecture paradigms</a:t>
            </a:r>
            <a:endParaRPr lang="en-IN" sz="1800" dirty="0">
              <a:latin typeface="IBM Plex Sans" panose="020B0503050203000203" pitchFamily="34" charset="0"/>
            </a:endParaRPr>
          </a:p>
        </p:txBody>
      </p:sp>
      <p:pic>
        <p:nvPicPr>
          <p:cNvPr id="2" name="Picture 1">
            <a:extLst>
              <a:ext uri="{FF2B5EF4-FFF2-40B4-BE49-F238E27FC236}">
                <a16:creationId xmlns:a16="http://schemas.microsoft.com/office/drawing/2014/main" id="{CDAAD249-5800-0872-21C0-9A5CD83D12BE}"/>
              </a:ext>
            </a:extLst>
          </p:cNvPr>
          <p:cNvPicPr>
            <a:picLocks noChangeAspect="1"/>
          </p:cNvPicPr>
          <p:nvPr/>
        </p:nvPicPr>
        <p:blipFill>
          <a:blip r:embed="rId3"/>
          <a:stretch>
            <a:fillRect/>
          </a:stretch>
        </p:blipFill>
        <p:spPr>
          <a:xfrm>
            <a:off x="797495" y="901506"/>
            <a:ext cx="7772400" cy="2149146"/>
          </a:xfrm>
          <a:prstGeom prst="rect">
            <a:avLst/>
          </a:prstGeom>
        </p:spPr>
      </p:pic>
      <p:sp>
        <p:nvSpPr>
          <p:cNvPr id="22" name="TextBox 21">
            <a:extLst>
              <a:ext uri="{FF2B5EF4-FFF2-40B4-BE49-F238E27FC236}">
                <a16:creationId xmlns:a16="http://schemas.microsoft.com/office/drawing/2014/main" id="{C6C960D9-A7D0-E5AC-C4F2-B1C9FC8DC805}"/>
              </a:ext>
            </a:extLst>
          </p:cNvPr>
          <p:cNvSpPr txBox="1"/>
          <p:nvPr/>
        </p:nvSpPr>
        <p:spPr>
          <a:xfrm>
            <a:off x="357042" y="1486014"/>
            <a:ext cx="369332" cy="1591141"/>
          </a:xfrm>
          <a:prstGeom prst="rect">
            <a:avLst/>
          </a:prstGeom>
          <a:noFill/>
        </p:spPr>
        <p:txBody>
          <a:bodyPr vert="vert270" wrap="none" rtlCol="0">
            <a:spAutoFit/>
          </a:bodyPr>
          <a:lstStyle/>
          <a:p>
            <a:pPr algn="ctr">
              <a:spcBef>
                <a:spcPts val="600"/>
              </a:spcBef>
            </a:pPr>
            <a:r>
              <a:rPr lang="en-US" sz="1200" b="1" dirty="0">
                <a:latin typeface="IBM Plex Sans" panose="020B0503050203000203" pitchFamily="34" charset="0"/>
              </a:rPr>
              <a:t>Current Architecture</a:t>
            </a:r>
          </a:p>
        </p:txBody>
      </p:sp>
      <p:sp>
        <p:nvSpPr>
          <p:cNvPr id="24" name="TextBox 23">
            <a:extLst>
              <a:ext uri="{FF2B5EF4-FFF2-40B4-BE49-F238E27FC236}">
                <a16:creationId xmlns:a16="http://schemas.microsoft.com/office/drawing/2014/main" id="{F07CDE98-70DB-2F98-666A-C17E614E556F}"/>
              </a:ext>
            </a:extLst>
          </p:cNvPr>
          <p:cNvSpPr txBox="1"/>
          <p:nvPr/>
        </p:nvSpPr>
        <p:spPr>
          <a:xfrm>
            <a:off x="376660" y="3144556"/>
            <a:ext cx="369332" cy="1724191"/>
          </a:xfrm>
          <a:prstGeom prst="rect">
            <a:avLst/>
          </a:prstGeom>
          <a:noFill/>
        </p:spPr>
        <p:txBody>
          <a:bodyPr vert="vert270" wrap="none" rtlCol="0">
            <a:spAutoFit/>
          </a:bodyPr>
          <a:lstStyle/>
          <a:p>
            <a:pPr algn="r">
              <a:spcBef>
                <a:spcPts val="600"/>
              </a:spcBef>
            </a:pPr>
            <a:r>
              <a:rPr lang="en-US" sz="1200" b="1" dirty="0">
                <a:latin typeface="IBM Plex Sans" panose="020B0503050203000203" pitchFamily="34" charset="0"/>
              </a:rPr>
              <a:t>Proposed Architecture</a:t>
            </a:r>
          </a:p>
        </p:txBody>
      </p:sp>
      <p:sp>
        <p:nvSpPr>
          <p:cNvPr id="30" name="TextBox 29">
            <a:extLst>
              <a:ext uri="{FF2B5EF4-FFF2-40B4-BE49-F238E27FC236}">
                <a16:creationId xmlns:a16="http://schemas.microsoft.com/office/drawing/2014/main" id="{4C55FEEC-3355-259E-6D44-768F9C674EE4}"/>
              </a:ext>
            </a:extLst>
          </p:cNvPr>
          <p:cNvSpPr txBox="1"/>
          <p:nvPr/>
        </p:nvSpPr>
        <p:spPr>
          <a:xfrm>
            <a:off x="9363561" y="797415"/>
            <a:ext cx="2451777" cy="2092881"/>
          </a:xfrm>
          <a:prstGeom prst="rect">
            <a:avLst/>
          </a:prstGeom>
          <a:noFill/>
        </p:spPr>
        <p:txBody>
          <a:bodyPr wrap="square" rtlCol="0">
            <a:spAutoFit/>
          </a:bodyPr>
          <a:lstStyle/>
          <a:p>
            <a:pPr>
              <a:spcBef>
                <a:spcPts val="600"/>
              </a:spcBef>
            </a:pPr>
            <a:r>
              <a:rPr lang="en-US" sz="1200" dirty="0">
                <a:latin typeface="IBM Plex Sans" panose="020B0503050203000203" pitchFamily="34" charset="0"/>
              </a:rPr>
              <a:t>In the current architecture the Data Lake is downstream of Data Warehouse and effectively functions as Analytics platform. </a:t>
            </a:r>
          </a:p>
          <a:p>
            <a:pPr>
              <a:spcBef>
                <a:spcPts val="600"/>
              </a:spcBef>
            </a:pPr>
            <a:r>
              <a:rPr lang="en-US" sz="1200" dirty="0">
                <a:latin typeface="IBM Plex Sans" panose="020B0503050203000203" pitchFamily="34" charset="0"/>
              </a:rPr>
              <a:t>Same data is replicated across DWH and Data Lake which is non-optimum and should be addressed. </a:t>
            </a:r>
          </a:p>
          <a:p>
            <a:pPr>
              <a:spcBef>
                <a:spcPts val="600"/>
              </a:spcBef>
            </a:pPr>
            <a:r>
              <a:rPr lang="en-US" sz="1200" dirty="0">
                <a:latin typeface="IBM Plex Sans" panose="020B0503050203000203" pitchFamily="34" charset="0"/>
              </a:rPr>
              <a:t>Analytics team wants to explore data without copying the data. </a:t>
            </a:r>
          </a:p>
        </p:txBody>
      </p:sp>
      <p:sp>
        <p:nvSpPr>
          <p:cNvPr id="32" name="TextBox 31">
            <a:extLst>
              <a:ext uri="{FF2B5EF4-FFF2-40B4-BE49-F238E27FC236}">
                <a16:creationId xmlns:a16="http://schemas.microsoft.com/office/drawing/2014/main" id="{D04E8375-90F8-6AC5-9E70-3D46C0D6180B}"/>
              </a:ext>
            </a:extLst>
          </p:cNvPr>
          <p:cNvSpPr txBox="1"/>
          <p:nvPr/>
        </p:nvSpPr>
        <p:spPr>
          <a:xfrm>
            <a:off x="9347946" y="3050652"/>
            <a:ext cx="2451775" cy="3570208"/>
          </a:xfrm>
          <a:prstGeom prst="rect">
            <a:avLst/>
          </a:prstGeom>
          <a:noFill/>
        </p:spPr>
        <p:txBody>
          <a:bodyPr wrap="square" rtlCol="0">
            <a:spAutoFit/>
          </a:bodyPr>
          <a:lstStyle/>
          <a:p>
            <a:pPr>
              <a:spcBef>
                <a:spcPts val="600"/>
              </a:spcBef>
            </a:pPr>
            <a:r>
              <a:rPr lang="en-US" sz="1200" dirty="0">
                <a:latin typeface="IBM Plex Sans" panose="020B0503050203000203" pitchFamily="34" charset="0"/>
              </a:rPr>
              <a:t>In the proposed architecture the capabilities of DWH and Data Lake are combined in Data Lakehouse as shown in the diagram. </a:t>
            </a:r>
          </a:p>
          <a:p>
            <a:pPr>
              <a:spcBef>
                <a:spcPts val="600"/>
              </a:spcBef>
            </a:pPr>
            <a:r>
              <a:rPr lang="en-US" sz="1200" dirty="0">
                <a:latin typeface="IBM Plex Sans" panose="020B0503050203000203" pitchFamily="34" charset="0"/>
              </a:rPr>
              <a:t>Domain specific consumption access for the users of the modern data platform will be provided as “data products”; where based on the functional requirement, data will be crafted into Dept. specific marts / views, Sandbox, and other DBs like vector DB for implementing RAG patterns for GenAI use cases.</a:t>
            </a:r>
          </a:p>
          <a:p>
            <a:pPr>
              <a:spcBef>
                <a:spcPts val="600"/>
              </a:spcBef>
            </a:pPr>
            <a:r>
              <a:rPr lang="en-US" sz="1200" dirty="0">
                <a:latin typeface="IBM Plex Sans" panose="020B0503050203000203" pitchFamily="34" charset="0"/>
              </a:rPr>
              <a:t>Later, a marketplace can be provisioned for management of the products. </a:t>
            </a:r>
          </a:p>
        </p:txBody>
      </p:sp>
    </p:spTree>
    <p:extLst>
      <p:ext uri="{BB962C8B-B14F-4D97-AF65-F5344CB8AC3E}">
        <p14:creationId xmlns:p14="http://schemas.microsoft.com/office/powerpoint/2010/main" val="259760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blinds(horizontal)">
                                      <p:cBhvr>
                                        <p:cTn id="7" dur="500"/>
                                        <p:tgtEl>
                                          <p:spTgt spid="15"/>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blinds(horizontal)">
                                      <p:cBhvr>
                                        <p:cTn id="10" dur="500"/>
                                        <p:tgtEl>
                                          <p:spTgt spid="16"/>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blinds(horizontal)">
                                      <p:cBhvr>
                                        <p:cTn id="13" dur="500"/>
                                        <p:tgtEl>
                                          <p:spTgt spid="14"/>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blinds(horizontal)">
                                      <p:cBhvr>
                                        <p:cTn id="16" dur="500"/>
                                        <p:tgtEl>
                                          <p:spTgt spid="30"/>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nodeType="click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blinds(horizontal)">
                                      <p:cBhvr>
                                        <p:cTn id="21" dur="500"/>
                                        <p:tgtEl>
                                          <p:spTgt spid="11"/>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24"/>
                                        </p:tgtEl>
                                        <p:attrNameLst>
                                          <p:attrName>style.visibility</p:attrName>
                                        </p:attrNameLst>
                                      </p:cBhvr>
                                      <p:to>
                                        <p:strVal val="visible"/>
                                      </p:to>
                                    </p:set>
                                    <p:animEffect transition="in" filter="blinds(horizontal)">
                                      <p:cBhvr>
                                        <p:cTn id="24" dur="500"/>
                                        <p:tgtEl>
                                          <p:spTgt spid="24"/>
                                        </p:tgtEl>
                                      </p:cBhvr>
                                    </p:animEffect>
                                  </p:childTnLst>
                                </p:cTn>
                              </p:par>
                              <p:par>
                                <p:cTn id="25" presetID="3" presetClass="entr" presetSubtype="10" fill="hold" nodeType="with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blinds(horizontal)">
                                      <p:cBhvr>
                                        <p:cTn id="27" dur="500"/>
                                        <p:tgtEl>
                                          <p:spTgt spid="3"/>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33"/>
                                        </p:tgtEl>
                                        <p:attrNameLst>
                                          <p:attrName>style.visibility</p:attrName>
                                        </p:attrNameLst>
                                      </p:cBhvr>
                                      <p:to>
                                        <p:strVal val="visible"/>
                                      </p:to>
                                    </p:set>
                                    <p:animEffect transition="in" filter="blinds(horizontal)">
                                      <p:cBhvr>
                                        <p:cTn id="32" dur="500"/>
                                        <p:tgtEl>
                                          <p:spTgt spid="33"/>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blinds(horizontal)">
                                      <p:cBhvr>
                                        <p:cTn id="37" dur="500"/>
                                        <p:tgtEl>
                                          <p:spTgt spid="17"/>
                                        </p:tgtEl>
                                      </p:cBhvr>
                                    </p:animEffect>
                                  </p:childTnLst>
                                </p:cTn>
                              </p:par>
                              <p:par>
                                <p:cTn id="38" presetID="3" presetClass="entr" presetSubtype="10" fill="hold" grpId="0" nodeType="withEffect">
                                  <p:stCondLst>
                                    <p:cond delay="0"/>
                                  </p:stCondLst>
                                  <p:childTnLst>
                                    <p:set>
                                      <p:cBhvr>
                                        <p:cTn id="39" dur="1" fill="hold">
                                          <p:stCondLst>
                                            <p:cond delay="0"/>
                                          </p:stCondLst>
                                        </p:cTn>
                                        <p:tgtEl>
                                          <p:spTgt spid="19"/>
                                        </p:tgtEl>
                                        <p:attrNameLst>
                                          <p:attrName>style.visibility</p:attrName>
                                        </p:attrNameLst>
                                      </p:cBhvr>
                                      <p:to>
                                        <p:strVal val="visible"/>
                                      </p:to>
                                    </p:set>
                                    <p:animEffect transition="in" filter="blinds(horizontal)">
                                      <p:cBhvr>
                                        <p:cTn id="40" dur="500"/>
                                        <p:tgtEl>
                                          <p:spTgt spid="19"/>
                                        </p:tgtEl>
                                      </p:cBhvr>
                                    </p:animEffect>
                                  </p:childTnLst>
                                </p:cTn>
                              </p:par>
                              <p:par>
                                <p:cTn id="41" presetID="3" presetClass="entr" presetSubtype="10" fill="hold" grpId="0" nodeType="withEffect">
                                  <p:stCondLst>
                                    <p:cond delay="0"/>
                                  </p:stCondLst>
                                  <p:childTnLst>
                                    <p:set>
                                      <p:cBhvr>
                                        <p:cTn id="42" dur="1" fill="hold">
                                          <p:stCondLst>
                                            <p:cond delay="0"/>
                                          </p:stCondLst>
                                        </p:cTn>
                                        <p:tgtEl>
                                          <p:spTgt spid="20"/>
                                        </p:tgtEl>
                                        <p:attrNameLst>
                                          <p:attrName>style.visibility</p:attrName>
                                        </p:attrNameLst>
                                      </p:cBhvr>
                                      <p:to>
                                        <p:strVal val="visible"/>
                                      </p:to>
                                    </p:set>
                                    <p:animEffect transition="in" filter="blinds(horizontal)">
                                      <p:cBhvr>
                                        <p:cTn id="43" dur="500"/>
                                        <p:tgtEl>
                                          <p:spTgt spid="20"/>
                                        </p:tgtEl>
                                      </p:cBhvr>
                                    </p:animEffect>
                                  </p:childTnLst>
                                </p:cTn>
                              </p:par>
                              <p:par>
                                <p:cTn id="44" presetID="3" presetClass="entr" presetSubtype="10" fill="hold" grpId="0" nodeType="withEffect">
                                  <p:stCondLst>
                                    <p:cond delay="0"/>
                                  </p:stCondLst>
                                  <p:childTnLst>
                                    <p:set>
                                      <p:cBhvr>
                                        <p:cTn id="45" dur="1" fill="hold">
                                          <p:stCondLst>
                                            <p:cond delay="0"/>
                                          </p:stCondLst>
                                        </p:cTn>
                                        <p:tgtEl>
                                          <p:spTgt spid="32"/>
                                        </p:tgtEl>
                                        <p:attrNameLst>
                                          <p:attrName>style.visibility</p:attrName>
                                        </p:attrNameLst>
                                      </p:cBhvr>
                                      <p:to>
                                        <p:strVal val="visible"/>
                                      </p:to>
                                    </p:set>
                                    <p:animEffect transition="in" filter="blinds(horizontal)">
                                      <p:cBhvr>
                                        <p:cTn id="46"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P spid="17" grpId="0" animBg="1"/>
      <p:bldP spid="19" grpId="0" animBg="1"/>
      <p:bldP spid="20" grpId="0" animBg="1"/>
      <p:bldP spid="24" grpId="0"/>
      <p:bldP spid="30" grpId="0"/>
      <p:bldP spid="3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E5265DB-DA0F-1AA5-A784-D3825093177F}"/>
              </a:ext>
            </a:extLst>
          </p:cNvPr>
          <p:cNvPicPr>
            <a:picLocks noChangeAspect="1"/>
          </p:cNvPicPr>
          <p:nvPr/>
        </p:nvPicPr>
        <p:blipFill>
          <a:blip r:embed="rId2"/>
          <a:stretch>
            <a:fillRect/>
          </a:stretch>
        </p:blipFill>
        <p:spPr>
          <a:xfrm>
            <a:off x="797480" y="3185161"/>
            <a:ext cx="7772400" cy="3507058"/>
          </a:xfrm>
          <a:prstGeom prst="rect">
            <a:avLst/>
          </a:prstGeom>
        </p:spPr>
      </p:pic>
      <p:grpSp>
        <p:nvGrpSpPr>
          <p:cNvPr id="33" name="Group 32">
            <a:extLst>
              <a:ext uri="{FF2B5EF4-FFF2-40B4-BE49-F238E27FC236}">
                <a16:creationId xmlns:a16="http://schemas.microsoft.com/office/drawing/2014/main" id="{1DEB52B5-EA4A-5CCF-B094-ABCFFA265FED}"/>
              </a:ext>
            </a:extLst>
          </p:cNvPr>
          <p:cNvGrpSpPr/>
          <p:nvPr/>
        </p:nvGrpSpPr>
        <p:grpSpPr>
          <a:xfrm>
            <a:off x="1718821" y="839161"/>
            <a:ext cx="4926942" cy="5906357"/>
            <a:chOff x="1718821" y="839161"/>
            <a:chExt cx="4926942" cy="5906357"/>
          </a:xfrm>
        </p:grpSpPr>
        <p:cxnSp>
          <p:nvCxnSpPr>
            <p:cNvPr id="5" name="Straight Connector 4">
              <a:extLst>
                <a:ext uri="{FF2B5EF4-FFF2-40B4-BE49-F238E27FC236}">
                  <a16:creationId xmlns:a16="http://schemas.microsoft.com/office/drawing/2014/main" id="{8CE2909D-E14A-C433-BDF9-3E7D5899BA78}"/>
                </a:ext>
              </a:extLst>
            </p:cNvPr>
            <p:cNvCxnSpPr/>
            <p:nvPr/>
          </p:nvCxnSpPr>
          <p:spPr>
            <a:xfrm>
              <a:off x="1718821" y="839161"/>
              <a:ext cx="0" cy="5906357"/>
            </a:xfrm>
            <a:prstGeom prst="line">
              <a:avLst/>
            </a:prstGeom>
            <a:ln w="12700">
              <a:solidFill>
                <a:srgbClr val="C00000"/>
              </a:solidFill>
              <a:prstDash val="sysDash"/>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97C10B3D-F61E-6490-E79A-5533892F2F4A}"/>
                </a:ext>
              </a:extLst>
            </p:cNvPr>
            <p:cNvCxnSpPr/>
            <p:nvPr/>
          </p:nvCxnSpPr>
          <p:spPr>
            <a:xfrm>
              <a:off x="2512489" y="839161"/>
              <a:ext cx="0" cy="5906357"/>
            </a:xfrm>
            <a:prstGeom prst="line">
              <a:avLst/>
            </a:prstGeom>
            <a:ln w="12700">
              <a:solidFill>
                <a:srgbClr val="C00000"/>
              </a:solidFill>
              <a:prstDash val="sysDash"/>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EDE250C8-BF05-60CB-9535-636C095214C1}"/>
                </a:ext>
              </a:extLst>
            </p:cNvPr>
            <p:cNvCxnSpPr/>
            <p:nvPr/>
          </p:nvCxnSpPr>
          <p:spPr>
            <a:xfrm>
              <a:off x="4054295" y="839161"/>
              <a:ext cx="0" cy="5906357"/>
            </a:xfrm>
            <a:prstGeom prst="line">
              <a:avLst/>
            </a:prstGeom>
            <a:ln w="12700">
              <a:solidFill>
                <a:srgbClr val="C00000"/>
              </a:solidFill>
              <a:prstDash val="sysDash"/>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10FFB06C-1E49-7C7F-E06F-820C718B3A9B}"/>
                </a:ext>
              </a:extLst>
            </p:cNvPr>
            <p:cNvCxnSpPr/>
            <p:nvPr/>
          </p:nvCxnSpPr>
          <p:spPr>
            <a:xfrm>
              <a:off x="6645763" y="839161"/>
              <a:ext cx="0" cy="5906357"/>
            </a:xfrm>
            <a:prstGeom prst="line">
              <a:avLst/>
            </a:prstGeom>
            <a:ln w="12700">
              <a:solidFill>
                <a:srgbClr val="C00000"/>
              </a:solidFill>
              <a:prstDash val="sysDash"/>
            </a:ln>
          </p:spPr>
          <p:style>
            <a:lnRef idx="1">
              <a:schemeClr val="accent1"/>
            </a:lnRef>
            <a:fillRef idx="0">
              <a:schemeClr val="accent1"/>
            </a:fillRef>
            <a:effectRef idx="0">
              <a:schemeClr val="accent1"/>
            </a:effectRef>
            <a:fontRef idx="minor">
              <a:schemeClr val="tx1"/>
            </a:fontRef>
          </p:style>
        </p:cxnSp>
      </p:grpSp>
      <p:cxnSp>
        <p:nvCxnSpPr>
          <p:cNvPr id="11" name="Straight Connector 10">
            <a:extLst>
              <a:ext uri="{FF2B5EF4-FFF2-40B4-BE49-F238E27FC236}">
                <a16:creationId xmlns:a16="http://schemas.microsoft.com/office/drawing/2014/main" id="{28985F55-8E87-B3D2-D346-1E3AC0565659}"/>
              </a:ext>
            </a:extLst>
          </p:cNvPr>
          <p:cNvCxnSpPr>
            <a:cxnSpLocks/>
          </p:cNvCxnSpPr>
          <p:nvPr/>
        </p:nvCxnSpPr>
        <p:spPr>
          <a:xfrm>
            <a:off x="475448" y="3090407"/>
            <a:ext cx="8784000" cy="14302"/>
          </a:xfrm>
          <a:prstGeom prst="line">
            <a:avLst/>
          </a:prstGeom>
          <a:ln w="22225" cmpd="dbl">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222AD225-486C-B543-46A4-5D4951FED08C}"/>
              </a:ext>
            </a:extLst>
          </p:cNvPr>
          <p:cNvSpPr/>
          <p:nvPr/>
        </p:nvSpPr>
        <p:spPr>
          <a:xfrm>
            <a:off x="2640149" y="860611"/>
            <a:ext cx="3893162" cy="2137034"/>
          </a:xfrm>
          <a:prstGeom prst="rect">
            <a:avLst/>
          </a:prstGeom>
          <a:solidFill>
            <a:schemeClr val="accent5">
              <a:lumMod val="20000"/>
              <a:lumOff val="80000"/>
              <a:alpha val="33000"/>
            </a:schemeClr>
          </a:solidFill>
          <a:ln w="190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defTabSz="1097236"/>
            <a:r>
              <a:rPr lang="en-US" sz="1400" b="1" dirty="0">
                <a:solidFill>
                  <a:schemeClr val="tx1"/>
                </a:solidFill>
                <a:latin typeface="IBM Plex Sans" panose="020B0503050203000203" pitchFamily="34" charset="0"/>
              </a:rPr>
              <a:t>DWH</a:t>
            </a:r>
          </a:p>
        </p:txBody>
      </p:sp>
      <p:sp>
        <p:nvSpPr>
          <p:cNvPr id="15" name="Rectangle 14">
            <a:extLst>
              <a:ext uri="{FF2B5EF4-FFF2-40B4-BE49-F238E27FC236}">
                <a16:creationId xmlns:a16="http://schemas.microsoft.com/office/drawing/2014/main" id="{9D9F01A7-D0D2-1150-53DB-3A86B86BFBFB}"/>
              </a:ext>
            </a:extLst>
          </p:cNvPr>
          <p:cNvSpPr/>
          <p:nvPr/>
        </p:nvSpPr>
        <p:spPr>
          <a:xfrm>
            <a:off x="6753404" y="839161"/>
            <a:ext cx="2483825" cy="592073"/>
          </a:xfrm>
          <a:prstGeom prst="rect">
            <a:avLst/>
          </a:prstGeom>
          <a:solidFill>
            <a:schemeClr val="accent5">
              <a:lumMod val="20000"/>
              <a:lumOff val="80000"/>
              <a:alpha val="33000"/>
            </a:schemeClr>
          </a:solidFill>
          <a:ln w="190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defTabSz="1097236"/>
            <a:r>
              <a:rPr lang="en-US" sz="1400" b="1" dirty="0">
                <a:solidFill>
                  <a:schemeClr val="tx1"/>
                </a:solidFill>
                <a:latin typeface="IBM Plex Sans" panose="020B0503050203000203" pitchFamily="34" charset="0"/>
              </a:rPr>
              <a:t>DWH</a:t>
            </a:r>
          </a:p>
        </p:txBody>
      </p:sp>
      <p:sp>
        <p:nvSpPr>
          <p:cNvPr id="16" name="Rectangle 15">
            <a:extLst>
              <a:ext uri="{FF2B5EF4-FFF2-40B4-BE49-F238E27FC236}">
                <a16:creationId xmlns:a16="http://schemas.microsoft.com/office/drawing/2014/main" id="{2C341F62-98EA-F5FE-6439-83A787DC454B}"/>
              </a:ext>
            </a:extLst>
          </p:cNvPr>
          <p:cNvSpPr/>
          <p:nvPr/>
        </p:nvSpPr>
        <p:spPr>
          <a:xfrm>
            <a:off x="6753404" y="1525138"/>
            <a:ext cx="2483825" cy="1472506"/>
          </a:xfrm>
          <a:prstGeom prst="rect">
            <a:avLst/>
          </a:prstGeom>
          <a:solidFill>
            <a:schemeClr val="accent6">
              <a:lumMod val="40000"/>
              <a:lumOff val="60000"/>
              <a:alpha val="33000"/>
            </a:schemeClr>
          </a:solidFill>
          <a:ln w="19050">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b"/>
          <a:lstStyle/>
          <a:p>
            <a:pPr defTabSz="1097236"/>
            <a:r>
              <a:rPr lang="en-US" sz="1400" b="1">
                <a:solidFill>
                  <a:schemeClr val="tx1"/>
                </a:solidFill>
                <a:latin typeface="IBM Plex Sans" panose="020B0503050203000203" pitchFamily="34" charset="0"/>
              </a:rPr>
              <a:t>Data Lake</a:t>
            </a:r>
            <a:endParaRPr lang="en-US" sz="1400" b="1" dirty="0">
              <a:solidFill>
                <a:schemeClr val="tx1"/>
              </a:solidFill>
              <a:latin typeface="IBM Plex Sans" panose="020B0503050203000203" pitchFamily="34" charset="0"/>
            </a:endParaRPr>
          </a:p>
        </p:txBody>
      </p:sp>
      <p:sp>
        <p:nvSpPr>
          <p:cNvPr id="17" name="Rectangle 16">
            <a:extLst>
              <a:ext uri="{FF2B5EF4-FFF2-40B4-BE49-F238E27FC236}">
                <a16:creationId xmlns:a16="http://schemas.microsoft.com/office/drawing/2014/main" id="{7997A7D4-39A2-05E8-C0C3-3F9321B64E6B}"/>
              </a:ext>
            </a:extLst>
          </p:cNvPr>
          <p:cNvSpPr/>
          <p:nvPr/>
        </p:nvSpPr>
        <p:spPr>
          <a:xfrm>
            <a:off x="2625312" y="3185452"/>
            <a:ext cx="2356264" cy="3466161"/>
          </a:xfrm>
          <a:prstGeom prst="rect">
            <a:avLst/>
          </a:prstGeom>
          <a:solidFill>
            <a:schemeClr val="accent4">
              <a:lumMod val="20000"/>
              <a:lumOff val="80000"/>
              <a:alpha val="33000"/>
            </a:schemeClr>
          </a:solidFill>
          <a:ln w="19050">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b"/>
          <a:lstStyle/>
          <a:p>
            <a:pPr defTabSz="1097236"/>
            <a:r>
              <a:rPr lang="en-US" sz="1400" b="1" dirty="0">
                <a:solidFill>
                  <a:schemeClr val="tx1"/>
                </a:solidFill>
                <a:latin typeface="IBM Plex Sans" panose="020B0503050203000203" pitchFamily="34" charset="0"/>
              </a:rPr>
              <a:t>Data Lake</a:t>
            </a:r>
          </a:p>
        </p:txBody>
      </p:sp>
      <p:sp>
        <p:nvSpPr>
          <p:cNvPr id="19" name="Rectangle 18">
            <a:extLst>
              <a:ext uri="{FF2B5EF4-FFF2-40B4-BE49-F238E27FC236}">
                <a16:creationId xmlns:a16="http://schemas.microsoft.com/office/drawing/2014/main" id="{2053ABBF-0818-075D-71D0-AFCD97BF3BA9}"/>
              </a:ext>
            </a:extLst>
          </p:cNvPr>
          <p:cNvSpPr/>
          <p:nvPr/>
        </p:nvSpPr>
        <p:spPr>
          <a:xfrm>
            <a:off x="5058888" y="3173576"/>
            <a:ext cx="3510991" cy="3478036"/>
          </a:xfrm>
          <a:custGeom>
            <a:avLst/>
            <a:gdLst>
              <a:gd name="connsiteX0" fmla="*/ 0 w 1796453"/>
              <a:gd name="connsiteY0" fmla="*/ 0 h 3466161"/>
              <a:gd name="connsiteX1" fmla="*/ 1796453 w 1796453"/>
              <a:gd name="connsiteY1" fmla="*/ 0 h 3466161"/>
              <a:gd name="connsiteX2" fmla="*/ 1796453 w 1796453"/>
              <a:gd name="connsiteY2" fmla="*/ 3466161 h 3466161"/>
              <a:gd name="connsiteX3" fmla="*/ 0 w 1796453"/>
              <a:gd name="connsiteY3" fmla="*/ 3466161 h 3466161"/>
              <a:gd name="connsiteX4" fmla="*/ 0 w 1796453"/>
              <a:gd name="connsiteY4" fmla="*/ 0 h 3466161"/>
              <a:gd name="connsiteX0" fmla="*/ 0 w 3470874"/>
              <a:gd name="connsiteY0" fmla="*/ 0 h 3466161"/>
              <a:gd name="connsiteX1" fmla="*/ 3470874 w 3470874"/>
              <a:gd name="connsiteY1" fmla="*/ 0 h 3466161"/>
              <a:gd name="connsiteX2" fmla="*/ 3470874 w 3470874"/>
              <a:gd name="connsiteY2" fmla="*/ 3466161 h 3466161"/>
              <a:gd name="connsiteX3" fmla="*/ 1674421 w 3470874"/>
              <a:gd name="connsiteY3" fmla="*/ 3466161 h 3466161"/>
              <a:gd name="connsiteX4" fmla="*/ 0 w 3470874"/>
              <a:gd name="connsiteY4" fmla="*/ 0 h 3466161"/>
              <a:gd name="connsiteX0" fmla="*/ 0 w 3470874"/>
              <a:gd name="connsiteY0" fmla="*/ 0 h 3466161"/>
              <a:gd name="connsiteX1" fmla="*/ 3470874 w 3470874"/>
              <a:gd name="connsiteY1" fmla="*/ 0 h 3466161"/>
              <a:gd name="connsiteX2" fmla="*/ 3470874 w 3470874"/>
              <a:gd name="connsiteY2" fmla="*/ 3466161 h 3466161"/>
              <a:gd name="connsiteX3" fmla="*/ 1674421 w 3470874"/>
              <a:gd name="connsiteY3" fmla="*/ 3466161 h 3466161"/>
              <a:gd name="connsiteX4" fmla="*/ 672402 w 3470874"/>
              <a:gd name="connsiteY4" fmla="*/ 1398424 h 3466161"/>
              <a:gd name="connsiteX5" fmla="*/ 0 w 3470874"/>
              <a:gd name="connsiteY5" fmla="*/ 0 h 3466161"/>
              <a:gd name="connsiteX0" fmla="*/ 0 w 3470874"/>
              <a:gd name="connsiteY0" fmla="*/ 0 h 3466161"/>
              <a:gd name="connsiteX1" fmla="*/ 3470874 w 3470874"/>
              <a:gd name="connsiteY1" fmla="*/ 0 h 3466161"/>
              <a:gd name="connsiteX2" fmla="*/ 3470874 w 3470874"/>
              <a:gd name="connsiteY2" fmla="*/ 3466161 h 3466161"/>
              <a:gd name="connsiteX3" fmla="*/ 1674421 w 3470874"/>
              <a:gd name="connsiteY3" fmla="*/ 3466161 h 3466161"/>
              <a:gd name="connsiteX4" fmla="*/ 43010 w 3470874"/>
              <a:gd name="connsiteY4" fmla="*/ 1730933 h 3466161"/>
              <a:gd name="connsiteX5" fmla="*/ 0 w 3470874"/>
              <a:gd name="connsiteY5" fmla="*/ 0 h 3466161"/>
              <a:gd name="connsiteX0" fmla="*/ 0 w 3470874"/>
              <a:gd name="connsiteY0" fmla="*/ 0 h 3466161"/>
              <a:gd name="connsiteX1" fmla="*/ 3470874 w 3470874"/>
              <a:gd name="connsiteY1" fmla="*/ 0 h 3466161"/>
              <a:gd name="connsiteX2" fmla="*/ 3470874 w 3470874"/>
              <a:gd name="connsiteY2" fmla="*/ 3466161 h 3466161"/>
              <a:gd name="connsiteX3" fmla="*/ 1674421 w 3470874"/>
              <a:gd name="connsiteY3" fmla="*/ 3466161 h 3466161"/>
              <a:gd name="connsiteX4" fmla="*/ 803030 w 3470874"/>
              <a:gd name="connsiteY4" fmla="*/ 2562206 h 3466161"/>
              <a:gd name="connsiteX5" fmla="*/ 43010 w 3470874"/>
              <a:gd name="connsiteY5" fmla="*/ 1730933 h 3466161"/>
              <a:gd name="connsiteX6" fmla="*/ 0 w 3470874"/>
              <a:gd name="connsiteY6" fmla="*/ 0 h 3466161"/>
              <a:gd name="connsiteX0" fmla="*/ 0 w 3470874"/>
              <a:gd name="connsiteY0" fmla="*/ 0 h 3466161"/>
              <a:gd name="connsiteX1" fmla="*/ 3470874 w 3470874"/>
              <a:gd name="connsiteY1" fmla="*/ 0 h 3466161"/>
              <a:gd name="connsiteX2" fmla="*/ 3470874 w 3470874"/>
              <a:gd name="connsiteY2" fmla="*/ 3466161 h 3466161"/>
              <a:gd name="connsiteX3" fmla="*/ 1674421 w 3470874"/>
              <a:gd name="connsiteY3" fmla="*/ 3466161 h 3466161"/>
              <a:gd name="connsiteX4" fmla="*/ 1669929 w 3470874"/>
              <a:gd name="connsiteY4" fmla="*/ 1730933 h 3466161"/>
              <a:gd name="connsiteX5" fmla="*/ 43010 w 3470874"/>
              <a:gd name="connsiteY5" fmla="*/ 1730933 h 3466161"/>
              <a:gd name="connsiteX6" fmla="*/ 0 w 3470874"/>
              <a:gd name="connsiteY6" fmla="*/ 0 h 3466161"/>
              <a:gd name="connsiteX0" fmla="*/ 0 w 3470874"/>
              <a:gd name="connsiteY0" fmla="*/ 0 h 3478036"/>
              <a:gd name="connsiteX1" fmla="*/ 3470874 w 3470874"/>
              <a:gd name="connsiteY1" fmla="*/ 11875 h 3478036"/>
              <a:gd name="connsiteX2" fmla="*/ 3470874 w 3470874"/>
              <a:gd name="connsiteY2" fmla="*/ 3478036 h 3478036"/>
              <a:gd name="connsiteX3" fmla="*/ 1674421 w 3470874"/>
              <a:gd name="connsiteY3" fmla="*/ 3478036 h 3478036"/>
              <a:gd name="connsiteX4" fmla="*/ 1669929 w 3470874"/>
              <a:gd name="connsiteY4" fmla="*/ 1742808 h 3478036"/>
              <a:gd name="connsiteX5" fmla="*/ 43010 w 3470874"/>
              <a:gd name="connsiteY5" fmla="*/ 1742808 h 3478036"/>
              <a:gd name="connsiteX6" fmla="*/ 0 w 3470874"/>
              <a:gd name="connsiteY6" fmla="*/ 0 h 3478036"/>
              <a:gd name="connsiteX0" fmla="*/ 40117 w 3510991"/>
              <a:gd name="connsiteY0" fmla="*/ 0 h 3478036"/>
              <a:gd name="connsiteX1" fmla="*/ 3510991 w 3510991"/>
              <a:gd name="connsiteY1" fmla="*/ 11875 h 3478036"/>
              <a:gd name="connsiteX2" fmla="*/ 3510991 w 3510991"/>
              <a:gd name="connsiteY2" fmla="*/ 3478036 h 3478036"/>
              <a:gd name="connsiteX3" fmla="*/ 1714538 w 3510991"/>
              <a:gd name="connsiteY3" fmla="*/ 3478036 h 3478036"/>
              <a:gd name="connsiteX4" fmla="*/ 1710046 w 3510991"/>
              <a:gd name="connsiteY4" fmla="*/ 1742808 h 3478036"/>
              <a:gd name="connsiteX5" fmla="*/ 0 w 3510991"/>
              <a:gd name="connsiteY5" fmla="*/ 1754683 h 3478036"/>
              <a:gd name="connsiteX6" fmla="*/ 40117 w 3510991"/>
              <a:gd name="connsiteY6" fmla="*/ 0 h 3478036"/>
              <a:gd name="connsiteX0" fmla="*/ 4491 w 3510991"/>
              <a:gd name="connsiteY0" fmla="*/ 0 h 3478036"/>
              <a:gd name="connsiteX1" fmla="*/ 3510991 w 3510991"/>
              <a:gd name="connsiteY1" fmla="*/ 11875 h 3478036"/>
              <a:gd name="connsiteX2" fmla="*/ 3510991 w 3510991"/>
              <a:gd name="connsiteY2" fmla="*/ 3478036 h 3478036"/>
              <a:gd name="connsiteX3" fmla="*/ 1714538 w 3510991"/>
              <a:gd name="connsiteY3" fmla="*/ 3478036 h 3478036"/>
              <a:gd name="connsiteX4" fmla="*/ 1710046 w 3510991"/>
              <a:gd name="connsiteY4" fmla="*/ 1742808 h 3478036"/>
              <a:gd name="connsiteX5" fmla="*/ 0 w 3510991"/>
              <a:gd name="connsiteY5" fmla="*/ 1754683 h 3478036"/>
              <a:gd name="connsiteX6" fmla="*/ 4491 w 3510991"/>
              <a:gd name="connsiteY6" fmla="*/ 0 h 3478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10991" h="3478036">
                <a:moveTo>
                  <a:pt x="4491" y="0"/>
                </a:moveTo>
                <a:lnTo>
                  <a:pt x="3510991" y="11875"/>
                </a:lnTo>
                <a:lnTo>
                  <a:pt x="3510991" y="3478036"/>
                </a:lnTo>
                <a:lnTo>
                  <a:pt x="1714538" y="3478036"/>
                </a:lnTo>
                <a:cubicBezTo>
                  <a:pt x="1713041" y="2899627"/>
                  <a:pt x="1711543" y="2321217"/>
                  <a:pt x="1710046" y="1742808"/>
                </a:cubicBezTo>
                <a:lnTo>
                  <a:pt x="0" y="1754683"/>
                </a:lnTo>
                <a:lnTo>
                  <a:pt x="4491" y="0"/>
                </a:lnTo>
                <a:close/>
              </a:path>
            </a:pathLst>
          </a:custGeom>
          <a:solidFill>
            <a:schemeClr val="accent2">
              <a:lumMod val="40000"/>
              <a:lumOff val="60000"/>
              <a:alpha val="33000"/>
            </a:schemeClr>
          </a:solidFill>
          <a:ln w="19050">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defTabSz="1097236"/>
            <a:r>
              <a:rPr lang="en-US" sz="1400" b="1" dirty="0">
                <a:solidFill>
                  <a:schemeClr val="tx1"/>
                </a:solidFill>
                <a:latin typeface="IBM Plex Sans" panose="020B0503050203000203" pitchFamily="34" charset="0"/>
              </a:rPr>
              <a:t>Data products</a:t>
            </a:r>
          </a:p>
        </p:txBody>
      </p:sp>
      <p:sp>
        <p:nvSpPr>
          <p:cNvPr id="20" name="Rectangle 19">
            <a:extLst>
              <a:ext uri="{FF2B5EF4-FFF2-40B4-BE49-F238E27FC236}">
                <a16:creationId xmlns:a16="http://schemas.microsoft.com/office/drawing/2014/main" id="{D3D00DE9-2B11-525F-BDC6-E24DFF853030}"/>
              </a:ext>
            </a:extLst>
          </p:cNvPr>
          <p:cNvSpPr/>
          <p:nvPr/>
        </p:nvSpPr>
        <p:spPr>
          <a:xfrm>
            <a:off x="8687311" y="3185450"/>
            <a:ext cx="549920" cy="3466162"/>
          </a:xfrm>
          <a:prstGeom prst="rect">
            <a:avLst/>
          </a:prstGeom>
          <a:solidFill>
            <a:schemeClr val="bg2">
              <a:lumMod val="90000"/>
              <a:alpha val="33000"/>
            </a:schemeClr>
          </a:solidFill>
          <a:ln w="19050">
            <a:solidFill>
              <a:schemeClr val="tx1">
                <a:lumMod val="50000"/>
                <a:lumOff val="50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defTabSz="1097236"/>
            <a:r>
              <a:rPr lang="en-US" sz="1400" dirty="0">
                <a:solidFill>
                  <a:schemeClr val="tx1"/>
                </a:solidFill>
                <a:latin typeface="IBM Plex Sans" panose="020B0503050203000203" pitchFamily="34" charset="0"/>
              </a:rPr>
              <a:t>Data Marketplace</a:t>
            </a:r>
          </a:p>
          <a:p>
            <a:pPr algn="ctr" defTabSz="1097236"/>
            <a:r>
              <a:rPr lang="en-US" sz="1400" dirty="0">
                <a:solidFill>
                  <a:schemeClr val="tx1"/>
                </a:solidFill>
                <a:latin typeface="IBM Plex Sans" panose="020B0503050203000203" pitchFamily="34" charset="0"/>
              </a:rPr>
              <a:t>(futuristic)</a:t>
            </a:r>
          </a:p>
        </p:txBody>
      </p:sp>
      <p:sp>
        <p:nvSpPr>
          <p:cNvPr id="21" name="Title 1">
            <a:extLst>
              <a:ext uri="{FF2B5EF4-FFF2-40B4-BE49-F238E27FC236}">
                <a16:creationId xmlns:a16="http://schemas.microsoft.com/office/drawing/2014/main" id="{9378E25B-8510-DCB3-AE18-8A1197DA7B0C}"/>
              </a:ext>
            </a:extLst>
          </p:cNvPr>
          <p:cNvSpPr txBox="1">
            <a:spLocks/>
          </p:cNvSpPr>
          <p:nvPr/>
        </p:nvSpPr>
        <p:spPr>
          <a:xfrm>
            <a:off x="376660" y="251669"/>
            <a:ext cx="11281942" cy="45298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2000" b="1" dirty="0">
                <a:latin typeface="IBM Plex Sans" panose="020B0503050203000203" pitchFamily="34" charset="0"/>
                <a:ea typeface="Calibri" panose="020F0502020204030204" pitchFamily="34" charset="0"/>
              </a:rPr>
              <a:t>Data store/flow across architecture paradigms</a:t>
            </a:r>
            <a:endParaRPr lang="en-IN" sz="1800" dirty="0">
              <a:latin typeface="IBM Plex Sans" panose="020B0503050203000203" pitchFamily="34" charset="0"/>
            </a:endParaRPr>
          </a:p>
        </p:txBody>
      </p:sp>
      <p:pic>
        <p:nvPicPr>
          <p:cNvPr id="2" name="Picture 1">
            <a:extLst>
              <a:ext uri="{FF2B5EF4-FFF2-40B4-BE49-F238E27FC236}">
                <a16:creationId xmlns:a16="http://schemas.microsoft.com/office/drawing/2014/main" id="{64273EDE-502B-999C-32E7-B703C2D6F702}"/>
              </a:ext>
            </a:extLst>
          </p:cNvPr>
          <p:cNvPicPr>
            <a:picLocks noChangeAspect="1"/>
          </p:cNvPicPr>
          <p:nvPr/>
        </p:nvPicPr>
        <p:blipFill>
          <a:blip r:embed="rId3"/>
          <a:stretch>
            <a:fillRect/>
          </a:stretch>
        </p:blipFill>
        <p:spPr>
          <a:xfrm>
            <a:off x="797495" y="901506"/>
            <a:ext cx="7772400" cy="2149146"/>
          </a:xfrm>
          <a:prstGeom prst="rect">
            <a:avLst/>
          </a:prstGeom>
        </p:spPr>
      </p:pic>
      <p:sp>
        <p:nvSpPr>
          <p:cNvPr id="22" name="TextBox 21">
            <a:extLst>
              <a:ext uri="{FF2B5EF4-FFF2-40B4-BE49-F238E27FC236}">
                <a16:creationId xmlns:a16="http://schemas.microsoft.com/office/drawing/2014/main" id="{3D80DE3B-C316-6C10-C99F-BBC3CFB56C34}"/>
              </a:ext>
            </a:extLst>
          </p:cNvPr>
          <p:cNvSpPr txBox="1"/>
          <p:nvPr/>
        </p:nvSpPr>
        <p:spPr>
          <a:xfrm>
            <a:off x="357042" y="1486014"/>
            <a:ext cx="369332" cy="1591141"/>
          </a:xfrm>
          <a:prstGeom prst="rect">
            <a:avLst/>
          </a:prstGeom>
          <a:noFill/>
        </p:spPr>
        <p:txBody>
          <a:bodyPr vert="vert270" wrap="none" rtlCol="0">
            <a:spAutoFit/>
          </a:bodyPr>
          <a:lstStyle/>
          <a:p>
            <a:pPr algn="ctr">
              <a:spcBef>
                <a:spcPts val="600"/>
              </a:spcBef>
            </a:pPr>
            <a:r>
              <a:rPr lang="en-US" sz="1200" b="1" dirty="0">
                <a:latin typeface="IBM Plex Sans" panose="020B0503050203000203" pitchFamily="34" charset="0"/>
              </a:rPr>
              <a:t>Current Architecture</a:t>
            </a:r>
          </a:p>
        </p:txBody>
      </p:sp>
      <p:sp>
        <p:nvSpPr>
          <p:cNvPr id="24" name="TextBox 23">
            <a:extLst>
              <a:ext uri="{FF2B5EF4-FFF2-40B4-BE49-F238E27FC236}">
                <a16:creationId xmlns:a16="http://schemas.microsoft.com/office/drawing/2014/main" id="{B9C211BD-2858-67B7-EF0D-B92370B23003}"/>
              </a:ext>
            </a:extLst>
          </p:cNvPr>
          <p:cNvSpPr txBox="1"/>
          <p:nvPr/>
        </p:nvSpPr>
        <p:spPr>
          <a:xfrm>
            <a:off x="376660" y="3144556"/>
            <a:ext cx="369332" cy="1724191"/>
          </a:xfrm>
          <a:prstGeom prst="rect">
            <a:avLst/>
          </a:prstGeom>
          <a:noFill/>
        </p:spPr>
        <p:txBody>
          <a:bodyPr vert="vert270" wrap="none" rtlCol="0">
            <a:spAutoFit/>
          </a:bodyPr>
          <a:lstStyle/>
          <a:p>
            <a:pPr algn="r">
              <a:spcBef>
                <a:spcPts val="600"/>
              </a:spcBef>
            </a:pPr>
            <a:r>
              <a:rPr lang="en-US" sz="1200" b="1" dirty="0">
                <a:latin typeface="IBM Plex Sans" panose="020B0503050203000203" pitchFamily="34" charset="0"/>
              </a:rPr>
              <a:t>Proposed Architecture</a:t>
            </a:r>
          </a:p>
        </p:txBody>
      </p:sp>
      <p:sp>
        <p:nvSpPr>
          <p:cNvPr id="30" name="TextBox 29">
            <a:extLst>
              <a:ext uri="{FF2B5EF4-FFF2-40B4-BE49-F238E27FC236}">
                <a16:creationId xmlns:a16="http://schemas.microsoft.com/office/drawing/2014/main" id="{9FDEAA35-C4F8-253C-13E0-A45771BF418F}"/>
              </a:ext>
            </a:extLst>
          </p:cNvPr>
          <p:cNvSpPr txBox="1"/>
          <p:nvPr/>
        </p:nvSpPr>
        <p:spPr>
          <a:xfrm>
            <a:off x="9363561" y="797415"/>
            <a:ext cx="2451777" cy="2092881"/>
          </a:xfrm>
          <a:prstGeom prst="rect">
            <a:avLst/>
          </a:prstGeom>
          <a:noFill/>
        </p:spPr>
        <p:txBody>
          <a:bodyPr wrap="square" rtlCol="0">
            <a:spAutoFit/>
          </a:bodyPr>
          <a:lstStyle/>
          <a:p>
            <a:pPr>
              <a:spcBef>
                <a:spcPts val="600"/>
              </a:spcBef>
            </a:pPr>
            <a:r>
              <a:rPr lang="en-US" sz="1200" dirty="0">
                <a:latin typeface="IBM Plex Sans" panose="020B0503050203000203" pitchFamily="34" charset="0"/>
              </a:rPr>
              <a:t>In the current architecture the Data Lake is downstream of Data Warehouse and effectively functions as Analytics platform. </a:t>
            </a:r>
          </a:p>
          <a:p>
            <a:pPr>
              <a:spcBef>
                <a:spcPts val="600"/>
              </a:spcBef>
            </a:pPr>
            <a:r>
              <a:rPr lang="en-US" sz="1200" dirty="0">
                <a:latin typeface="IBM Plex Sans" panose="020B0503050203000203" pitchFamily="34" charset="0"/>
              </a:rPr>
              <a:t>Same data is replicated across DWH and Data Lake which is non-optimum and should be addressed. </a:t>
            </a:r>
          </a:p>
          <a:p>
            <a:pPr>
              <a:spcBef>
                <a:spcPts val="600"/>
              </a:spcBef>
            </a:pPr>
            <a:r>
              <a:rPr lang="en-US" sz="1200" dirty="0">
                <a:latin typeface="IBM Plex Sans" panose="020B0503050203000203" pitchFamily="34" charset="0"/>
              </a:rPr>
              <a:t>Analytics team wants to explore data without copying the data. </a:t>
            </a:r>
          </a:p>
        </p:txBody>
      </p:sp>
      <p:sp>
        <p:nvSpPr>
          <p:cNvPr id="32" name="TextBox 31">
            <a:extLst>
              <a:ext uri="{FF2B5EF4-FFF2-40B4-BE49-F238E27FC236}">
                <a16:creationId xmlns:a16="http://schemas.microsoft.com/office/drawing/2014/main" id="{DB8F1670-A666-8C2A-73F5-6D439EEF8F1E}"/>
              </a:ext>
            </a:extLst>
          </p:cNvPr>
          <p:cNvSpPr txBox="1"/>
          <p:nvPr/>
        </p:nvSpPr>
        <p:spPr>
          <a:xfrm>
            <a:off x="9347946" y="3050652"/>
            <a:ext cx="2451775" cy="3570208"/>
          </a:xfrm>
          <a:prstGeom prst="rect">
            <a:avLst/>
          </a:prstGeom>
          <a:noFill/>
        </p:spPr>
        <p:txBody>
          <a:bodyPr wrap="square" rtlCol="0">
            <a:spAutoFit/>
          </a:bodyPr>
          <a:lstStyle/>
          <a:p>
            <a:pPr>
              <a:spcBef>
                <a:spcPts val="600"/>
              </a:spcBef>
            </a:pPr>
            <a:r>
              <a:rPr lang="en-US" sz="1200" dirty="0">
                <a:latin typeface="IBM Plex Sans" panose="020B0503050203000203" pitchFamily="34" charset="0"/>
              </a:rPr>
              <a:t>In the proposed architecture the capabilities of DWH and Data Lake are combined in Data Lakehouse as shown in the diagram. </a:t>
            </a:r>
          </a:p>
          <a:p>
            <a:pPr>
              <a:spcBef>
                <a:spcPts val="600"/>
              </a:spcBef>
            </a:pPr>
            <a:r>
              <a:rPr lang="en-US" sz="1200" dirty="0">
                <a:latin typeface="IBM Plex Sans" panose="020B0503050203000203" pitchFamily="34" charset="0"/>
              </a:rPr>
              <a:t>Domain specific consumption access for the users of the modern data platform will be provided as “data products”; where based on the functional requirement, data will be crafted into Dept. specific marts / views, Sandbox, and other DBs like vector DB for implementing RAG patterns for GenAI use cases.</a:t>
            </a:r>
          </a:p>
          <a:p>
            <a:pPr>
              <a:spcBef>
                <a:spcPts val="600"/>
              </a:spcBef>
            </a:pPr>
            <a:r>
              <a:rPr lang="en-US" sz="1200" dirty="0">
                <a:latin typeface="IBM Plex Sans" panose="020B0503050203000203" pitchFamily="34" charset="0"/>
              </a:rPr>
              <a:t>Later, a marketplace can be provisioned for management of the products. </a:t>
            </a:r>
          </a:p>
        </p:txBody>
      </p:sp>
      <p:sp>
        <p:nvSpPr>
          <p:cNvPr id="9" name="Rectangle 8">
            <a:extLst>
              <a:ext uri="{FF2B5EF4-FFF2-40B4-BE49-F238E27FC236}">
                <a16:creationId xmlns:a16="http://schemas.microsoft.com/office/drawing/2014/main" id="{A6CF4761-3A56-3057-4D96-C5F610D5F316}"/>
              </a:ext>
            </a:extLst>
          </p:cNvPr>
          <p:cNvSpPr/>
          <p:nvPr/>
        </p:nvSpPr>
        <p:spPr>
          <a:xfrm>
            <a:off x="5058887" y="4975761"/>
            <a:ext cx="1656000" cy="1675851"/>
          </a:xfrm>
          <a:prstGeom prst="rect">
            <a:avLst/>
          </a:prstGeom>
          <a:solidFill>
            <a:schemeClr val="accent4">
              <a:lumMod val="20000"/>
              <a:lumOff val="80000"/>
              <a:alpha val="33000"/>
            </a:schemeClr>
          </a:solidFill>
          <a:ln w="19050">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b"/>
          <a:lstStyle/>
          <a:p>
            <a:pPr defTabSz="1097236"/>
            <a:r>
              <a:rPr lang="en-US" sz="1400" b="1" dirty="0">
                <a:solidFill>
                  <a:schemeClr val="tx1"/>
                </a:solidFill>
                <a:latin typeface="IBM Plex Sans" panose="020B0503050203000203" pitchFamily="34" charset="0"/>
              </a:rPr>
              <a:t>Data Warehouse</a:t>
            </a:r>
          </a:p>
        </p:txBody>
      </p:sp>
    </p:spTree>
    <p:extLst>
      <p:ext uri="{BB962C8B-B14F-4D97-AF65-F5344CB8AC3E}">
        <p14:creationId xmlns:p14="http://schemas.microsoft.com/office/powerpoint/2010/main" val="1704320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blinds(horizontal)">
                                      <p:cBhvr>
                                        <p:cTn id="7" dur="500"/>
                                        <p:tgtEl>
                                          <p:spTgt spid="15"/>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blinds(horizontal)">
                                      <p:cBhvr>
                                        <p:cTn id="10" dur="500"/>
                                        <p:tgtEl>
                                          <p:spTgt spid="16"/>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blinds(horizontal)">
                                      <p:cBhvr>
                                        <p:cTn id="13" dur="500"/>
                                        <p:tgtEl>
                                          <p:spTgt spid="14"/>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blinds(horizontal)">
                                      <p:cBhvr>
                                        <p:cTn id="16" dur="500"/>
                                        <p:tgtEl>
                                          <p:spTgt spid="30"/>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nodeType="click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blinds(horizontal)">
                                      <p:cBhvr>
                                        <p:cTn id="21" dur="500"/>
                                        <p:tgtEl>
                                          <p:spTgt spid="11"/>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24"/>
                                        </p:tgtEl>
                                        <p:attrNameLst>
                                          <p:attrName>style.visibility</p:attrName>
                                        </p:attrNameLst>
                                      </p:cBhvr>
                                      <p:to>
                                        <p:strVal val="visible"/>
                                      </p:to>
                                    </p:set>
                                    <p:animEffect transition="in" filter="blinds(horizontal)">
                                      <p:cBhvr>
                                        <p:cTn id="24" dur="500"/>
                                        <p:tgtEl>
                                          <p:spTgt spid="24"/>
                                        </p:tgtEl>
                                      </p:cBhvr>
                                    </p:animEffect>
                                  </p:childTnLst>
                                </p:cTn>
                              </p:par>
                              <p:par>
                                <p:cTn id="25" presetID="3" presetClass="entr" presetSubtype="10" fill="hold" nodeType="with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blinds(horizontal)">
                                      <p:cBhvr>
                                        <p:cTn id="27" dur="500"/>
                                        <p:tgtEl>
                                          <p:spTgt spid="3"/>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33"/>
                                        </p:tgtEl>
                                        <p:attrNameLst>
                                          <p:attrName>style.visibility</p:attrName>
                                        </p:attrNameLst>
                                      </p:cBhvr>
                                      <p:to>
                                        <p:strVal val="visible"/>
                                      </p:to>
                                    </p:set>
                                    <p:animEffect transition="in" filter="blinds(horizontal)">
                                      <p:cBhvr>
                                        <p:cTn id="32" dur="500"/>
                                        <p:tgtEl>
                                          <p:spTgt spid="33"/>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blinds(horizontal)">
                                      <p:cBhvr>
                                        <p:cTn id="37" dur="500"/>
                                        <p:tgtEl>
                                          <p:spTgt spid="17"/>
                                        </p:tgtEl>
                                      </p:cBhvr>
                                    </p:animEffect>
                                  </p:childTnLst>
                                </p:cTn>
                              </p:par>
                              <p:par>
                                <p:cTn id="38" presetID="3" presetClass="entr" presetSubtype="10" fill="hold" grpId="0" nodeType="withEffect">
                                  <p:stCondLst>
                                    <p:cond delay="0"/>
                                  </p:stCondLst>
                                  <p:childTnLst>
                                    <p:set>
                                      <p:cBhvr>
                                        <p:cTn id="39" dur="1" fill="hold">
                                          <p:stCondLst>
                                            <p:cond delay="0"/>
                                          </p:stCondLst>
                                        </p:cTn>
                                        <p:tgtEl>
                                          <p:spTgt spid="19"/>
                                        </p:tgtEl>
                                        <p:attrNameLst>
                                          <p:attrName>style.visibility</p:attrName>
                                        </p:attrNameLst>
                                      </p:cBhvr>
                                      <p:to>
                                        <p:strVal val="visible"/>
                                      </p:to>
                                    </p:set>
                                    <p:animEffect transition="in" filter="blinds(horizontal)">
                                      <p:cBhvr>
                                        <p:cTn id="40" dur="500"/>
                                        <p:tgtEl>
                                          <p:spTgt spid="19"/>
                                        </p:tgtEl>
                                      </p:cBhvr>
                                    </p:animEffect>
                                  </p:childTnLst>
                                </p:cTn>
                              </p:par>
                              <p:par>
                                <p:cTn id="41" presetID="3" presetClass="entr" presetSubtype="10" fill="hold" grpId="0" nodeType="withEffect">
                                  <p:stCondLst>
                                    <p:cond delay="0"/>
                                  </p:stCondLst>
                                  <p:childTnLst>
                                    <p:set>
                                      <p:cBhvr>
                                        <p:cTn id="42" dur="1" fill="hold">
                                          <p:stCondLst>
                                            <p:cond delay="0"/>
                                          </p:stCondLst>
                                        </p:cTn>
                                        <p:tgtEl>
                                          <p:spTgt spid="20"/>
                                        </p:tgtEl>
                                        <p:attrNameLst>
                                          <p:attrName>style.visibility</p:attrName>
                                        </p:attrNameLst>
                                      </p:cBhvr>
                                      <p:to>
                                        <p:strVal val="visible"/>
                                      </p:to>
                                    </p:set>
                                    <p:animEffect transition="in" filter="blinds(horizontal)">
                                      <p:cBhvr>
                                        <p:cTn id="43" dur="500"/>
                                        <p:tgtEl>
                                          <p:spTgt spid="20"/>
                                        </p:tgtEl>
                                      </p:cBhvr>
                                    </p:animEffect>
                                  </p:childTnLst>
                                </p:cTn>
                              </p:par>
                              <p:par>
                                <p:cTn id="44" presetID="3" presetClass="entr" presetSubtype="10" fill="hold" grpId="0" nodeType="withEffect">
                                  <p:stCondLst>
                                    <p:cond delay="0"/>
                                  </p:stCondLst>
                                  <p:childTnLst>
                                    <p:set>
                                      <p:cBhvr>
                                        <p:cTn id="45" dur="1" fill="hold">
                                          <p:stCondLst>
                                            <p:cond delay="0"/>
                                          </p:stCondLst>
                                        </p:cTn>
                                        <p:tgtEl>
                                          <p:spTgt spid="32"/>
                                        </p:tgtEl>
                                        <p:attrNameLst>
                                          <p:attrName>style.visibility</p:attrName>
                                        </p:attrNameLst>
                                      </p:cBhvr>
                                      <p:to>
                                        <p:strVal val="visible"/>
                                      </p:to>
                                    </p:set>
                                    <p:animEffect transition="in" filter="blinds(horizontal)">
                                      <p:cBhvr>
                                        <p:cTn id="46" dur="500"/>
                                        <p:tgtEl>
                                          <p:spTgt spid="32"/>
                                        </p:tgtEl>
                                      </p:cBhvr>
                                    </p:animEffect>
                                  </p:childTnLst>
                                </p:cTn>
                              </p:par>
                              <p:par>
                                <p:cTn id="47" presetID="3" presetClass="entr" presetSubtype="10" fill="hold" grpId="0" nodeType="withEffect">
                                  <p:stCondLst>
                                    <p:cond delay="0"/>
                                  </p:stCondLst>
                                  <p:childTnLst>
                                    <p:set>
                                      <p:cBhvr>
                                        <p:cTn id="48" dur="1" fill="hold">
                                          <p:stCondLst>
                                            <p:cond delay="0"/>
                                          </p:stCondLst>
                                        </p:cTn>
                                        <p:tgtEl>
                                          <p:spTgt spid="9"/>
                                        </p:tgtEl>
                                        <p:attrNameLst>
                                          <p:attrName>style.visibility</p:attrName>
                                        </p:attrNameLst>
                                      </p:cBhvr>
                                      <p:to>
                                        <p:strVal val="visible"/>
                                      </p:to>
                                    </p:set>
                                    <p:animEffect transition="in" filter="blinds(horizontal)">
                                      <p:cBhvr>
                                        <p:cTn id="4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P spid="17" grpId="0" animBg="1"/>
      <p:bldP spid="19" grpId="0" animBg="1"/>
      <p:bldP spid="20" grpId="0" animBg="1"/>
      <p:bldP spid="24" grpId="0"/>
      <p:bldP spid="30" grpId="0"/>
      <p:bldP spid="32" grpId="0"/>
      <p:bldP spid="9"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9F00C1-A974-27B9-B08E-4151683BA3F7}"/>
            </a:ext>
          </a:extLst>
        </p:cNvPr>
        <p:cNvGrpSpPr/>
        <p:nvPr/>
      </p:nvGrpSpPr>
      <p:grpSpPr>
        <a:xfrm>
          <a:off x="0" y="0"/>
          <a:ext cx="0" cy="0"/>
          <a:chOff x="0" y="0"/>
          <a:chExt cx="0" cy="0"/>
        </a:xfrm>
      </p:grpSpPr>
      <p:pic>
        <p:nvPicPr>
          <p:cNvPr id="1028" name="Picture 4" descr="DEMOCRATIZING TEAM PERFORMANCE UPLIFT">
            <a:extLst>
              <a:ext uri="{FF2B5EF4-FFF2-40B4-BE49-F238E27FC236}">
                <a16:creationId xmlns:a16="http://schemas.microsoft.com/office/drawing/2014/main" id="{B663424E-2C2C-744E-FB04-E88D6468B4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697" y="872998"/>
            <a:ext cx="1295613" cy="112119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A3E5717-89F6-1A67-F866-2DE8F26351A6}"/>
              </a:ext>
            </a:extLst>
          </p:cNvPr>
          <p:cNvSpPr>
            <a:spLocks noGrp="1"/>
          </p:cNvSpPr>
          <p:nvPr>
            <p:ph type="title"/>
          </p:nvPr>
        </p:nvSpPr>
        <p:spPr>
          <a:xfrm>
            <a:off x="376660" y="38101"/>
            <a:ext cx="11281942" cy="876300"/>
          </a:xfrm>
        </p:spPr>
        <p:txBody>
          <a:bodyPr>
            <a:normAutofit/>
          </a:bodyPr>
          <a:lstStyle/>
          <a:p>
            <a:r>
              <a:rPr lang="en-US" sz="2400" b="1" dirty="0">
                <a:latin typeface="IBM Plex Sans Condensed" panose="020B0506050203000203" pitchFamily="34" charset="77"/>
              </a:rPr>
              <a:t>SBI wants to generate business value and create impact through Data &amp; Analytics</a:t>
            </a:r>
          </a:p>
        </p:txBody>
      </p:sp>
      <p:cxnSp>
        <p:nvCxnSpPr>
          <p:cNvPr id="3" name="Straight Connector 2">
            <a:extLst>
              <a:ext uri="{FF2B5EF4-FFF2-40B4-BE49-F238E27FC236}">
                <a16:creationId xmlns:a16="http://schemas.microsoft.com/office/drawing/2014/main" id="{BB549C7A-88FC-8BC6-9695-D8286AC64835}"/>
              </a:ext>
            </a:extLst>
          </p:cNvPr>
          <p:cNvCxnSpPr>
            <a:cxnSpLocks/>
          </p:cNvCxnSpPr>
          <p:nvPr/>
        </p:nvCxnSpPr>
        <p:spPr bwMode="auto">
          <a:xfrm>
            <a:off x="376660" y="1859293"/>
            <a:ext cx="11430000"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 name="Straight Connector 3">
            <a:extLst>
              <a:ext uri="{FF2B5EF4-FFF2-40B4-BE49-F238E27FC236}">
                <a16:creationId xmlns:a16="http://schemas.microsoft.com/office/drawing/2014/main" id="{2B891078-2674-5345-1D47-59B59517DAE3}"/>
              </a:ext>
            </a:extLst>
          </p:cNvPr>
          <p:cNvCxnSpPr>
            <a:cxnSpLocks/>
          </p:cNvCxnSpPr>
          <p:nvPr/>
        </p:nvCxnSpPr>
        <p:spPr bwMode="auto">
          <a:xfrm>
            <a:off x="4402442" y="914401"/>
            <a:ext cx="0" cy="590550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 name="Straight Connector 4">
            <a:extLst>
              <a:ext uri="{FF2B5EF4-FFF2-40B4-BE49-F238E27FC236}">
                <a16:creationId xmlns:a16="http://schemas.microsoft.com/office/drawing/2014/main" id="{749FE863-5C90-D8C1-AFAF-95D3E5E8B086}"/>
              </a:ext>
            </a:extLst>
          </p:cNvPr>
          <p:cNvCxnSpPr>
            <a:cxnSpLocks/>
          </p:cNvCxnSpPr>
          <p:nvPr/>
        </p:nvCxnSpPr>
        <p:spPr bwMode="auto">
          <a:xfrm>
            <a:off x="8209262" y="914401"/>
            <a:ext cx="0" cy="590550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32D3D3DE-44A7-1984-D8CF-4E69545BDC31}"/>
              </a:ext>
            </a:extLst>
          </p:cNvPr>
          <p:cNvCxnSpPr>
            <a:cxnSpLocks/>
          </p:cNvCxnSpPr>
          <p:nvPr/>
        </p:nvCxnSpPr>
        <p:spPr bwMode="auto">
          <a:xfrm>
            <a:off x="325802" y="5013421"/>
            <a:ext cx="11430000"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6" name="Text Placeholder 3">
            <a:extLst>
              <a:ext uri="{FF2B5EF4-FFF2-40B4-BE49-F238E27FC236}">
                <a16:creationId xmlns:a16="http://schemas.microsoft.com/office/drawing/2014/main" id="{FD5652E7-6D5C-1E1A-322A-D148D7BE6B12}"/>
              </a:ext>
            </a:extLst>
          </p:cNvPr>
          <p:cNvSpPr txBox="1">
            <a:spLocks/>
          </p:cNvSpPr>
          <p:nvPr/>
        </p:nvSpPr>
        <p:spPr>
          <a:xfrm>
            <a:off x="1033888" y="1059348"/>
            <a:ext cx="3048256" cy="671964"/>
          </a:xfrm>
          <a:prstGeom prst="rect">
            <a:avLst/>
          </a:prstGeom>
        </p:spPr>
        <p:txBody>
          <a:bodyPr/>
          <a:lstStyle>
            <a:lvl1pPr marL="0" indent="0" algn="l" rtl="0" eaLnBrk="1" fontAlgn="base" hangingPunct="1">
              <a:lnSpc>
                <a:spcPct val="110000"/>
              </a:lnSpc>
              <a:spcBef>
                <a:spcPts val="1800"/>
              </a:spcBef>
              <a:spcAft>
                <a:spcPct val="0"/>
              </a:spcAft>
              <a:buClr>
                <a:srgbClr val="001141"/>
              </a:buClr>
              <a:buSzPct val="90000"/>
              <a:buFont typeface="IBM Plex Sans Light" pitchFamily="2" charset="2"/>
              <a:buNone/>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marL="182880" indent="-182880" algn="l" rtl="0" eaLnBrk="1" fontAlgn="base" hangingPunct="1">
              <a:lnSpc>
                <a:spcPct val="110000"/>
              </a:lnSpc>
              <a:spcBef>
                <a:spcPts val="1200"/>
              </a:spcBef>
              <a:spcAft>
                <a:spcPct val="0"/>
              </a:spcAft>
              <a:buClr>
                <a:srgbClr val="001141"/>
              </a:buClr>
              <a:buSzPct val="100000"/>
              <a:buFont typeface="IBM Plex Sans Light" charset="-120"/>
              <a:buChar char="–"/>
              <a:tabLst/>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365760" indent="-182880" algn="l" rtl="0" eaLnBrk="1" fontAlgn="base" hangingPunct="1">
              <a:lnSpc>
                <a:spcPct val="110000"/>
              </a:lnSpc>
              <a:spcBef>
                <a:spcPts val="0"/>
              </a:spcBef>
              <a:spcAft>
                <a:spcPct val="0"/>
              </a:spcAft>
              <a:buClr>
                <a:srgbClr val="001141"/>
              </a:buClr>
              <a:buSzPct val="100000"/>
              <a:buFont typeface="IBM Plex Sans Light" panose="020B0604020202020204" pitchFamily="34" charset="0"/>
              <a:buChar char="•"/>
              <a:tabLst/>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548640" indent="-182880" algn="l" rtl="0" eaLnBrk="1" fontAlgn="base" hangingPunct="1">
              <a:lnSpc>
                <a:spcPct val="110000"/>
              </a:lnSpc>
              <a:spcBef>
                <a:spcPts val="0"/>
              </a:spcBef>
              <a:spcAft>
                <a:spcPct val="0"/>
              </a:spcAft>
              <a:buClr>
                <a:srgbClr val="001141"/>
              </a:buClr>
              <a:buSzPct val="100000"/>
              <a:buFont typeface="IBM Plex Sans Light" charset="-120"/>
              <a:buChar char="–"/>
              <a:tabLst/>
              <a:defRPr sz="1800" b="0" i="0" baseline="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731520" indent="-182880" algn="l" rtl="0" eaLnBrk="1" fontAlgn="base" hangingPunct="1">
              <a:lnSpc>
                <a:spcPct val="110000"/>
              </a:lnSpc>
              <a:spcBef>
                <a:spcPts val="0"/>
              </a:spcBef>
              <a:spcAft>
                <a:spcPct val="0"/>
              </a:spcAft>
              <a:buClr>
                <a:srgbClr val="001141"/>
              </a:buClr>
              <a:buFont typeface="IBM Plex Sans Light" charset="-120"/>
              <a:buChar char="»"/>
              <a:tabLst/>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2533954" indent="-207472" algn="l" rtl="0" eaLnBrk="1" fontAlgn="base" hangingPunct="1">
              <a:spcBef>
                <a:spcPct val="20000"/>
              </a:spcBef>
              <a:spcAft>
                <a:spcPct val="0"/>
              </a:spcAft>
              <a:buClr>
                <a:schemeClr val="bg1"/>
              </a:buClr>
              <a:buChar char="»"/>
              <a:defRPr sz="2030">
                <a:solidFill>
                  <a:schemeClr val="bg1"/>
                </a:solidFill>
                <a:latin typeface="IBM Plex Sans Light" charset="0"/>
              </a:defRPr>
            </a:lvl6pPr>
            <a:lvl7pPr marL="3114066" indent="-207472" algn="l" rtl="0" eaLnBrk="1" fontAlgn="base" hangingPunct="1">
              <a:spcBef>
                <a:spcPct val="20000"/>
              </a:spcBef>
              <a:spcAft>
                <a:spcPct val="0"/>
              </a:spcAft>
              <a:buClr>
                <a:schemeClr val="bg1"/>
              </a:buClr>
              <a:buChar char="»"/>
              <a:defRPr sz="2030">
                <a:solidFill>
                  <a:schemeClr val="bg1"/>
                </a:solidFill>
                <a:latin typeface="IBM Plex Sans Light" charset="0"/>
              </a:defRPr>
            </a:lvl7pPr>
            <a:lvl8pPr marL="3694176" indent="-207472" algn="l" rtl="0" eaLnBrk="1" fontAlgn="base" hangingPunct="1">
              <a:spcBef>
                <a:spcPct val="20000"/>
              </a:spcBef>
              <a:spcAft>
                <a:spcPct val="0"/>
              </a:spcAft>
              <a:buClr>
                <a:schemeClr val="bg1"/>
              </a:buClr>
              <a:buChar char="»"/>
              <a:defRPr sz="2030">
                <a:solidFill>
                  <a:schemeClr val="bg1"/>
                </a:solidFill>
                <a:latin typeface="IBM Plex Sans Light" charset="0"/>
              </a:defRPr>
            </a:lvl8pPr>
            <a:lvl9pPr marL="4274288" indent="-207472" algn="l" rtl="0" eaLnBrk="1" fontAlgn="base" hangingPunct="1">
              <a:spcBef>
                <a:spcPct val="20000"/>
              </a:spcBef>
              <a:spcAft>
                <a:spcPct val="0"/>
              </a:spcAft>
              <a:buClr>
                <a:schemeClr val="bg1"/>
              </a:buClr>
              <a:buChar char="»"/>
              <a:defRPr sz="2030">
                <a:solidFill>
                  <a:schemeClr val="bg1"/>
                </a:solidFill>
                <a:latin typeface="IBM Plex Sans Light" charset="0"/>
              </a:defRPr>
            </a:lvl9pPr>
          </a:lstStyle>
          <a:p>
            <a:pPr defTabSz="761910"/>
            <a:r>
              <a:rPr lang="en-US" sz="1400" kern="0" dirty="0"/>
              <a:t>Democratize data driven decision making across the bank</a:t>
            </a:r>
          </a:p>
          <a:p>
            <a:pPr defTabSz="761910"/>
            <a:endParaRPr lang="en-US" sz="1200" kern="0" dirty="0"/>
          </a:p>
          <a:p>
            <a:pPr defTabSz="761910"/>
            <a:endParaRPr lang="en-US" sz="1200" kern="0" dirty="0"/>
          </a:p>
        </p:txBody>
      </p:sp>
      <p:sp>
        <p:nvSpPr>
          <p:cNvPr id="17" name="Text Placeholder 3">
            <a:extLst>
              <a:ext uri="{FF2B5EF4-FFF2-40B4-BE49-F238E27FC236}">
                <a16:creationId xmlns:a16="http://schemas.microsoft.com/office/drawing/2014/main" id="{07C9DC35-5259-650D-E320-A39B13E5A9F2}"/>
              </a:ext>
            </a:extLst>
          </p:cNvPr>
          <p:cNvSpPr txBox="1">
            <a:spLocks/>
          </p:cNvSpPr>
          <p:nvPr/>
        </p:nvSpPr>
        <p:spPr>
          <a:xfrm>
            <a:off x="376661" y="5072237"/>
            <a:ext cx="3705484" cy="1785763"/>
          </a:xfrm>
          <a:prstGeom prst="rect">
            <a:avLst/>
          </a:prstGeom>
        </p:spPr>
        <p:txBody>
          <a:bodyPr bIns="45720"/>
          <a:lstStyle>
            <a:lvl1pPr marL="0" indent="0" algn="l" rtl="0" eaLnBrk="1" fontAlgn="base" hangingPunct="1">
              <a:lnSpc>
                <a:spcPct val="110000"/>
              </a:lnSpc>
              <a:spcBef>
                <a:spcPts val="1800"/>
              </a:spcBef>
              <a:spcAft>
                <a:spcPct val="0"/>
              </a:spcAft>
              <a:buClr>
                <a:srgbClr val="001141"/>
              </a:buClr>
              <a:buSzPct val="90000"/>
              <a:buFont typeface="IBM Plex Sans Light" pitchFamily="2" charset="2"/>
              <a:buNone/>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marL="182880" indent="-182880" algn="l" rtl="0" eaLnBrk="1" fontAlgn="base" hangingPunct="1">
              <a:lnSpc>
                <a:spcPct val="110000"/>
              </a:lnSpc>
              <a:spcBef>
                <a:spcPts val="1200"/>
              </a:spcBef>
              <a:spcAft>
                <a:spcPct val="0"/>
              </a:spcAft>
              <a:buClr>
                <a:srgbClr val="001141"/>
              </a:buClr>
              <a:buSzPct val="100000"/>
              <a:buFont typeface="IBM Plex Sans Light" charset="-120"/>
              <a:buChar char="–"/>
              <a:tabLst/>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365760" indent="-182880" algn="l" rtl="0" eaLnBrk="1" fontAlgn="base" hangingPunct="1">
              <a:lnSpc>
                <a:spcPct val="110000"/>
              </a:lnSpc>
              <a:spcBef>
                <a:spcPts val="0"/>
              </a:spcBef>
              <a:spcAft>
                <a:spcPct val="0"/>
              </a:spcAft>
              <a:buClr>
                <a:srgbClr val="001141"/>
              </a:buClr>
              <a:buSzPct val="100000"/>
              <a:buFont typeface="IBM Plex Sans Light" panose="020B0604020202020204" pitchFamily="34" charset="0"/>
              <a:buChar char="•"/>
              <a:tabLst/>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548640" indent="-182880" algn="l" rtl="0" eaLnBrk="1" fontAlgn="base" hangingPunct="1">
              <a:lnSpc>
                <a:spcPct val="110000"/>
              </a:lnSpc>
              <a:spcBef>
                <a:spcPts val="0"/>
              </a:spcBef>
              <a:spcAft>
                <a:spcPct val="0"/>
              </a:spcAft>
              <a:buClr>
                <a:srgbClr val="001141"/>
              </a:buClr>
              <a:buSzPct val="100000"/>
              <a:buFont typeface="IBM Plex Sans Light" charset="-120"/>
              <a:buChar char="–"/>
              <a:tabLst/>
              <a:defRPr sz="1800" b="0" i="0" baseline="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731520" indent="-182880" algn="l" rtl="0" eaLnBrk="1" fontAlgn="base" hangingPunct="1">
              <a:lnSpc>
                <a:spcPct val="110000"/>
              </a:lnSpc>
              <a:spcBef>
                <a:spcPts val="0"/>
              </a:spcBef>
              <a:spcAft>
                <a:spcPct val="0"/>
              </a:spcAft>
              <a:buClr>
                <a:srgbClr val="001141"/>
              </a:buClr>
              <a:buFont typeface="IBM Plex Sans Light" charset="-120"/>
              <a:buChar char="»"/>
              <a:tabLst/>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2533954" indent="-207472" algn="l" rtl="0" eaLnBrk="1" fontAlgn="base" hangingPunct="1">
              <a:spcBef>
                <a:spcPct val="20000"/>
              </a:spcBef>
              <a:spcAft>
                <a:spcPct val="0"/>
              </a:spcAft>
              <a:buClr>
                <a:schemeClr val="bg1"/>
              </a:buClr>
              <a:buChar char="»"/>
              <a:defRPr sz="2030">
                <a:solidFill>
                  <a:schemeClr val="bg1"/>
                </a:solidFill>
                <a:latin typeface="IBM Plex Sans Light" charset="0"/>
              </a:defRPr>
            </a:lvl6pPr>
            <a:lvl7pPr marL="3114066" indent="-207472" algn="l" rtl="0" eaLnBrk="1" fontAlgn="base" hangingPunct="1">
              <a:spcBef>
                <a:spcPct val="20000"/>
              </a:spcBef>
              <a:spcAft>
                <a:spcPct val="0"/>
              </a:spcAft>
              <a:buClr>
                <a:schemeClr val="bg1"/>
              </a:buClr>
              <a:buChar char="»"/>
              <a:defRPr sz="2030">
                <a:solidFill>
                  <a:schemeClr val="bg1"/>
                </a:solidFill>
                <a:latin typeface="IBM Plex Sans Light" charset="0"/>
              </a:defRPr>
            </a:lvl7pPr>
            <a:lvl8pPr marL="3694176" indent="-207472" algn="l" rtl="0" eaLnBrk="1" fontAlgn="base" hangingPunct="1">
              <a:spcBef>
                <a:spcPct val="20000"/>
              </a:spcBef>
              <a:spcAft>
                <a:spcPct val="0"/>
              </a:spcAft>
              <a:buClr>
                <a:schemeClr val="bg1"/>
              </a:buClr>
              <a:buChar char="»"/>
              <a:defRPr sz="2030">
                <a:solidFill>
                  <a:schemeClr val="bg1"/>
                </a:solidFill>
                <a:latin typeface="IBM Plex Sans Light" charset="0"/>
              </a:defRPr>
            </a:lvl8pPr>
            <a:lvl9pPr marL="4274288" indent="-207472" algn="l" rtl="0" eaLnBrk="1" fontAlgn="base" hangingPunct="1">
              <a:spcBef>
                <a:spcPct val="20000"/>
              </a:spcBef>
              <a:spcAft>
                <a:spcPct val="0"/>
              </a:spcAft>
              <a:buClr>
                <a:schemeClr val="bg1"/>
              </a:buClr>
              <a:buChar char="»"/>
              <a:defRPr sz="2030">
                <a:solidFill>
                  <a:schemeClr val="bg1"/>
                </a:solidFill>
                <a:latin typeface="IBM Plex Sans Light" charset="0"/>
              </a:defRPr>
            </a:lvl9pPr>
          </a:lstStyle>
          <a:p>
            <a:pPr marL="285739" indent="-285739" defTabSz="761910">
              <a:lnSpc>
                <a:spcPct val="100000"/>
              </a:lnSpc>
              <a:spcBef>
                <a:spcPts val="0"/>
              </a:spcBef>
              <a:buFont typeface="Arial" panose="020B0604020202020204" pitchFamily="34" charset="0"/>
              <a:buChar char="•"/>
            </a:pPr>
            <a:r>
              <a:rPr lang="en-US" sz="1300" kern="0" dirty="0"/>
              <a:t>Data driven culture focused on value and impact</a:t>
            </a:r>
          </a:p>
          <a:p>
            <a:pPr marL="285739" indent="-285739" defTabSz="761910">
              <a:lnSpc>
                <a:spcPct val="100000"/>
              </a:lnSpc>
              <a:spcBef>
                <a:spcPts val="0"/>
              </a:spcBef>
              <a:buFont typeface="Arial" panose="020B0604020202020204" pitchFamily="34" charset="0"/>
              <a:buChar char="•"/>
            </a:pPr>
            <a:r>
              <a:rPr lang="en-US" sz="1300" kern="0" dirty="0"/>
              <a:t>Collaboration and Innovation</a:t>
            </a:r>
          </a:p>
          <a:p>
            <a:pPr marL="285739" indent="-285739" defTabSz="761910">
              <a:lnSpc>
                <a:spcPct val="100000"/>
              </a:lnSpc>
              <a:spcBef>
                <a:spcPts val="0"/>
              </a:spcBef>
              <a:buFont typeface="Arial" panose="020B0604020202020204" pitchFamily="34" charset="0"/>
              <a:buChar char="•"/>
            </a:pPr>
            <a:r>
              <a:rPr lang="en-US" sz="1300" kern="0" dirty="0"/>
              <a:t>Better decisions, better strategic outcomes</a:t>
            </a:r>
          </a:p>
          <a:p>
            <a:pPr marL="285739" indent="-285739" defTabSz="761910">
              <a:lnSpc>
                <a:spcPct val="100000"/>
              </a:lnSpc>
              <a:spcBef>
                <a:spcPts val="0"/>
              </a:spcBef>
              <a:buFont typeface="Arial" panose="020B0604020202020204" pitchFamily="34" charset="0"/>
              <a:buChar char="•"/>
            </a:pPr>
            <a:r>
              <a:rPr lang="en-US" sz="1300" kern="0" dirty="0"/>
              <a:t>Data Monetization and data as an asset</a:t>
            </a:r>
          </a:p>
          <a:p>
            <a:pPr marL="285739" indent="-285739" defTabSz="761910">
              <a:lnSpc>
                <a:spcPct val="100000"/>
              </a:lnSpc>
              <a:spcBef>
                <a:spcPts val="0"/>
              </a:spcBef>
              <a:buFont typeface="Arial" panose="020B0604020202020204" pitchFamily="34" charset="0"/>
              <a:buChar char="•"/>
            </a:pPr>
            <a:r>
              <a:rPr lang="en-US" sz="1300" kern="0" dirty="0"/>
              <a:t>Improved competitiveness and market leadership</a:t>
            </a:r>
          </a:p>
          <a:p>
            <a:pPr marL="285739" indent="-285739" defTabSz="761910">
              <a:lnSpc>
                <a:spcPct val="100000"/>
              </a:lnSpc>
              <a:spcBef>
                <a:spcPts val="0"/>
              </a:spcBef>
              <a:buFont typeface="Arial" panose="020B0604020202020204" pitchFamily="34" charset="0"/>
              <a:buChar char="•"/>
            </a:pPr>
            <a:endParaRPr lang="en-US" sz="1300" kern="0" dirty="0"/>
          </a:p>
          <a:p>
            <a:pPr algn="ctr" defTabSz="761910"/>
            <a:endParaRPr lang="en-US" sz="1300" kern="0" dirty="0"/>
          </a:p>
        </p:txBody>
      </p:sp>
      <p:sp>
        <p:nvSpPr>
          <p:cNvPr id="18" name="Text Placeholder 3">
            <a:extLst>
              <a:ext uri="{FF2B5EF4-FFF2-40B4-BE49-F238E27FC236}">
                <a16:creationId xmlns:a16="http://schemas.microsoft.com/office/drawing/2014/main" id="{BCCE235C-3FDF-9B96-175F-01D52F7576B4}"/>
              </a:ext>
            </a:extLst>
          </p:cNvPr>
          <p:cNvSpPr txBox="1">
            <a:spLocks/>
          </p:cNvSpPr>
          <p:nvPr/>
        </p:nvSpPr>
        <p:spPr>
          <a:xfrm>
            <a:off x="376660" y="1952789"/>
            <a:ext cx="3898408" cy="2925734"/>
          </a:xfrm>
          <a:prstGeom prst="rect">
            <a:avLst/>
          </a:prstGeom>
        </p:spPr>
        <p:txBody>
          <a:bodyPr bIns="45720"/>
          <a:lstStyle>
            <a:lvl1pPr marL="0" indent="0" algn="l" rtl="0" eaLnBrk="1" fontAlgn="base" hangingPunct="1">
              <a:lnSpc>
                <a:spcPct val="110000"/>
              </a:lnSpc>
              <a:spcBef>
                <a:spcPts val="1800"/>
              </a:spcBef>
              <a:spcAft>
                <a:spcPct val="0"/>
              </a:spcAft>
              <a:buClr>
                <a:srgbClr val="001141"/>
              </a:buClr>
              <a:buSzPct val="90000"/>
              <a:buFont typeface="IBM Plex Sans Light" pitchFamily="2" charset="2"/>
              <a:buNone/>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marL="182880" indent="-182880" algn="l" rtl="0" eaLnBrk="1" fontAlgn="base" hangingPunct="1">
              <a:lnSpc>
                <a:spcPct val="110000"/>
              </a:lnSpc>
              <a:spcBef>
                <a:spcPts val="1200"/>
              </a:spcBef>
              <a:spcAft>
                <a:spcPct val="0"/>
              </a:spcAft>
              <a:buClr>
                <a:srgbClr val="001141"/>
              </a:buClr>
              <a:buSzPct val="100000"/>
              <a:buFont typeface="IBM Plex Sans Light" charset="-120"/>
              <a:buChar char="–"/>
              <a:tabLst/>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365760" indent="-182880" algn="l" rtl="0" eaLnBrk="1" fontAlgn="base" hangingPunct="1">
              <a:lnSpc>
                <a:spcPct val="110000"/>
              </a:lnSpc>
              <a:spcBef>
                <a:spcPts val="0"/>
              </a:spcBef>
              <a:spcAft>
                <a:spcPct val="0"/>
              </a:spcAft>
              <a:buClr>
                <a:srgbClr val="001141"/>
              </a:buClr>
              <a:buSzPct val="100000"/>
              <a:buFont typeface="IBM Plex Sans Light" panose="020B0604020202020204" pitchFamily="34" charset="0"/>
              <a:buChar char="•"/>
              <a:tabLst/>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548640" indent="-182880" algn="l" rtl="0" eaLnBrk="1" fontAlgn="base" hangingPunct="1">
              <a:lnSpc>
                <a:spcPct val="110000"/>
              </a:lnSpc>
              <a:spcBef>
                <a:spcPts val="0"/>
              </a:spcBef>
              <a:spcAft>
                <a:spcPct val="0"/>
              </a:spcAft>
              <a:buClr>
                <a:srgbClr val="001141"/>
              </a:buClr>
              <a:buSzPct val="100000"/>
              <a:buFont typeface="IBM Plex Sans Light" charset="-120"/>
              <a:buChar char="–"/>
              <a:tabLst/>
              <a:defRPr sz="1800" b="0" i="0" baseline="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731520" indent="-182880" algn="l" rtl="0" eaLnBrk="1" fontAlgn="base" hangingPunct="1">
              <a:lnSpc>
                <a:spcPct val="110000"/>
              </a:lnSpc>
              <a:spcBef>
                <a:spcPts val="0"/>
              </a:spcBef>
              <a:spcAft>
                <a:spcPct val="0"/>
              </a:spcAft>
              <a:buClr>
                <a:srgbClr val="001141"/>
              </a:buClr>
              <a:buFont typeface="IBM Plex Sans Light" charset="-120"/>
              <a:buChar char="»"/>
              <a:tabLst/>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2533954" indent="-207472" algn="l" rtl="0" eaLnBrk="1" fontAlgn="base" hangingPunct="1">
              <a:spcBef>
                <a:spcPct val="20000"/>
              </a:spcBef>
              <a:spcAft>
                <a:spcPct val="0"/>
              </a:spcAft>
              <a:buClr>
                <a:schemeClr val="bg1"/>
              </a:buClr>
              <a:buChar char="»"/>
              <a:defRPr sz="2030">
                <a:solidFill>
                  <a:schemeClr val="bg1"/>
                </a:solidFill>
                <a:latin typeface="IBM Plex Sans Light" charset="0"/>
              </a:defRPr>
            </a:lvl6pPr>
            <a:lvl7pPr marL="3114066" indent="-207472" algn="l" rtl="0" eaLnBrk="1" fontAlgn="base" hangingPunct="1">
              <a:spcBef>
                <a:spcPct val="20000"/>
              </a:spcBef>
              <a:spcAft>
                <a:spcPct val="0"/>
              </a:spcAft>
              <a:buClr>
                <a:schemeClr val="bg1"/>
              </a:buClr>
              <a:buChar char="»"/>
              <a:defRPr sz="2030">
                <a:solidFill>
                  <a:schemeClr val="bg1"/>
                </a:solidFill>
                <a:latin typeface="IBM Plex Sans Light" charset="0"/>
              </a:defRPr>
            </a:lvl7pPr>
            <a:lvl8pPr marL="3694176" indent="-207472" algn="l" rtl="0" eaLnBrk="1" fontAlgn="base" hangingPunct="1">
              <a:spcBef>
                <a:spcPct val="20000"/>
              </a:spcBef>
              <a:spcAft>
                <a:spcPct val="0"/>
              </a:spcAft>
              <a:buClr>
                <a:schemeClr val="bg1"/>
              </a:buClr>
              <a:buChar char="»"/>
              <a:defRPr sz="2030">
                <a:solidFill>
                  <a:schemeClr val="bg1"/>
                </a:solidFill>
                <a:latin typeface="IBM Plex Sans Light" charset="0"/>
              </a:defRPr>
            </a:lvl8pPr>
            <a:lvl9pPr marL="4274288" indent="-207472" algn="l" rtl="0" eaLnBrk="1" fontAlgn="base" hangingPunct="1">
              <a:spcBef>
                <a:spcPct val="20000"/>
              </a:spcBef>
              <a:spcAft>
                <a:spcPct val="0"/>
              </a:spcAft>
              <a:buClr>
                <a:schemeClr val="bg1"/>
              </a:buClr>
              <a:buChar char="»"/>
              <a:defRPr sz="2030">
                <a:solidFill>
                  <a:schemeClr val="bg1"/>
                </a:solidFill>
                <a:latin typeface="IBM Plex Sans Light" charset="0"/>
              </a:defRPr>
            </a:lvl9pPr>
          </a:lstStyle>
          <a:p>
            <a:pPr marL="285739" indent="-285739" defTabSz="761910">
              <a:lnSpc>
                <a:spcPct val="100000"/>
              </a:lnSpc>
              <a:spcBef>
                <a:spcPts val="0"/>
              </a:spcBef>
              <a:buFont typeface="Arial" panose="020B0604020202020204" pitchFamily="34" charset="0"/>
              <a:buChar char="•"/>
            </a:pPr>
            <a:r>
              <a:rPr lang="en-US" sz="1300" kern="0" dirty="0"/>
              <a:t>Highly secured, open and governed unified data &amp; analytics platform that is scalable, flexible, modular, sustainable and high performant with Data&amp;AI Ops, observability.</a:t>
            </a:r>
          </a:p>
          <a:p>
            <a:pPr marL="285739" indent="-285739" defTabSz="761910">
              <a:lnSpc>
                <a:spcPct val="100000"/>
              </a:lnSpc>
              <a:spcBef>
                <a:spcPts val="0"/>
              </a:spcBef>
              <a:buFont typeface="Arial" panose="020B0604020202020204" pitchFamily="34" charset="0"/>
              <a:buChar char="•"/>
            </a:pPr>
            <a:r>
              <a:rPr lang="en-US" sz="1300" kern="0" dirty="0"/>
              <a:t>Single source of truth &amp; Data products</a:t>
            </a:r>
          </a:p>
          <a:p>
            <a:pPr marL="285739" indent="-285739" defTabSz="761910">
              <a:lnSpc>
                <a:spcPct val="100000"/>
              </a:lnSpc>
              <a:spcBef>
                <a:spcPts val="0"/>
              </a:spcBef>
              <a:buFont typeface="Arial" panose="020B0604020202020204" pitchFamily="34" charset="0"/>
              <a:buChar char="•"/>
            </a:pPr>
            <a:r>
              <a:rPr lang="en-US" sz="1300" kern="0" dirty="0"/>
              <a:t>Timely availability of data (real time analytics to capture time value of data)</a:t>
            </a:r>
          </a:p>
          <a:p>
            <a:pPr marL="285739" indent="-285739" defTabSz="761910">
              <a:lnSpc>
                <a:spcPct val="100000"/>
              </a:lnSpc>
              <a:spcBef>
                <a:spcPts val="0"/>
              </a:spcBef>
              <a:buFont typeface="Arial" panose="020B0604020202020204" pitchFamily="34" charset="0"/>
              <a:buChar char="•"/>
            </a:pPr>
            <a:r>
              <a:rPr lang="en-US" sz="1300" kern="0" dirty="0"/>
              <a:t>Empowering users with self-service analytics  capabilities to ask questions (e.g., GenAI enabled)  &amp; discover new insights </a:t>
            </a:r>
          </a:p>
          <a:p>
            <a:pPr marL="285739" indent="-285739" defTabSz="761910">
              <a:lnSpc>
                <a:spcPct val="100000"/>
              </a:lnSpc>
              <a:spcBef>
                <a:spcPts val="0"/>
              </a:spcBef>
              <a:buFont typeface="Arial" panose="020B0604020202020204" pitchFamily="34" charset="0"/>
              <a:buChar char="•"/>
            </a:pPr>
            <a:r>
              <a:rPr lang="en-US" sz="1300" kern="0" dirty="0"/>
              <a:t>Embed data in every decision, interaction and process</a:t>
            </a:r>
          </a:p>
          <a:p>
            <a:pPr marL="285739" indent="-285739" defTabSz="761910">
              <a:lnSpc>
                <a:spcPct val="100000"/>
              </a:lnSpc>
              <a:spcBef>
                <a:spcPts val="0"/>
              </a:spcBef>
              <a:buFont typeface="Arial" panose="020B0604020202020204" pitchFamily="34" charset="0"/>
              <a:buChar char="•"/>
            </a:pPr>
            <a:endParaRPr lang="en-US" sz="1300" kern="0" dirty="0"/>
          </a:p>
          <a:p>
            <a:pPr marL="285739" indent="-285739" defTabSz="761910">
              <a:lnSpc>
                <a:spcPct val="100000"/>
              </a:lnSpc>
              <a:spcBef>
                <a:spcPts val="0"/>
              </a:spcBef>
              <a:buFont typeface="Arial" panose="020B0604020202020204" pitchFamily="34" charset="0"/>
              <a:buChar char="•"/>
            </a:pPr>
            <a:endParaRPr lang="en-US" sz="1300" kern="0" dirty="0"/>
          </a:p>
          <a:p>
            <a:pPr algn="ctr" defTabSz="761910"/>
            <a:endParaRPr lang="en-US" sz="1300" kern="0" dirty="0"/>
          </a:p>
        </p:txBody>
      </p:sp>
      <p:sp>
        <p:nvSpPr>
          <p:cNvPr id="21" name="Text Placeholder 3">
            <a:extLst>
              <a:ext uri="{FF2B5EF4-FFF2-40B4-BE49-F238E27FC236}">
                <a16:creationId xmlns:a16="http://schemas.microsoft.com/office/drawing/2014/main" id="{43DE5BA0-20C7-9CCD-B79B-84964AA2356D}"/>
              </a:ext>
            </a:extLst>
          </p:cNvPr>
          <p:cNvSpPr txBox="1">
            <a:spLocks/>
          </p:cNvSpPr>
          <p:nvPr/>
        </p:nvSpPr>
        <p:spPr>
          <a:xfrm>
            <a:off x="9031009" y="1050972"/>
            <a:ext cx="2935936" cy="671964"/>
          </a:xfrm>
          <a:prstGeom prst="rect">
            <a:avLst/>
          </a:prstGeom>
        </p:spPr>
        <p:txBody>
          <a:bodyPr/>
          <a:lstStyle>
            <a:lvl1pPr marL="0" indent="0" algn="l" rtl="0" eaLnBrk="1" fontAlgn="base" hangingPunct="1">
              <a:lnSpc>
                <a:spcPct val="110000"/>
              </a:lnSpc>
              <a:spcBef>
                <a:spcPts val="1800"/>
              </a:spcBef>
              <a:spcAft>
                <a:spcPct val="0"/>
              </a:spcAft>
              <a:buClr>
                <a:srgbClr val="001141"/>
              </a:buClr>
              <a:buSzPct val="90000"/>
              <a:buFont typeface="IBM Plex Sans Light" pitchFamily="2" charset="2"/>
              <a:buNone/>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marL="182880" indent="-182880" algn="l" rtl="0" eaLnBrk="1" fontAlgn="base" hangingPunct="1">
              <a:lnSpc>
                <a:spcPct val="110000"/>
              </a:lnSpc>
              <a:spcBef>
                <a:spcPts val="1200"/>
              </a:spcBef>
              <a:spcAft>
                <a:spcPct val="0"/>
              </a:spcAft>
              <a:buClr>
                <a:srgbClr val="001141"/>
              </a:buClr>
              <a:buSzPct val="100000"/>
              <a:buFont typeface="IBM Plex Sans Light" charset="-120"/>
              <a:buChar char="–"/>
              <a:tabLst/>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365760" indent="-182880" algn="l" rtl="0" eaLnBrk="1" fontAlgn="base" hangingPunct="1">
              <a:lnSpc>
                <a:spcPct val="110000"/>
              </a:lnSpc>
              <a:spcBef>
                <a:spcPts val="0"/>
              </a:spcBef>
              <a:spcAft>
                <a:spcPct val="0"/>
              </a:spcAft>
              <a:buClr>
                <a:srgbClr val="001141"/>
              </a:buClr>
              <a:buSzPct val="100000"/>
              <a:buFont typeface="IBM Plex Sans Light" panose="020B0604020202020204" pitchFamily="34" charset="0"/>
              <a:buChar char="•"/>
              <a:tabLst/>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548640" indent="-182880" algn="l" rtl="0" eaLnBrk="1" fontAlgn="base" hangingPunct="1">
              <a:lnSpc>
                <a:spcPct val="110000"/>
              </a:lnSpc>
              <a:spcBef>
                <a:spcPts val="0"/>
              </a:spcBef>
              <a:spcAft>
                <a:spcPct val="0"/>
              </a:spcAft>
              <a:buClr>
                <a:srgbClr val="001141"/>
              </a:buClr>
              <a:buSzPct val="100000"/>
              <a:buFont typeface="IBM Plex Sans Light" charset="-120"/>
              <a:buChar char="–"/>
              <a:tabLst/>
              <a:defRPr sz="1800" b="0" i="0" baseline="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731520" indent="-182880" algn="l" rtl="0" eaLnBrk="1" fontAlgn="base" hangingPunct="1">
              <a:lnSpc>
                <a:spcPct val="110000"/>
              </a:lnSpc>
              <a:spcBef>
                <a:spcPts val="0"/>
              </a:spcBef>
              <a:spcAft>
                <a:spcPct val="0"/>
              </a:spcAft>
              <a:buClr>
                <a:srgbClr val="001141"/>
              </a:buClr>
              <a:buFont typeface="IBM Plex Sans Light" charset="-120"/>
              <a:buChar char="»"/>
              <a:tabLst/>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2533954" indent="-207472" algn="l" rtl="0" eaLnBrk="1" fontAlgn="base" hangingPunct="1">
              <a:spcBef>
                <a:spcPct val="20000"/>
              </a:spcBef>
              <a:spcAft>
                <a:spcPct val="0"/>
              </a:spcAft>
              <a:buClr>
                <a:schemeClr val="bg1"/>
              </a:buClr>
              <a:buChar char="»"/>
              <a:defRPr sz="2030">
                <a:solidFill>
                  <a:schemeClr val="bg1"/>
                </a:solidFill>
                <a:latin typeface="IBM Plex Sans Light" charset="0"/>
              </a:defRPr>
            </a:lvl6pPr>
            <a:lvl7pPr marL="3114066" indent="-207472" algn="l" rtl="0" eaLnBrk="1" fontAlgn="base" hangingPunct="1">
              <a:spcBef>
                <a:spcPct val="20000"/>
              </a:spcBef>
              <a:spcAft>
                <a:spcPct val="0"/>
              </a:spcAft>
              <a:buClr>
                <a:schemeClr val="bg1"/>
              </a:buClr>
              <a:buChar char="»"/>
              <a:defRPr sz="2030">
                <a:solidFill>
                  <a:schemeClr val="bg1"/>
                </a:solidFill>
                <a:latin typeface="IBM Plex Sans Light" charset="0"/>
              </a:defRPr>
            </a:lvl7pPr>
            <a:lvl8pPr marL="3694176" indent="-207472" algn="l" rtl="0" eaLnBrk="1" fontAlgn="base" hangingPunct="1">
              <a:spcBef>
                <a:spcPct val="20000"/>
              </a:spcBef>
              <a:spcAft>
                <a:spcPct val="0"/>
              </a:spcAft>
              <a:buClr>
                <a:schemeClr val="bg1"/>
              </a:buClr>
              <a:buChar char="»"/>
              <a:defRPr sz="2030">
                <a:solidFill>
                  <a:schemeClr val="bg1"/>
                </a:solidFill>
                <a:latin typeface="IBM Plex Sans Light" charset="0"/>
              </a:defRPr>
            </a:lvl8pPr>
            <a:lvl9pPr marL="4274288" indent="-207472" algn="l" rtl="0" eaLnBrk="1" fontAlgn="base" hangingPunct="1">
              <a:spcBef>
                <a:spcPct val="20000"/>
              </a:spcBef>
              <a:spcAft>
                <a:spcPct val="0"/>
              </a:spcAft>
              <a:buClr>
                <a:schemeClr val="bg1"/>
              </a:buClr>
              <a:buChar char="»"/>
              <a:defRPr sz="2030">
                <a:solidFill>
                  <a:schemeClr val="bg1"/>
                </a:solidFill>
                <a:latin typeface="IBM Plex Sans Light" charset="0"/>
              </a:defRPr>
            </a:lvl9pPr>
          </a:lstStyle>
          <a:p>
            <a:pPr defTabSz="761910"/>
            <a:r>
              <a:rPr lang="en-US" sz="1400" kern="0" dirty="0"/>
              <a:t>Improved operational efficiency  and risk mitigation</a:t>
            </a:r>
          </a:p>
          <a:p>
            <a:pPr defTabSz="761910"/>
            <a:endParaRPr lang="en-US" sz="1200" kern="0" dirty="0"/>
          </a:p>
          <a:p>
            <a:pPr defTabSz="761910"/>
            <a:endParaRPr lang="en-US" sz="1200" kern="0" dirty="0"/>
          </a:p>
        </p:txBody>
      </p:sp>
      <p:sp>
        <p:nvSpPr>
          <p:cNvPr id="22" name="Text Placeholder 3">
            <a:extLst>
              <a:ext uri="{FF2B5EF4-FFF2-40B4-BE49-F238E27FC236}">
                <a16:creationId xmlns:a16="http://schemas.microsoft.com/office/drawing/2014/main" id="{2E218AD3-0E1E-DFAD-DAA2-C62394D66475}"/>
              </a:ext>
            </a:extLst>
          </p:cNvPr>
          <p:cNvSpPr txBox="1">
            <a:spLocks/>
          </p:cNvSpPr>
          <p:nvPr/>
        </p:nvSpPr>
        <p:spPr>
          <a:xfrm>
            <a:off x="8336638" y="1983338"/>
            <a:ext cx="3321962" cy="2893719"/>
          </a:xfrm>
          <a:prstGeom prst="rect">
            <a:avLst/>
          </a:prstGeom>
        </p:spPr>
        <p:txBody>
          <a:bodyPr bIns="45720"/>
          <a:lstStyle>
            <a:lvl1pPr marL="0" indent="0" algn="l" rtl="0" eaLnBrk="1" fontAlgn="base" hangingPunct="1">
              <a:lnSpc>
                <a:spcPct val="110000"/>
              </a:lnSpc>
              <a:spcBef>
                <a:spcPts val="1800"/>
              </a:spcBef>
              <a:spcAft>
                <a:spcPct val="0"/>
              </a:spcAft>
              <a:buClr>
                <a:srgbClr val="001141"/>
              </a:buClr>
              <a:buSzPct val="90000"/>
              <a:buFont typeface="IBM Plex Sans Light" pitchFamily="2" charset="2"/>
              <a:buNone/>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marL="182880" indent="-182880" algn="l" rtl="0" eaLnBrk="1" fontAlgn="base" hangingPunct="1">
              <a:lnSpc>
                <a:spcPct val="110000"/>
              </a:lnSpc>
              <a:spcBef>
                <a:spcPts val="1200"/>
              </a:spcBef>
              <a:spcAft>
                <a:spcPct val="0"/>
              </a:spcAft>
              <a:buClr>
                <a:srgbClr val="001141"/>
              </a:buClr>
              <a:buSzPct val="100000"/>
              <a:buFont typeface="IBM Plex Sans Light" charset="-120"/>
              <a:buChar char="–"/>
              <a:tabLst/>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365760" indent="-182880" algn="l" rtl="0" eaLnBrk="1" fontAlgn="base" hangingPunct="1">
              <a:lnSpc>
                <a:spcPct val="110000"/>
              </a:lnSpc>
              <a:spcBef>
                <a:spcPts val="0"/>
              </a:spcBef>
              <a:spcAft>
                <a:spcPct val="0"/>
              </a:spcAft>
              <a:buClr>
                <a:srgbClr val="001141"/>
              </a:buClr>
              <a:buSzPct val="100000"/>
              <a:buFont typeface="IBM Plex Sans Light" panose="020B0604020202020204" pitchFamily="34" charset="0"/>
              <a:buChar char="•"/>
              <a:tabLst/>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548640" indent="-182880" algn="l" rtl="0" eaLnBrk="1" fontAlgn="base" hangingPunct="1">
              <a:lnSpc>
                <a:spcPct val="110000"/>
              </a:lnSpc>
              <a:spcBef>
                <a:spcPts val="0"/>
              </a:spcBef>
              <a:spcAft>
                <a:spcPct val="0"/>
              </a:spcAft>
              <a:buClr>
                <a:srgbClr val="001141"/>
              </a:buClr>
              <a:buSzPct val="100000"/>
              <a:buFont typeface="IBM Plex Sans Light" charset="-120"/>
              <a:buChar char="–"/>
              <a:tabLst/>
              <a:defRPr sz="1800" b="0" i="0" baseline="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731520" indent="-182880" algn="l" rtl="0" eaLnBrk="1" fontAlgn="base" hangingPunct="1">
              <a:lnSpc>
                <a:spcPct val="110000"/>
              </a:lnSpc>
              <a:spcBef>
                <a:spcPts val="0"/>
              </a:spcBef>
              <a:spcAft>
                <a:spcPct val="0"/>
              </a:spcAft>
              <a:buClr>
                <a:srgbClr val="001141"/>
              </a:buClr>
              <a:buFont typeface="IBM Plex Sans Light" charset="-120"/>
              <a:buChar char="»"/>
              <a:tabLst/>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2533954" indent="-207472" algn="l" rtl="0" eaLnBrk="1" fontAlgn="base" hangingPunct="1">
              <a:spcBef>
                <a:spcPct val="20000"/>
              </a:spcBef>
              <a:spcAft>
                <a:spcPct val="0"/>
              </a:spcAft>
              <a:buClr>
                <a:schemeClr val="bg1"/>
              </a:buClr>
              <a:buChar char="»"/>
              <a:defRPr sz="2030">
                <a:solidFill>
                  <a:schemeClr val="bg1"/>
                </a:solidFill>
                <a:latin typeface="IBM Plex Sans Light" charset="0"/>
              </a:defRPr>
            </a:lvl6pPr>
            <a:lvl7pPr marL="3114066" indent="-207472" algn="l" rtl="0" eaLnBrk="1" fontAlgn="base" hangingPunct="1">
              <a:spcBef>
                <a:spcPct val="20000"/>
              </a:spcBef>
              <a:spcAft>
                <a:spcPct val="0"/>
              </a:spcAft>
              <a:buClr>
                <a:schemeClr val="bg1"/>
              </a:buClr>
              <a:buChar char="»"/>
              <a:defRPr sz="2030">
                <a:solidFill>
                  <a:schemeClr val="bg1"/>
                </a:solidFill>
                <a:latin typeface="IBM Plex Sans Light" charset="0"/>
              </a:defRPr>
            </a:lvl7pPr>
            <a:lvl8pPr marL="3694176" indent="-207472" algn="l" rtl="0" eaLnBrk="1" fontAlgn="base" hangingPunct="1">
              <a:spcBef>
                <a:spcPct val="20000"/>
              </a:spcBef>
              <a:spcAft>
                <a:spcPct val="0"/>
              </a:spcAft>
              <a:buClr>
                <a:schemeClr val="bg1"/>
              </a:buClr>
              <a:buChar char="»"/>
              <a:defRPr sz="2030">
                <a:solidFill>
                  <a:schemeClr val="bg1"/>
                </a:solidFill>
                <a:latin typeface="IBM Plex Sans Light" charset="0"/>
              </a:defRPr>
            </a:lvl8pPr>
            <a:lvl9pPr marL="4274288" indent="-207472" algn="l" rtl="0" eaLnBrk="1" fontAlgn="base" hangingPunct="1">
              <a:spcBef>
                <a:spcPct val="20000"/>
              </a:spcBef>
              <a:spcAft>
                <a:spcPct val="0"/>
              </a:spcAft>
              <a:buClr>
                <a:schemeClr val="bg1"/>
              </a:buClr>
              <a:buChar char="»"/>
              <a:defRPr sz="2030">
                <a:solidFill>
                  <a:schemeClr val="bg1"/>
                </a:solidFill>
                <a:latin typeface="IBM Plex Sans Light" charset="0"/>
              </a:defRPr>
            </a:lvl9pPr>
          </a:lstStyle>
          <a:p>
            <a:pPr marL="285739" indent="-285739" defTabSz="761910">
              <a:lnSpc>
                <a:spcPct val="100000"/>
              </a:lnSpc>
              <a:spcBef>
                <a:spcPts val="0"/>
              </a:spcBef>
              <a:buFont typeface="Arial" panose="020B0604020202020204" pitchFamily="34" charset="0"/>
              <a:buChar char="•"/>
            </a:pPr>
            <a:r>
              <a:rPr lang="en-US" sz="1300" kern="0" dirty="0"/>
              <a:t>Optimized resource allocation e.g., predict cash requirement at ATMs, optimize branch operations</a:t>
            </a:r>
          </a:p>
          <a:p>
            <a:pPr marL="285739" indent="-285739" defTabSz="761910">
              <a:lnSpc>
                <a:spcPct val="100000"/>
              </a:lnSpc>
              <a:spcBef>
                <a:spcPts val="0"/>
              </a:spcBef>
              <a:buFont typeface="Arial" panose="020B0604020202020204" pitchFamily="34" charset="0"/>
              <a:buChar char="•"/>
            </a:pPr>
            <a:r>
              <a:rPr lang="en-US" sz="1300" kern="0" dirty="0"/>
              <a:t>Efficient customer targeting (right channel with right services)</a:t>
            </a:r>
          </a:p>
          <a:p>
            <a:pPr marL="285739" indent="-285739" defTabSz="761910">
              <a:lnSpc>
                <a:spcPct val="100000"/>
              </a:lnSpc>
              <a:spcBef>
                <a:spcPts val="0"/>
              </a:spcBef>
              <a:buFont typeface="Arial" panose="020B0604020202020204" pitchFamily="34" charset="0"/>
              <a:buChar char="•"/>
            </a:pPr>
            <a:r>
              <a:rPr lang="en-US" sz="1300" kern="0" dirty="0"/>
              <a:t>Optimize process – e.g., loan sanction and disbursement process </a:t>
            </a:r>
          </a:p>
          <a:p>
            <a:pPr marL="285739" indent="-285739" defTabSz="761910">
              <a:lnSpc>
                <a:spcPct val="100000"/>
              </a:lnSpc>
              <a:spcBef>
                <a:spcPts val="0"/>
              </a:spcBef>
              <a:buFont typeface="Arial" panose="020B0604020202020204" pitchFamily="34" charset="0"/>
              <a:buChar char="•"/>
            </a:pPr>
            <a:r>
              <a:rPr lang="en-US" sz="1300" kern="0" dirty="0"/>
              <a:t>Improve productivity – accurate response to regulatory requests</a:t>
            </a:r>
          </a:p>
          <a:p>
            <a:pPr marL="285739" indent="-285739" defTabSz="761910">
              <a:lnSpc>
                <a:spcPct val="100000"/>
              </a:lnSpc>
              <a:spcBef>
                <a:spcPts val="0"/>
              </a:spcBef>
              <a:buFont typeface="Arial" panose="020B0604020202020204" pitchFamily="34" charset="0"/>
              <a:buChar char="•"/>
            </a:pPr>
            <a:r>
              <a:rPr lang="en-US" sz="1300" kern="0" dirty="0"/>
              <a:t>Risk Mitigation – AML, EWS, ALM</a:t>
            </a:r>
          </a:p>
          <a:p>
            <a:pPr marL="285739" indent="-285739" defTabSz="761910">
              <a:lnSpc>
                <a:spcPct val="100000"/>
              </a:lnSpc>
              <a:spcBef>
                <a:spcPts val="0"/>
              </a:spcBef>
              <a:buFont typeface="Arial" panose="020B0604020202020204" pitchFamily="34" charset="0"/>
              <a:buChar char="•"/>
            </a:pPr>
            <a:r>
              <a:rPr lang="en-US" sz="1300" kern="0" dirty="0"/>
              <a:t>Other cost take out initiatives – e.g., reduce scope 2 &amp; 3 emission</a:t>
            </a:r>
          </a:p>
          <a:p>
            <a:pPr lvl="1" indent="0" defTabSz="761910">
              <a:lnSpc>
                <a:spcPct val="100000"/>
              </a:lnSpc>
              <a:spcBef>
                <a:spcPts val="0"/>
              </a:spcBef>
              <a:buNone/>
            </a:pPr>
            <a:endParaRPr lang="en-US" sz="1300" kern="0" dirty="0"/>
          </a:p>
          <a:p>
            <a:pPr marL="285739" indent="-285739" defTabSz="761910">
              <a:lnSpc>
                <a:spcPct val="100000"/>
              </a:lnSpc>
              <a:spcBef>
                <a:spcPts val="0"/>
              </a:spcBef>
              <a:buFont typeface="Arial" panose="020B0604020202020204" pitchFamily="34" charset="0"/>
              <a:buChar char="•"/>
            </a:pPr>
            <a:endParaRPr lang="en-US" sz="1300" kern="0" dirty="0"/>
          </a:p>
          <a:p>
            <a:pPr marL="285739" indent="-285739" defTabSz="761910">
              <a:lnSpc>
                <a:spcPct val="100000"/>
              </a:lnSpc>
              <a:spcBef>
                <a:spcPts val="0"/>
              </a:spcBef>
              <a:buFont typeface="Arial" panose="020B0604020202020204" pitchFamily="34" charset="0"/>
              <a:buChar char="•"/>
            </a:pPr>
            <a:endParaRPr lang="en-US" sz="1300" kern="0" dirty="0"/>
          </a:p>
          <a:p>
            <a:pPr marL="285739" indent="-285739" defTabSz="761910">
              <a:lnSpc>
                <a:spcPct val="100000"/>
              </a:lnSpc>
              <a:spcBef>
                <a:spcPts val="0"/>
              </a:spcBef>
              <a:buFont typeface="Arial" panose="020B0604020202020204" pitchFamily="34" charset="0"/>
              <a:buChar char="•"/>
            </a:pPr>
            <a:endParaRPr lang="en-US" sz="1300" kern="0" dirty="0"/>
          </a:p>
          <a:p>
            <a:pPr marL="285739" indent="-285739" defTabSz="761910">
              <a:lnSpc>
                <a:spcPct val="100000"/>
              </a:lnSpc>
              <a:spcBef>
                <a:spcPts val="0"/>
              </a:spcBef>
              <a:buFont typeface="Arial" panose="020B0604020202020204" pitchFamily="34" charset="0"/>
              <a:buChar char="•"/>
            </a:pPr>
            <a:endParaRPr lang="en-US" sz="1300" kern="0" dirty="0"/>
          </a:p>
          <a:p>
            <a:pPr marL="285739" indent="-285739" defTabSz="761910">
              <a:lnSpc>
                <a:spcPct val="100000"/>
              </a:lnSpc>
              <a:spcBef>
                <a:spcPts val="0"/>
              </a:spcBef>
              <a:buFont typeface="Arial" panose="020B0604020202020204" pitchFamily="34" charset="0"/>
              <a:buChar char="•"/>
            </a:pPr>
            <a:endParaRPr lang="en-US" sz="1300" kern="0" dirty="0"/>
          </a:p>
          <a:p>
            <a:pPr marL="285739" indent="-285739" defTabSz="761910">
              <a:lnSpc>
                <a:spcPct val="100000"/>
              </a:lnSpc>
              <a:spcBef>
                <a:spcPts val="0"/>
              </a:spcBef>
              <a:buFont typeface="Arial" panose="020B0604020202020204" pitchFamily="34" charset="0"/>
              <a:buChar char="•"/>
            </a:pPr>
            <a:endParaRPr lang="en-US" sz="1300" kern="0" dirty="0"/>
          </a:p>
          <a:p>
            <a:pPr algn="ctr" defTabSz="761910"/>
            <a:endParaRPr lang="en-US" sz="1300" kern="0" dirty="0"/>
          </a:p>
        </p:txBody>
      </p:sp>
      <p:sp>
        <p:nvSpPr>
          <p:cNvPr id="23" name="Text Placeholder 3">
            <a:extLst>
              <a:ext uri="{FF2B5EF4-FFF2-40B4-BE49-F238E27FC236}">
                <a16:creationId xmlns:a16="http://schemas.microsoft.com/office/drawing/2014/main" id="{8048BDC9-1C2E-E480-0D37-1EAF595516BF}"/>
              </a:ext>
            </a:extLst>
          </p:cNvPr>
          <p:cNvSpPr txBox="1">
            <a:spLocks/>
          </p:cNvSpPr>
          <p:nvPr/>
        </p:nvSpPr>
        <p:spPr>
          <a:xfrm>
            <a:off x="8352099" y="5072234"/>
            <a:ext cx="3203798" cy="1269803"/>
          </a:xfrm>
          <a:prstGeom prst="rect">
            <a:avLst/>
          </a:prstGeom>
        </p:spPr>
        <p:txBody>
          <a:bodyPr bIns="45720"/>
          <a:lstStyle>
            <a:lvl1pPr marL="0" indent="0" algn="l" rtl="0" eaLnBrk="1" fontAlgn="base" hangingPunct="1">
              <a:lnSpc>
                <a:spcPct val="110000"/>
              </a:lnSpc>
              <a:spcBef>
                <a:spcPts val="1800"/>
              </a:spcBef>
              <a:spcAft>
                <a:spcPct val="0"/>
              </a:spcAft>
              <a:buClr>
                <a:srgbClr val="001141"/>
              </a:buClr>
              <a:buSzPct val="90000"/>
              <a:buFont typeface="IBM Plex Sans Light" pitchFamily="2" charset="2"/>
              <a:buNone/>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marL="182880" indent="-182880" algn="l" rtl="0" eaLnBrk="1" fontAlgn="base" hangingPunct="1">
              <a:lnSpc>
                <a:spcPct val="110000"/>
              </a:lnSpc>
              <a:spcBef>
                <a:spcPts val="1200"/>
              </a:spcBef>
              <a:spcAft>
                <a:spcPct val="0"/>
              </a:spcAft>
              <a:buClr>
                <a:srgbClr val="001141"/>
              </a:buClr>
              <a:buSzPct val="100000"/>
              <a:buFont typeface="IBM Plex Sans Light" charset="-120"/>
              <a:buChar char="–"/>
              <a:tabLst/>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365760" indent="-182880" algn="l" rtl="0" eaLnBrk="1" fontAlgn="base" hangingPunct="1">
              <a:lnSpc>
                <a:spcPct val="110000"/>
              </a:lnSpc>
              <a:spcBef>
                <a:spcPts val="0"/>
              </a:spcBef>
              <a:spcAft>
                <a:spcPct val="0"/>
              </a:spcAft>
              <a:buClr>
                <a:srgbClr val="001141"/>
              </a:buClr>
              <a:buSzPct val="100000"/>
              <a:buFont typeface="IBM Plex Sans Light" panose="020B0604020202020204" pitchFamily="34" charset="0"/>
              <a:buChar char="•"/>
              <a:tabLst/>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548640" indent="-182880" algn="l" rtl="0" eaLnBrk="1" fontAlgn="base" hangingPunct="1">
              <a:lnSpc>
                <a:spcPct val="110000"/>
              </a:lnSpc>
              <a:spcBef>
                <a:spcPts val="0"/>
              </a:spcBef>
              <a:spcAft>
                <a:spcPct val="0"/>
              </a:spcAft>
              <a:buClr>
                <a:srgbClr val="001141"/>
              </a:buClr>
              <a:buSzPct val="100000"/>
              <a:buFont typeface="IBM Plex Sans Light" charset="-120"/>
              <a:buChar char="–"/>
              <a:tabLst/>
              <a:defRPr sz="1800" b="0" i="0" baseline="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731520" indent="-182880" algn="l" rtl="0" eaLnBrk="1" fontAlgn="base" hangingPunct="1">
              <a:lnSpc>
                <a:spcPct val="110000"/>
              </a:lnSpc>
              <a:spcBef>
                <a:spcPts val="0"/>
              </a:spcBef>
              <a:spcAft>
                <a:spcPct val="0"/>
              </a:spcAft>
              <a:buClr>
                <a:srgbClr val="001141"/>
              </a:buClr>
              <a:buFont typeface="IBM Plex Sans Light" charset="-120"/>
              <a:buChar char="»"/>
              <a:tabLst/>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2533954" indent="-207472" algn="l" rtl="0" eaLnBrk="1" fontAlgn="base" hangingPunct="1">
              <a:spcBef>
                <a:spcPct val="20000"/>
              </a:spcBef>
              <a:spcAft>
                <a:spcPct val="0"/>
              </a:spcAft>
              <a:buClr>
                <a:schemeClr val="bg1"/>
              </a:buClr>
              <a:buChar char="»"/>
              <a:defRPr sz="2030">
                <a:solidFill>
                  <a:schemeClr val="bg1"/>
                </a:solidFill>
                <a:latin typeface="IBM Plex Sans Light" charset="0"/>
              </a:defRPr>
            </a:lvl6pPr>
            <a:lvl7pPr marL="3114066" indent="-207472" algn="l" rtl="0" eaLnBrk="1" fontAlgn="base" hangingPunct="1">
              <a:spcBef>
                <a:spcPct val="20000"/>
              </a:spcBef>
              <a:spcAft>
                <a:spcPct val="0"/>
              </a:spcAft>
              <a:buClr>
                <a:schemeClr val="bg1"/>
              </a:buClr>
              <a:buChar char="»"/>
              <a:defRPr sz="2030">
                <a:solidFill>
                  <a:schemeClr val="bg1"/>
                </a:solidFill>
                <a:latin typeface="IBM Plex Sans Light" charset="0"/>
              </a:defRPr>
            </a:lvl7pPr>
            <a:lvl8pPr marL="3694176" indent="-207472" algn="l" rtl="0" eaLnBrk="1" fontAlgn="base" hangingPunct="1">
              <a:spcBef>
                <a:spcPct val="20000"/>
              </a:spcBef>
              <a:spcAft>
                <a:spcPct val="0"/>
              </a:spcAft>
              <a:buClr>
                <a:schemeClr val="bg1"/>
              </a:buClr>
              <a:buChar char="»"/>
              <a:defRPr sz="2030">
                <a:solidFill>
                  <a:schemeClr val="bg1"/>
                </a:solidFill>
                <a:latin typeface="IBM Plex Sans Light" charset="0"/>
              </a:defRPr>
            </a:lvl8pPr>
            <a:lvl9pPr marL="4274288" indent="-207472" algn="l" rtl="0" eaLnBrk="1" fontAlgn="base" hangingPunct="1">
              <a:spcBef>
                <a:spcPct val="20000"/>
              </a:spcBef>
              <a:spcAft>
                <a:spcPct val="0"/>
              </a:spcAft>
              <a:buClr>
                <a:schemeClr val="bg1"/>
              </a:buClr>
              <a:buChar char="»"/>
              <a:defRPr sz="2030">
                <a:solidFill>
                  <a:schemeClr val="bg1"/>
                </a:solidFill>
                <a:latin typeface="IBM Plex Sans Light" charset="0"/>
              </a:defRPr>
            </a:lvl9pPr>
          </a:lstStyle>
          <a:p>
            <a:pPr marL="285739" indent="-285739" defTabSz="761910">
              <a:lnSpc>
                <a:spcPct val="100000"/>
              </a:lnSpc>
              <a:spcBef>
                <a:spcPts val="0"/>
              </a:spcBef>
              <a:buFont typeface="Arial" panose="020B0604020202020204" pitchFamily="34" charset="0"/>
              <a:buChar char="•"/>
            </a:pPr>
            <a:r>
              <a:rPr lang="en-US" sz="1300" kern="0" dirty="0"/>
              <a:t>Cost reduction</a:t>
            </a:r>
          </a:p>
          <a:p>
            <a:pPr marL="285739" indent="-285739" defTabSz="761910">
              <a:lnSpc>
                <a:spcPct val="100000"/>
              </a:lnSpc>
              <a:spcBef>
                <a:spcPts val="0"/>
              </a:spcBef>
              <a:buFont typeface="Arial" panose="020B0604020202020204" pitchFamily="34" charset="0"/>
              <a:buChar char="•"/>
            </a:pPr>
            <a:r>
              <a:rPr lang="en-US" sz="1300" kern="0" dirty="0"/>
              <a:t>Profitability improvement</a:t>
            </a:r>
          </a:p>
          <a:p>
            <a:pPr marL="285739" indent="-285739" defTabSz="761910">
              <a:lnSpc>
                <a:spcPct val="100000"/>
              </a:lnSpc>
              <a:spcBef>
                <a:spcPts val="0"/>
              </a:spcBef>
              <a:buFont typeface="Arial" panose="020B0604020202020204" pitchFamily="34" charset="0"/>
              <a:buChar char="•"/>
            </a:pPr>
            <a:r>
              <a:rPr lang="en-US" sz="1300" kern="0" dirty="0"/>
              <a:t>Improved competitiveness and market leadership</a:t>
            </a:r>
          </a:p>
          <a:p>
            <a:pPr marL="285739" indent="-285739" defTabSz="761910">
              <a:lnSpc>
                <a:spcPct val="100000"/>
              </a:lnSpc>
              <a:spcBef>
                <a:spcPts val="0"/>
              </a:spcBef>
              <a:buFont typeface="Arial" panose="020B0604020202020204" pitchFamily="34" charset="0"/>
              <a:buChar char="•"/>
            </a:pPr>
            <a:endParaRPr lang="en-US" sz="1300" kern="0" dirty="0"/>
          </a:p>
          <a:p>
            <a:pPr algn="ctr" defTabSz="761910"/>
            <a:endParaRPr lang="en-US" sz="1300" kern="0" dirty="0"/>
          </a:p>
        </p:txBody>
      </p:sp>
      <p:sp>
        <p:nvSpPr>
          <p:cNvPr id="8" name="Text Placeholder 3">
            <a:extLst>
              <a:ext uri="{FF2B5EF4-FFF2-40B4-BE49-F238E27FC236}">
                <a16:creationId xmlns:a16="http://schemas.microsoft.com/office/drawing/2014/main" id="{39811837-4F0F-0E8B-0D3B-0CA7A7A57875}"/>
              </a:ext>
            </a:extLst>
          </p:cNvPr>
          <p:cNvSpPr txBox="1">
            <a:spLocks/>
          </p:cNvSpPr>
          <p:nvPr/>
        </p:nvSpPr>
        <p:spPr>
          <a:xfrm>
            <a:off x="5219787" y="1102726"/>
            <a:ext cx="2569769" cy="671964"/>
          </a:xfrm>
          <a:prstGeom prst="rect">
            <a:avLst/>
          </a:prstGeom>
        </p:spPr>
        <p:txBody>
          <a:bodyPr/>
          <a:lstStyle>
            <a:lvl1pPr marL="0" indent="0" algn="l" rtl="0" eaLnBrk="1" fontAlgn="base" hangingPunct="1">
              <a:lnSpc>
                <a:spcPct val="110000"/>
              </a:lnSpc>
              <a:spcBef>
                <a:spcPts val="1800"/>
              </a:spcBef>
              <a:spcAft>
                <a:spcPct val="0"/>
              </a:spcAft>
              <a:buClr>
                <a:srgbClr val="001141"/>
              </a:buClr>
              <a:buSzPct val="90000"/>
              <a:buFont typeface="IBM Plex Sans Light" pitchFamily="2" charset="2"/>
              <a:buNone/>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marL="182880" indent="-182880" algn="l" rtl="0" eaLnBrk="1" fontAlgn="base" hangingPunct="1">
              <a:lnSpc>
                <a:spcPct val="110000"/>
              </a:lnSpc>
              <a:spcBef>
                <a:spcPts val="1200"/>
              </a:spcBef>
              <a:spcAft>
                <a:spcPct val="0"/>
              </a:spcAft>
              <a:buClr>
                <a:srgbClr val="001141"/>
              </a:buClr>
              <a:buSzPct val="100000"/>
              <a:buFont typeface="IBM Plex Sans Light" charset="-120"/>
              <a:buChar char="–"/>
              <a:tabLst/>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365760" indent="-182880" algn="l" rtl="0" eaLnBrk="1" fontAlgn="base" hangingPunct="1">
              <a:lnSpc>
                <a:spcPct val="110000"/>
              </a:lnSpc>
              <a:spcBef>
                <a:spcPts val="0"/>
              </a:spcBef>
              <a:spcAft>
                <a:spcPct val="0"/>
              </a:spcAft>
              <a:buClr>
                <a:srgbClr val="001141"/>
              </a:buClr>
              <a:buSzPct val="100000"/>
              <a:buFont typeface="IBM Plex Sans Light" panose="020B0604020202020204" pitchFamily="34" charset="0"/>
              <a:buChar char="•"/>
              <a:tabLst/>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548640" indent="-182880" algn="l" rtl="0" eaLnBrk="1" fontAlgn="base" hangingPunct="1">
              <a:lnSpc>
                <a:spcPct val="110000"/>
              </a:lnSpc>
              <a:spcBef>
                <a:spcPts val="0"/>
              </a:spcBef>
              <a:spcAft>
                <a:spcPct val="0"/>
              </a:spcAft>
              <a:buClr>
                <a:srgbClr val="001141"/>
              </a:buClr>
              <a:buSzPct val="100000"/>
              <a:buFont typeface="IBM Plex Sans Light" charset="-120"/>
              <a:buChar char="–"/>
              <a:tabLst/>
              <a:defRPr sz="1800" b="0" i="0" baseline="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731520" indent="-182880" algn="l" rtl="0" eaLnBrk="1" fontAlgn="base" hangingPunct="1">
              <a:lnSpc>
                <a:spcPct val="110000"/>
              </a:lnSpc>
              <a:spcBef>
                <a:spcPts val="0"/>
              </a:spcBef>
              <a:spcAft>
                <a:spcPct val="0"/>
              </a:spcAft>
              <a:buClr>
                <a:srgbClr val="001141"/>
              </a:buClr>
              <a:buFont typeface="IBM Plex Sans Light" charset="-120"/>
              <a:buChar char="»"/>
              <a:tabLst/>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2533954" indent="-207472" algn="l" rtl="0" eaLnBrk="1" fontAlgn="base" hangingPunct="1">
              <a:spcBef>
                <a:spcPct val="20000"/>
              </a:spcBef>
              <a:spcAft>
                <a:spcPct val="0"/>
              </a:spcAft>
              <a:buClr>
                <a:schemeClr val="bg1"/>
              </a:buClr>
              <a:buChar char="»"/>
              <a:defRPr sz="2030">
                <a:solidFill>
                  <a:schemeClr val="bg1"/>
                </a:solidFill>
                <a:latin typeface="IBM Plex Sans Light" charset="0"/>
              </a:defRPr>
            </a:lvl6pPr>
            <a:lvl7pPr marL="3114066" indent="-207472" algn="l" rtl="0" eaLnBrk="1" fontAlgn="base" hangingPunct="1">
              <a:spcBef>
                <a:spcPct val="20000"/>
              </a:spcBef>
              <a:spcAft>
                <a:spcPct val="0"/>
              </a:spcAft>
              <a:buClr>
                <a:schemeClr val="bg1"/>
              </a:buClr>
              <a:buChar char="»"/>
              <a:defRPr sz="2030">
                <a:solidFill>
                  <a:schemeClr val="bg1"/>
                </a:solidFill>
                <a:latin typeface="IBM Plex Sans Light" charset="0"/>
              </a:defRPr>
            </a:lvl7pPr>
            <a:lvl8pPr marL="3694176" indent="-207472" algn="l" rtl="0" eaLnBrk="1" fontAlgn="base" hangingPunct="1">
              <a:spcBef>
                <a:spcPct val="20000"/>
              </a:spcBef>
              <a:spcAft>
                <a:spcPct val="0"/>
              </a:spcAft>
              <a:buClr>
                <a:schemeClr val="bg1"/>
              </a:buClr>
              <a:buChar char="»"/>
              <a:defRPr sz="2030">
                <a:solidFill>
                  <a:schemeClr val="bg1"/>
                </a:solidFill>
                <a:latin typeface="IBM Plex Sans Light" charset="0"/>
              </a:defRPr>
            </a:lvl8pPr>
            <a:lvl9pPr marL="4274288" indent="-207472" algn="l" rtl="0" eaLnBrk="1" fontAlgn="base" hangingPunct="1">
              <a:spcBef>
                <a:spcPct val="20000"/>
              </a:spcBef>
              <a:spcAft>
                <a:spcPct val="0"/>
              </a:spcAft>
              <a:buClr>
                <a:schemeClr val="bg1"/>
              </a:buClr>
              <a:buChar char="»"/>
              <a:defRPr sz="2030">
                <a:solidFill>
                  <a:schemeClr val="bg1"/>
                </a:solidFill>
                <a:latin typeface="IBM Plex Sans Light" charset="0"/>
              </a:defRPr>
            </a:lvl9pPr>
          </a:lstStyle>
          <a:p>
            <a:pPr defTabSz="761910"/>
            <a:r>
              <a:rPr lang="en-US" sz="1400" kern="0" dirty="0"/>
              <a:t>Delivering superior customer &amp; employee experience</a:t>
            </a:r>
          </a:p>
          <a:p>
            <a:pPr defTabSz="761910"/>
            <a:endParaRPr lang="en-US" sz="1200" kern="0" dirty="0"/>
          </a:p>
          <a:p>
            <a:pPr defTabSz="761910"/>
            <a:endParaRPr lang="en-US" sz="1200" kern="0" dirty="0"/>
          </a:p>
        </p:txBody>
      </p:sp>
      <p:sp>
        <p:nvSpPr>
          <p:cNvPr id="9" name="Text Placeholder 3">
            <a:extLst>
              <a:ext uri="{FF2B5EF4-FFF2-40B4-BE49-F238E27FC236}">
                <a16:creationId xmlns:a16="http://schemas.microsoft.com/office/drawing/2014/main" id="{A42A0978-3B35-54ED-65E7-4AC16420F526}"/>
              </a:ext>
            </a:extLst>
          </p:cNvPr>
          <p:cNvSpPr txBox="1">
            <a:spLocks/>
          </p:cNvSpPr>
          <p:nvPr/>
        </p:nvSpPr>
        <p:spPr>
          <a:xfrm>
            <a:off x="4403601" y="1952789"/>
            <a:ext cx="3606031" cy="2924267"/>
          </a:xfrm>
          <a:prstGeom prst="rect">
            <a:avLst/>
          </a:prstGeom>
        </p:spPr>
        <p:txBody>
          <a:bodyPr bIns="45720"/>
          <a:lstStyle>
            <a:lvl1pPr marL="0" indent="0" algn="l" rtl="0" eaLnBrk="1" fontAlgn="base" hangingPunct="1">
              <a:lnSpc>
                <a:spcPct val="110000"/>
              </a:lnSpc>
              <a:spcBef>
                <a:spcPts val="1800"/>
              </a:spcBef>
              <a:spcAft>
                <a:spcPct val="0"/>
              </a:spcAft>
              <a:buClr>
                <a:srgbClr val="001141"/>
              </a:buClr>
              <a:buSzPct val="90000"/>
              <a:buFont typeface="IBM Plex Sans Light" pitchFamily="2" charset="2"/>
              <a:buNone/>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marL="182880" indent="-182880" algn="l" rtl="0" eaLnBrk="1" fontAlgn="base" hangingPunct="1">
              <a:lnSpc>
                <a:spcPct val="110000"/>
              </a:lnSpc>
              <a:spcBef>
                <a:spcPts val="1200"/>
              </a:spcBef>
              <a:spcAft>
                <a:spcPct val="0"/>
              </a:spcAft>
              <a:buClr>
                <a:srgbClr val="001141"/>
              </a:buClr>
              <a:buSzPct val="100000"/>
              <a:buFont typeface="IBM Plex Sans Light" charset="-120"/>
              <a:buChar char="–"/>
              <a:tabLst/>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365760" indent="-182880" algn="l" rtl="0" eaLnBrk="1" fontAlgn="base" hangingPunct="1">
              <a:lnSpc>
                <a:spcPct val="110000"/>
              </a:lnSpc>
              <a:spcBef>
                <a:spcPts val="0"/>
              </a:spcBef>
              <a:spcAft>
                <a:spcPct val="0"/>
              </a:spcAft>
              <a:buClr>
                <a:srgbClr val="001141"/>
              </a:buClr>
              <a:buSzPct val="100000"/>
              <a:buFont typeface="IBM Plex Sans Light" panose="020B0604020202020204" pitchFamily="34" charset="0"/>
              <a:buChar char="•"/>
              <a:tabLst/>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548640" indent="-182880" algn="l" rtl="0" eaLnBrk="1" fontAlgn="base" hangingPunct="1">
              <a:lnSpc>
                <a:spcPct val="110000"/>
              </a:lnSpc>
              <a:spcBef>
                <a:spcPts val="0"/>
              </a:spcBef>
              <a:spcAft>
                <a:spcPct val="0"/>
              </a:spcAft>
              <a:buClr>
                <a:srgbClr val="001141"/>
              </a:buClr>
              <a:buSzPct val="100000"/>
              <a:buFont typeface="IBM Plex Sans Light" charset="-120"/>
              <a:buChar char="–"/>
              <a:tabLst/>
              <a:defRPr sz="1800" b="0" i="0" baseline="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731520" indent="-182880" algn="l" rtl="0" eaLnBrk="1" fontAlgn="base" hangingPunct="1">
              <a:lnSpc>
                <a:spcPct val="110000"/>
              </a:lnSpc>
              <a:spcBef>
                <a:spcPts val="0"/>
              </a:spcBef>
              <a:spcAft>
                <a:spcPct val="0"/>
              </a:spcAft>
              <a:buClr>
                <a:srgbClr val="001141"/>
              </a:buClr>
              <a:buFont typeface="IBM Plex Sans Light" charset="-120"/>
              <a:buChar char="»"/>
              <a:tabLst/>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2533954" indent="-207472" algn="l" rtl="0" eaLnBrk="1" fontAlgn="base" hangingPunct="1">
              <a:spcBef>
                <a:spcPct val="20000"/>
              </a:spcBef>
              <a:spcAft>
                <a:spcPct val="0"/>
              </a:spcAft>
              <a:buClr>
                <a:schemeClr val="bg1"/>
              </a:buClr>
              <a:buChar char="»"/>
              <a:defRPr sz="2030">
                <a:solidFill>
                  <a:schemeClr val="bg1"/>
                </a:solidFill>
                <a:latin typeface="IBM Plex Sans Light" charset="0"/>
              </a:defRPr>
            </a:lvl6pPr>
            <a:lvl7pPr marL="3114066" indent="-207472" algn="l" rtl="0" eaLnBrk="1" fontAlgn="base" hangingPunct="1">
              <a:spcBef>
                <a:spcPct val="20000"/>
              </a:spcBef>
              <a:spcAft>
                <a:spcPct val="0"/>
              </a:spcAft>
              <a:buClr>
                <a:schemeClr val="bg1"/>
              </a:buClr>
              <a:buChar char="»"/>
              <a:defRPr sz="2030">
                <a:solidFill>
                  <a:schemeClr val="bg1"/>
                </a:solidFill>
                <a:latin typeface="IBM Plex Sans Light" charset="0"/>
              </a:defRPr>
            </a:lvl7pPr>
            <a:lvl8pPr marL="3694176" indent="-207472" algn="l" rtl="0" eaLnBrk="1" fontAlgn="base" hangingPunct="1">
              <a:spcBef>
                <a:spcPct val="20000"/>
              </a:spcBef>
              <a:spcAft>
                <a:spcPct val="0"/>
              </a:spcAft>
              <a:buClr>
                <a:schemeClr val="bg1"/>
              </a:buClr>
              <a:buChar char="»"/>
              <a:defRPr sz="2030">
                <a:solidFill>
                  <a:schemeClr val="bg1"/>
                </a:solidFill>
                <a:latin typeface="IBM Plex Sans Light" charset="0"/>
              </a:defRPr>
            </a:lvl8pPr>
            <a:lvl9pPr marL="4274288" indent="-207472" algn="l" rtl="0" eaLnBrk="1" fontAlgn="base" hangingPunct="1">
              <a:spcBef>
                <a:spcPct val="20000"/>
              </a:spcBef>
              <a:spcAft>
                <a:spcPct val="0"/>
              </a:spcAft>
              <a:buClr>
                <a:schemeClr val="bg1"/>
              </a:buClr>
              <a:buChar char="»"/>
              <a:defRPr sz="2030">
                <a:solidFill>
                  <a:schemeClr val="bg1"/>
                </a:solidFill>
                <a:latin typeface="IBM Plex Sans Light" charset="0"/>
              </a:defRPr>
            </a:lvl9pPr>
          </a:lstStyle>
          <a:p>
            <a:pPr marL="285739" indent="-285739" defTabSz="761910">
              <a:lnSpc>
                <a:spcPct val="100000"/>
              </a:lnSpc>
              <a:spcBef>
                <a:spcPts val="0"/>
              </a:spcBef>
              <a:buFont typeface="Arial" panose="020B0604020202020204" pitchFamily="34" charset="0"/>
              <a:buChar char="•"/>
            </a:pPr>
            <a:r>
              <a:rPr lang="en-US" sz="1300" kern="0" dirty="0"/>
              <a:t>Personalized financial services and product recommendations e.g., personalized financial planning, customized investment advise, tailored loans</a:t>
            </a:r>
          </a:p>
          <a:p>
            <a:pPr marL="285739" indent="-285739" defTabSz="761910">
              <a:lnSpc>
                <a:spcPct val="100000"/>
              </a:lnSpc>
              <a:spcBef>
                <a:spcPts val="0"/>
              </a:spcBef>
              <a:buFont typeface="Arial" panose="020B0604020202020204" pitchFamily="34" charset="0"/>
              <a:buChar char="•"/>
            </a:pPr>
            <a:r>
              <a:rPr lang="en-US" sz="1300" kern="0" dirty="0"/>
              <a:t>Empowering users with timely availability of actionable insights and self-service analytics to ask questions &amp; discover new insights </a:t>
            </a:r>
          </a:p>
          <a:p>
            <a:pPr algn="ctr" defTabSz="761910"/>
            <a:endParaRPr lang="en-US" sz="1300" kern="0" dirty="0"/>
          </a:p>
          <a:p>
            <a:pPr algn="ctr" defTabSz="761910"/>
            <a:endParaRPr lang="en-US" sz="1300" kern="0" dirty="0"/>
          </a:p>
          <a:p>
            <a:pPr algn="ctr" defTabSz="761910"/>
            <a:endParaRPr lang="en-US" sz="1300" kern="0" dirty="0"/>
          </a:p>
        </p:txBody>
      </p:sp>
      <p:sp>
        <p:nvSpPr>
          <p:cNvPr id="10" name="Text Placeholder 3">
            <a:extLst>
              <a:ext uri="{FF2B5EF4-FFF2-40B4-BE49-F238E27FC236}">
                <a16:creationId xmlns:a16="http://schemas.microsoft.com/office/drawing/2014/main" id="{25BE52BC-F561-FD89-0F3A-52721DE2C0A2}"/>
              </a:ext>
            </a:extLst>
          </p:cNvPr>
          <p:cNvSpPr txBox="1">
            <a:spLocks/>
          </p:cNvSpPr>
          <p:nvPr/>
        </p:nvSpPr>
        <p:spPr>
          <a:xfrm>
            <a:off x="4496131" y="5072235"/>
            <a:ext cx="3513502" cy="1269803"/>
          </a:xfrm>
          <a:prstGeom prst="rect">
            <a:avLst/>
          </a:prstGeom>
        </p:spPr>
        <p:txBody>
          <a:bodyPr bIns="45720"/>
          <a:lstStyle>
            <a:lvl1pPr marL="0" indent="0" algn="l" rtl="0" eaLnBrk="1" fontAlgn="base" hangingPunct="1">
              <a:lnSpc>
                <a:spcPct val="110000"/>
              </a:lnSpc>
              <a:spcBef>
                <a:spcPts val="1800"/>
              </a:spcBef>
              <a:spcAft>
                <a:spcPct val="0"/>
              </a:spcAft>
              <a:buClr>
                <a:srgbClr val="001141"/>
              </a:buClr>
              <a:buSzPct val="90000"/>
              <a:buFont typeface="IBM Plex Sans Light" pitchFamily="2" charset="2"/>
              <a:buNone/>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marL="182880" indent="-182880" algn="l" rtl="0" eaLnBrk="1" fontAlgn="base" hangingPunct="1">
              <a:lnSpc>
                <a:spcPct val="110000"/>
              </a:lnSpc>
              <a:spcBef>
                <a:spcPts val="1200"/>
              </a:spcBef>
              <a:spcAft>
                <a:spcPct val="0"/>
              </a:spcAft>
              <a:buClr>
                <a:srgbClr val="001141"/>
              </a:buClr>
              <a:buSzPct val="100000"/>
              <a:buFont typeface="IBM Plex Sans Light" charset="-120"/>
              <a:buChar char="–"/>
              <a:tabLst/>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365760" indent="-182880" algn="l" rtl="0" eaLnBrk="1" fontAlgn="base" hangingPunct="1">
              <a:lnSpc>
                <a:spcPct val="110000"/>
              </a:lnSpc>
              <a:spcBef>
                <a:spcPts val="0"/>
              </a:spcBef>
              <a:spcAft>
                <a:spcPct val="0"/>
              </a:spcAft>
              <a:buClr>
                <a:srgbClr val="001141"/>
              </a:buClr>
              <a:buSzPct val="100000"/>
              <a:buFont typeface="IBM Plex Sans Light" panose="020B0604020202020204" pitchFamily="34" charset="0"/>
              <a:buChar char="•"/>
              <a:tabLst/>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548640" indent="-182880" algn="l" rtl="0" eaLnBrk="1" fontAlgn="base" hangingPunct="1">
              <a:lnSpc>
                <a:spcPct val="110000"/>
              </a:lnSpc>
              <a:spcBef>
                <a:spcPts val="0"/>
              </a:spcBef>
              <a:spcAft>
                <a:spcPct val="0"/>
              </a:spcAft>
              <a:buClr>
                <a:srgbClr val="001141"/>
              </a:buClr>
              <a:buSzPct val="100000"/>
              <a:buFont typeface="IBM Plex Sans Light" charset="-120"/>
              <a:buChar char="–"/>
              <a:tabLst/>
              <a:defRPr sz="1800" b="0" i="0" baseline="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731520" indent="-182880" algn="l" rtl="0" eaLnBrk="1" fontAlgn="base" hangingPunct="1">
              <a:lnSpc>
                <a:spcPct val="110000"/>
              </a:lnSpc>
              <a:spcBef>
                <a:spcPts val="0"/>
              </a:spcBef>
              <a:spcAft>
                <a:spcPct val="0"/>
              </a:spcAft>
              <a:buClr>
                <a:srgbClr val="001141"/>
              </a:buClr>
              <a:buFont typeface="IBM Plex Sans Light" charset="-120"/>
              <a:buChar char="»"/>
              <a:tabLst/>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2533954" indent="-207472" algn="l" rtl="0" eaLnBrk="1" fontAlgn="base" hangingPunct="1">
              <a:spcBef>
                <a:spcPct val="20000"/>
              </a:spcBef>
              <a:spcAft>
                <a:spcPct val="0"/>
              </a:spcAft>
              <a:buClr>
                <a:schemeClr val="bg1"/>
              </a:buClr>
              <a:buChar char="»"/>
              <a:defRPr sz="2030">
                <a:solidFill>
                  <a:schemeClr val="bg1"/>
                </a:solidFill>
                <a:latin typeface="IBM Plex Sans Light" charset="0"/>
              </a:defRPr>
            </a:lvl6pPr>
            <a:lvl7pPr marL="3114066" indent="-207472" algn="l" rtl="0" eaLnBrk="1" fontAlgn="base" hangingPunct="1">
              <a:spcBef>
                <a:spcPct val="20000"/>
              </a:spcBef>
              <a:spcAft>
                <a:spcPct val="0"/>
              </a:spcAft>
              <a:buClr>
                <a:schemeClr val="bg1"/>
              </a:buClr>
              <a:buChar char="»"/>
              <a:defRPr sz="2030">
                <a:solidFill>
                  <a:schemeClr val="bg1"/>
                </a:solidFill>
                <a:latin typeface="IBM Plex Sans Light" charset="0"/>
              </a:defRPr>
            </a:lvl7pPr>
            <a:lvl8pPr marL="3694176" indent="-207472" algn="l" rtl="0" eaLnBrk="1" fontAlgn="base" hangingPunct="1">
              <a:spcBef>
                <a:spcPct val="20000"/>
              </a:spcBef>
              <a:spcAft>
                <a:spcPct val="0"/>
              </a:spcAft>
              <a:buClr>
                <a:schemeClr val="bg1"/>
              </a:buClr>
              <a:buChar char="»"/>
              <a:defRPr sz="2030">
                <a:solidFill>
                  <a:schemeClr val="bg1"/>
                </a:solidFill>
                <a:latin typeface="IBM Plex Sans Light" charset="0"/>
              </a:defRPr>
            </a:lvl8pPr>
            <a:lvl9pPr marL="4274288" indent="-207472" algn="l" rtl="0" eaLnBrk="1" fontAlgn="base" hangingPunct="1">
              <a:spcBef>
                <a:spcPct val="20000"/>
              </a:spcBef>
              <a:spcAft>
                <a:spcPct val="0"/>
              </a:spcAft>
              <a:buClr>
                <a:schemeClr val="bg1"/>
              </a:buClr>
              <a:buChar char="»"/>
              <a:defRPr sz="2030">
                <a:solidFill>
                  <a:schemeClr val="bg1"/>
                </a:solidFill>
                <a:latin typeface="IBM Plex Sans Light" charset="0"/>
              </a:defRPr>
            </a:lvl9pPr>
          </a:lstStyle>
          <a:p>
            <a:pPr marL="285739" indent="-285739" defTabSz="761910">
              <a:lnSpc>
                <a:spcPct val="100000"/>
              </a:lnSpc>
              <a:spcBef>
                <a:spcPts val="0"/>
              </a:spcBef>
              <a:buFont typeface="Arial" panose="020B0604020202020204" pitchFamily="34" charset="0"/>
              <a:buChar char="•"/>
            </a:pPr>
            <a:r>
              <a:rPr lang="en-US" sz="1300" kern="0" dirty="0"/>
              <a:t>Customer Delight</a:t>
            </a:r>
          </a:p>
          <a:p>
            <a:pPr marL="285739" indent="-285739" defTabSz="761910">
              <a:lnSpc>
                <a:spcPct val="100000"/>
              </a:lnSpc>
              <a:spcBef>
                <a:spcPts val="0"/>
              </a:spcBef>
              <a:buFont typeface="Arial" panose="020B0604020202020204" pitchFamily="34" charset="0"/>
              <a:buChar char="•"/>
            </a:pPr>
            <a:r>
              <a:rPr lang="en-US" sz="1300" kern="0" dirty="0"/>
              <a:t>New revenue opportunities and growth</a:t>
            </a:r>
          </a:p>
          <a:p>
            <a:pPr marL="285739" indent="-285739" defTabSz="761910">
              <a:lnSpc>
                <a:spcPct val="100000"/>
              </a:lnSpc>
              <a:spcBef>
                <a:spcPts val="0"/>
              </a:spcBef>
              <a:buFont typeface="Arial" panose="020B0604020202020204" pitchFamily="34" charset="0"/>
              <a:buChar char="•"/>
            </a:pPr>
            <a:r>
              <a:rPr lang="en-US" sz="1300" kern="0" dirty="0"/>
              <a:t>Profitability</a:t>
            </a:r>
          </a:p>
          <a:p>
            <a:pPr algn="ctr" defTabSz="761910"/>
            <a:endParaRPr lang="en-US" sz="1300" kern="0" dirty="0"/>
          </a:p>
        </p:txBody>
      </p:sp>
      <p:pic>
        <p:nvPicPr>
          <p:cNvPr id="12" name="Graphic 11" descr="Business Growth outline">
            <a:extLst>
              <a:ext uri="{FF2B5EF4-FFF2-40B4-BE49-F238E27FC236}">
                <a16:creationId xmlns:a16="http://schemas.microsoft.com/office/drawing/2014/main" id="{B6759002-0D89-2EF2-016E-96B13862D73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478824" y="1024897"/>
            <a:ext cx="668708" cy="668708"/>
          </a:xfrm>
          <a:prstGeom prst="rect">
            <a:avLst/>
          </a:prstGeom>
        </p:spPr>
      </p:pic>
      <p:pic>
        <p:nvPicPr>
          <p:cNvPr id="14" name="Graphic 13" descr="Crown outline">
            <a:extLst>
              <a:ext uri="{FF2B5EF4-FFF2-40B4-BE49-F238E27FC236}">
                <a16:creationId xmlns:a16="http://schemas.microsoft.com/office/drawing/2014/main" id="{CAB15FAD-B6D3-77DC-C67B-361138E71FA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408892" y="1045858"/>
            <a:ext cx="549862" cy="549862"/>
          </a:xfrm>
          <a:prstGeom prst="rect">
            <a:avLst/>
          </a:prstGeom>
        </p:spPr>
      </p:pic>
    </p:spTree>
    <p:extLst>
      <p:ext uri="{BB962C8B-B14F-4D97-AF65-F5344CB8AC3E}">
        <p14:creationId xmlns:p14="http://schemas.microsoft.com/office/powerpoint/2010/main" val="26342526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E0A7B7E-B288-32FE-A2C0-5E6AFB6BFBBC}"/>
              </a:ext>
            </a:extLst>
          </p:cNvPr>
          <p:cNvPicPr>
            <a:picLocks noChangeAspect="1"/>
          </p:cNvPicPr>
          <p:nvPr/>
        </p:nvPicPr>
        <p:blipFill>
          <a:blip r:embed="rId3"/>
          <a:stretch>
            <a:fillRect/>
          </a:stretch>
        </p:blipFill>
        <p:spPr>
          <a:xfrm>
            <a:off x="467800" y="3240314"/>
            <a:ext cx="7772400" cy="3507058"/>
          </a:xfrm>
          <a:prstGeom prst="rect">
            <a:avLst/>
          </a:prstGeom>
          <a:ln>
            <a:solidFill>
              <a:srgbClr val="0070C0"/>
            </a:solidFill>
          </a:ln>
        </p:spPr>
      </p:pic>
      <p:pic>
        <p:nvPicPr>
          <p:cNvPr id="2" name="Picture 1">
            <a:extLst>
              <a:ext uri="{FF2B5EF4-FFF2-40B4-BE49-F238E27FC236}">
                <a16:creationId xmlns:a16="http://schemas.microsoft.com/office/drawing/2014/main" id="{7552925F-C731-6E19-4AD3-AC35739E2EA8}"/>
              </a:ext>
            </a:extLst>
          </p:cNvPr>
          <p:cNvPicPr>
            <a:picLocks noChangeAspect="1"/>
          </p:cNvPicPr>
          <p:nvPr/>
        </p:nvPicPr>
        <p:blipFill>
          <a:blip r:embed="rId4"/>
          <a:stretch>
            <a:fillRect/>
          </a:stretch>
        </p:blipFill>
        <p:spPr>
          <a:xfrm>
            <a:off x="467800" y="982827"/>
            <a:ext cx="7772400" cy="2149146"/>
          </a:xfrm>
          <a:prstGeom prst="rect">
            <a:avLst/>
          </a:prstGeom>
          <a:ln>
            <a:solidFill>
              <a:schemeClr val="accent1"/>
            </a:solidFill>
          </a:ln>
        </p:spPr>
      </p:pic>
      <p:sp>
        <p:nvSpPr>
          <p:cNvPr id="48" name="Title 1">
            <a:extLst>
              <a:ext uri="{FF2B5EF4-FFF2-40B4-BE49-F238E27FC236}">
                <a16:creationId xmlns:a16="http://schemas.microsoft.com/office/drawing/2014/main" id="{2621BD2E-6BEA-6F6E-7D87-2D0E0075A19F}"/>
              </a:ext>
            </a:extLst>
          </p:cNvPr>
          <p:cNvSpPr txBox="1">
            <a:spLocks/>
          </p:cNvSpPr>
          <p:nvPr/>
        </p:nvSpPr>
        <p:spPr>
          <a:xfrm>
            <a:off x="376660" y="251669"/>
            <a:ext cx="11281942" cy="45298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2000" b="1" dirty="0">
                <a:latin typeface="IBM Plex Sans" panose="020B0503050203000203" pitchFamily="34" charset="0"/>
                <a:ea typeface="Calibri" panose="020F0502020204030204" pitchFamily="34" charset="0"/>
              </a:rPr>
              <a:t>Data store mapping between existing and proposed architecture</a:t>
            </a:r>
            <a:endParaRPr lang="en-IN" sz="1800" dirty="0">
              <a:latin typeface="IBM Plex Sans" panose="020B0503050203000203" pitchFamily="34" charset="0"/>
            </a:endParaRPr>
          </a:p>
        </p:txBody>
      </p:sp>
      <p:sp>
        <p:nvSpPr>
          <p:cNvPr id="51" name="Rectangle 50">
            <a:extLst>
              <a:ext uri="{FF2B5EF4-FFF2-40B4-BE49-F238E27FC236}">
                <a16:creationId xmlns:a16="http://schemas.microsoft.com/office/drawing/2014/main" id="{9DE2082C-F1AD-2E06-4801-813BD2372210}"/>
              </a:ext>
            </a:extLst>
          </p:cNvPr>
          <p:cNvSpPr/>
          <p:nvPr/>
        </p:nvSpPr>
        <p:spPr>
          <a:xfrm>
            <a:off x="2616640" y="1188721"/>
            <a:ext cx="1158240" cy="5417610"/>
          </a:xfrm>
          <a:prstGeom prst="rect">
            <a:avLst/>
          </a:prstGeom>
          <a:solidFill>
            <a:schemeClr val="accent5">
              <a:lumMod val="20000"/>
              <a:lumOff val="80000"/>
              <a:alpha val="33000"/>
            </a:schemeClr>
          </a:solidFill>
          <a:ln w="190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097236"/>
            <a:endParaRPr lang="en-US" sz="1400" dirty="0">
              <a:solidFill>
                <a:schemeClr val="tx1"/>
              </a:solidFill>
              <a:latin typeface="IBM Plex Sans" panose="020B0503050203000203" pitchFamily="34" charset="0"/>
            </a:endParaRPr>
          </a:p>
        </p:txBody>
      </p:sp>
      <p:sp>
        <p:nvSpPr>
          <p:cNvPr id="52" name="Oval 51">
            <a:extLst>
              <a:ext uri="{FF2B5EF4-FFF2-40B4-BE49-F238E27FC236}">
                <a16:creationId xmlns:a16="http://schemas.microsoft.com/office/drawing/2014/main" id="{78677616-6858-EF28-BE0D-35CA60B152F4}"/>
              </a:ext>
            </a:extLst>
          </p:cNvPr>
          <p:cNvSpPr>
            <a:spLocks noChangeAspect="1"/>
          </p:cNvSpPr>
          <p:nvPr/>
        </p:nvSpPr>
        <p:spPr>
          <a:xfrm>
            <a:off x="2472640" y="3879360"/>
            <a:ext cx="288000" cy="288000"/>
          </a:xfrm>
          <a:prstGeom prst="ellipse">
            <a:avLst/>
          </a:prstGeom>
          <a:solidFill>
            <a:schemeClr val="accent5">
              <a:lumMod val="20000"/>
              <a:lumOff val="80000"/>
            </a:schemeClr>
          </a:solidFill>
          <a:ln w="1905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097236"/>
            <a:r>
              <a:rPr lang="en-US" sz="1200" dirty="0">
                <a:solidFill>
                  <a:sysClr val="windowText" lastClr="000000"/>
                </a:solidFill>
                <a:latin typeface="IBM Plex Sans" panose="020B0503050203000203" pitchFamily="34" charset="0"/>
              </a:rPr>
              <a:t>2</a:t>
            </a:r>
          </a:p>
        </p:txBody>
      </p:sp>
      <p:sp>
        <p:nvSpPr>
          <p:cNvPr id="53" name="Rectangle 52">
            <a:extLst>
              <a:ext uri="{FF2B5EF4-FFF2-40B4-BE49-F238E27FC236}">
                <a16:creationId xmlns:a16="http://schemas.microsoft.com/office/drawing/2014/main" id="{5A22123E-1AED-F5AF-2808-716355DA5072}"/>
              </a:ext>
            </a:extLst>
          </p:cNvPr>
          <p:cNvSpPr/>
          <p:nvPr/>
        </p:nvSpPr>
        <p:spPr>
          <a:xfrm>
            <a:off x="4803580" y="1188721"/>
            <a:ext cx="1607820" cy="1127760"/>
          </a:xfrm>
          <a:prstGeom prst="rect">
            <a:avLst/>
          </a:prstGeom>
          <a:solidFill>
            <a:schemeClr val="bg2">
              <a:lumMod val="90000"/>
              <a:alpha val="33000"/>
            </a:schemeClr>
          </a:solidFill>
          <a:ln w="19050">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097236"/>
            <a:endParaRPr lang="en-US" sz="1400" dirty="0">
              <a:solidFill>
                <a:schemeClr val="tx1"/>
              </a:solidFill>
              <a:latin typeface="IBM Plex Sans" panose="020B0503050203000203" pitchFamily="34" charset="0"/>
            </a:endParaRPr>
          </a:p>
        </p:txBody>
      </p:sp>
      <p:sp>
        <p:nvSpPr>
          <p:cNvPr id="54" name="Rectangle 53">
            <a:extLst>
              <a:ext uri="{FF2B5EF4-FFF2-40B4-BE49-F238E27FC236}">
                <a16:creationId xmlns:a16="http://schemas.microsoft.com/office/drawing/2014/main" id="{50B5568D-702C-BC34-F4F2-1CA6D7F46553}"/>
              </a:ext>
            </a:extLst>
          </p:cNvPr>
          <p:cNvSpPr/>
          <p:nvPr/>
        </p:nvSpPr>
        <p:spPr>
          <a:xfrm>
            <a:off x="4803580" y="3995189"/>
            <a:ext cx="1607820" cy="1127760"/>
          </a:xfrm>
          <a:prstGeom prst="rect">
            <a:avLst/>
          </a:prstGeom>
          <a:solidFill>
            <a:schemeClr val="bg2">
              <a:lumMod val="90000"/>
              <a:alpha val="33000"/>
            </a:schemeClr>
          </a:solidFill>
          <a:ln w="19050">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097236"/>
            <a:endParaRPr lang="en-US" sz="1400" dirty="0">
              <a:solidFill>
                <a:schemeClr val="tx1"/>
              </a:solidFill>
              <a:latin typeface="IBM Plex Sans" panose="020B0503050203000203" pitchFamily="34" charset="0"/>
            </a:endParaRPr>
          </a:p>
        </p:txBody>
      </p:sp>
      <p:sp>
        <p:nvSpPr>
          <p:cNvPr id="55" name="Oval 54">
            <a:extLst>
              <a:ext uri="{FF2B5EF4-FFF2-40B4-BE49-F238E27FC236}">
                <a16:creationId xmlns:a16="http://schemas.microsoft.com/office/drawing/2014/main" id="{348D4B87-A222-EEDF-A00A-EC174BF05936}"/>
              </a:ext>
            </a:extLst>
          </p:cNvPr>
          <p:cNvSpPr>
            <a:spLocks noChangeAspect="1"/>
          </p:cNvSpPr>
          <p:nvPr/>
        </p:nvSpPr>
        <p:spPr>
          <a:xfrm>
            <a:off x="5109160" y="1027921"/>
            <a:ext cx="288000" cy="288000"/>
          </a:xfrm>
          <a:prstGeom prst="ellipse">
            <a:avLst/>
          </a:prstGeom>
          <a:solidFill>
            <a:schemeClr val="bg2">
              <a:lumMod val="90000"/>
            </a:schemeClr>
          </a:solidFill>
          <a:ln w="19050">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097236"/>
            <a:r>
              <a:rPr lang="en-US" sz="1200" dirty="0">
                <a:solidFill>
                  <a:sysClr val="windowText" lastClr="000000"/>
                </a:solidFill>
                <a:latin typeface="IBM Plex Sans" panose="020B0503050203000203" pitchFamily="34" charset="0"/>
              </a:rPr>
              <a:t>3</a:t>
            </a:r>
          </a:p>
        </p:txBody>
      </p:sp>
      <p:sp>
        <p:nvSpPr>
          <p:cNvPr id="56" name="Oval 55">
            <a:extLst>
              <a:ext uri="{FF2B5EF4-FFF2-40B4-BE49-F238E27FC236}">
                <a16:creationId xmlns:a16="http://schemas.microsoft.com/office/drawing/2014/main" id="{88D9BFA3-4EB5-9B21-6A29-27055BA7CA8C}"/>
              </a:ext>
            </a:extLst>
          </p:cNvPr>
          <p:cNvSpPr>
            <a:spLocks noChangeAspect="1"/>
          </p:cNvSpPr>
          <p:nvPr/>
        </p:nvSpPr>
        <p:spPr>
          <a:xfrm>
            <a:off x="5109160" y="3842789"/>
            <a:ext cx="288000" cy="288000"/>
          </a:xfrm>
          <a:prstGeom prst="ellipse">
            <a:avLst/>
          </a:prstGeom>
          <a:solidFill>
            <a:schemeClr val="bg2">
              <a:lumMod val="90000"/>
            </a:schemeClr>
          </a:solidFill>
          <a:ln w="19050">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097236"/>
            <a:r>
              <a:rPr lang="en-US" sz="1200" dirty="0">
                <a:solidFill>
                  <a:sysClr val="windowText" lastClr="000000"/>
                </a:solidFill>
                <a:latin typeface="IBM Plex Sans" panose="020B0503050203000203" pitchFamily="34" charset="0"/>
              </a:rPr>
              <a:t>3</a:t>
            </a:r>
          </a:p>
        </p:txBody>
      </p:sp>
      <p:sp>
        <p:nvSpPr>
          <p:cNvPr id="57" name="Rectangle 56">
            <a:extLst>
              <a:ext uri="{FF2B5EF4-FFF2-40B4-BE49-F238E27FC236}">
                <a16:creationId xmlns:a16="http://schemas.microsoft.com/office/drawing/2014/main" id="{CB5E411E-2C65-029C-71E3-B4087731D627}"/>
              </a:ext>
            </a:extLst>
          </p:cNvPr>
          <p:cNvSpPr/>
          <p:nvPr/>
        </p:nvSpPr>
        <p:spPr>
          <a:xfrm>
            <a:off x="6822880" y="1173788"/>
            <a:ext cx="1417320" cy="5417610"/>
          </a:xfrm>
          <a:prstGeom prst="rect">
            <a:avLst/>
          </a:prstGeom>
          <a:solidFill>
            <a:schemeClr val="accent6">
              <a:lumMod val="40000"/>
              <a:lumOff val="60000"/>
              <a:alpha val="33000"/>
            </a:schemeClr>
          </a:solidFill>
          <a:ln w="19050">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097236"/>
            <a:endParaRPr lang="en-US" sz="1400" dirty="0">
              <a:solidFill>
                <a:schemeClr val="tx1"/>
              </a:solidFill>
              <a:latin typeface="IBM Plex Sans" panose="020B0503050203000203" pitchFamily="34" charset="0"/>
            </a:endParaRPr>
          </a:p>
        </p:txBody>
      </p:sp>
      <p:sp>
        <p:nvSpPr>
          <p:cNvPr id="58" name="TextBox 57">
            <a:extLst>
              <a:ext uri="{FF2B5EF4-FFF2-40B4-BE49-F238E27FC236}">
                <a16:creationId xmlns:a16="http://schemas.microsoft.com/office/drawing/2014/main" id="{C55A3B94-8072-010B-EF12-AFDF8720F593}"/>
              </a:ext>
            </a:extLst>
          </p:cNvPr>
          <p:cNvSpPr txBox="1"/>
          <p:nvPr/>
        </p:nvSpPr>
        <p:spPr>
          <a:xfrm>
            <a:off x="470300" y="982827"/>
            <a:ext cx="763351" cy="276999"/>
          </a:xfrm>
          <a:prstGeom prst="rect">
            <a:avLst/>
          </a:prstGeom>
          <a:noFill/>
        </p:spPr>
        <p:txBody>
          <a:bodyPr wrap="none" rtlCol="0">
            <a:spAutoFit/>
          </a:bodyPr>
          <a:lstStyle/>
          <a:p>
            <a:pPr>
              <a:spcBef>
                <a:spcPts val="600"/>
              </a:spcBef>
            </a:pPr>
            <a:r>
              <a:rPr lang="en-US" sz="1200" b="1" dirty="0">
                <a:latin typeface="IBM Plex Sans" panose="020B0503050203000203" pitchFamily="34" charset="0"/>
              </a:rPr>
              <a:t>Existing</a:t>
            </a:r>
          </a:p>
        </p:txBody>
      </p:sp>
      <p:sp>
        <p:nvSpPr>
          <p:cNvPr id="59" name="TextBox 58">
            <a:extLst>
              <a:ext uri="{FF2B5EF4-FFF2-40B4-BE49-F238E27FC236}">
                <a16:creationId xmlns:a16="http://schemas.microsoft.com/office/drawing/2014/main" id="{46596532-4C8F-2D67-BC13-F21E1F98D042}"/>
              </a:ext>
            </a:extLst>
          </p:cNvPr>
          <p:cNvSpPr txBox="1"/>
          <p:nvPr/>
        </p:nvSpPr>
        <p:spPr>
          <a:xfrm>
            <a:off x="467800" y="3284373"/>
            <a:ext cx="513282" cy="276999"/>
          </a:xfrm>
          <a:prstGeom prst="rect">
            <a:avLst/>
          </a:prstGeom>
          <a:noFill/>
        </p:spPr>
        <p:txBody>
          <a:bodyPr wrap="none" rtlCol="0">
            <a:spAutoFit/>
          </a:bodyPr>
          <a:lstStyle/>
          <a:p>
            <a:pPr>
              <a:spcBef>
                <a:spcPts val="600"/>
              </a:spcBef>
            </a:pPr>
            <a:r>
              <a:rPr lang="en-US" sz="1200" b="1" dirty="0">
                <a:latin typeface="IBM Plex Sans" panose="020B0503050203000203" pitchFamily="34" charset="0"/>
              </a:rPr>
              <a:t>New</a:t>
            </a:r>
          </a:p>
        </p:txBody>
      </p:sp>
      <p:sp>
        <p:nvSpPr>
          <p:cNvPr id="60" name="Rectangle 59">
            <a:extLst>
              <a:ext uri="{FF2B5EF4-FFF2-40B4-BE49-F238E27FC236}">
                <a16:creationId xmlns:a16="http://schemas.microsoft.com/office/drawing/2014/main" id="{C49AB658-FA7F-4B07-7639-55DED23F70F9}"/>
              </a:ext>
            </a:extLst>
          </p:cNvPr>
          <p:cNvSpPr/>
          <p:nvPr/>
        </p:nvSpPr>
        <p:spPr>
          <a:xfrm>
            <a:off x="1221400" y="1192738"/>
            <a:ext cx="1158240" cy="3930211"/>
          </a:xfrm>
          <a:prstGeom prst="rect">
            <a:avLst/>
          </a:prstGeom>
          <a:solidFill>
            <a:schemeClr val="accent2">
              <a:lumMod val="40000"/>
              <a:lumOff val="60000"/>
              <a:alpha val="33000"/>
            </a:schemeClr>
          </a:solidFill>
          <a:ln w="19050">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097236"/>
            <a:endParaRPr lang="en-US" sz="1400" dirty="0">
              <a:solidFill>
                <a:schemeClr val="tx1"/>
              </a:solidFill>
              <a:latin typeface="IBM Plex Sans" panose="020B0503050203000203" pitchFamily="34" charset="0"/>
            </a:endParaRPr>
          </a:p>
        </p:txBody>
      </p:sp>
      <p:sp>
        <p:nvSpPr>
          <p:cNvPr id="61" name="Oval 60">
            <a:extLst>
              <a:ext uri="{FF2B5EF4-FFF2-40B4-BE49-F238E27FC236}">
                <a16:creationId xmlns:a16="http://schemas.microsoft.com/office/drawing/2014/main" id="{DC5A9E57-24C9-71B3-21BE-5F1DA3CA888F}"/>
              </a:ext>
            </a:extLst>
          </p:cNvPr>
          <p:cNvSpPr>
            <a:spLocks noChangeAspect="1"/>
          </p:cNvSpPr>
          <p:nvPr/>
        </p:nvSpPr>
        <p:spPr>
          <a:xfrm>
            <a:off x="1086650" y="3591360"/>
            <a:ext cx="288000" cy="288000"/>
          </a:xfrm>
          <a:prstGeom prst="ellipse">
            <a:avLst/>
          </a:prstGeom>
          <a:solidFill>
            <a:schemeClr val="accent2">
              <a:lumMod val="40000"/>
              <a:lumOff val="60000"/>
            </a:schemeClr>
          </a:solidFill>
          <a:ln w="19050">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097236"/>
            <a:r>
              <a:rPr lang="en-US" sz="1200" dirty="0">
                <a:solidFill>
                  <a:sysClr val="windowText" lastClr="000000"/>
                </a:solidFill>
                <a:latin typeface="IBM Plex Sans" panose="020B0503050203000203" pitchFamily="34" charset="0"/>
              </a:rPr>
              <a:t>1</a:t>
            </a:r>
          </a:p>
        </p:txBody>
      </p:sp>
      <p:sp>
        <p:nvSpPr>
          <p:cNvPr id="62" name="Oval 61">
            <a:extLst>
              <a:ext uri="{FF2B5EF4-FFF2-40B4-BE49-F238E27FC236}">
                <a16:creationId xmlns:a16="http://schemas.microsoft.com/office/drawing/2014/main" id="{7DFF69D4-6895-56E9-2160-F3A725B2AB2E}"/>
              </a:ext>
            </a:extLst>
          </p:cNvPr>
          <p:cNvSpPr>
            <a:spLocks noChangeAspect="1"/>
          </p:cNvSpPr>
          <p:nvPr/>
        </p:nvSpPr>
        <p:spPr>
          <a:xfrm>
            <a:off x="6678880" y="2968077"/>
            <a:ext cx="288000" cy="288000"/>
          </a:xfrm>
          <a:prstGeom prst="ellipse">
            <a:avLst/>
          </a:prstGeom>
          <a:solidFill>
            <a:schemeClr val="accent6">
              <a:lumMod val="20000"/>
              <a:lumOff val="80000"/>
            </a:schemeClr>
          </a:solidFill>
          <a:ln w="19050">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097236"/>
            <a:r>
              <a:rPr lang="en-US" sz="1200" dirty="0">
                <a:solidFill>
                  <a:sysClr val="windowText" lastClr="000000"/>
                </a:solidFill>
                <a:latin typeface="IBM Plex Sans" panose="020B0503050203000203" pitchFamily="34" charset="0"/>
              </a:rPr>
              <a:t>4</a:t>
            </a:r>
          </a:p>
        </p:txBody>
      </p:sp>
      <p:sp>
        <p:nvSpPr>
          <p:cNvPr id="63" name="TextBox 62">
            <a:extLst>
              <a:ext uri="{FF2B5EF4-FFF2-40B4-BE49-F238E27FC236}">
                <a16:creationId xmlns:a16="http://schemas.microsoft.com/office/drawing/2014/main" id="{4A0CCEC1-E342-9E59-09D4-1B369837A292}"/>
              </a:ext>
            </a:extLst>
          </p:cNvPr>
          <p:cNvSpPr txBox="1"/>
          <p:nvPr/>
        </p:nvSpPr>
        <p:spPr>
          <a:xfrm>
            <a:off x="8720528" y="887849"/>
            <a:ext cx="3001171" cy="830997"/>
          </a:xfrm>
          <a:prstGeom prst="rect">
            <a:avLst/>
          </a:prstGeom>
          <a:noFill/>
        </p:spPr>
        <p:txBody>
          <a:bodyPr wrap="square" rtlCol="0">
            <a:spAutoFit/>
          </a:bodyPr>
          <a:lstStyle/>
          <a:p>
            <a:pPr marL="285750" indent="-285750">
              <a:spcBef>
                <a:spcPts val="600"/>
              </a:spcBef>
              <a:buFont typeface="Arial" panose="020B0604020202020204" pitchFamily="34" charset="0"/>
              <a:buChar char="•"/>
            </a:pPr>
            <a:r>
              <a:rPr lang="en-US" sz="1200" dirty="0">
                <a:latin typeface="IBM Plex Sans" panose="020B0503050203000203" pitchFamily="34" charset="0"/>
              </a:rPr>
              <a:t>Landing zone DB2 data base will be mapped to the Kafka instance. The table schema will be mapped to AVRO message schema in Kafka. </a:t>
            </a:r>
          </a:p>
        </p:txBody>
      </p:sp>
      <p:sp>
        <p:nvSpPr>
          <p:cNvPr id="64" name="TextBox 63">
            <a:extLst>
              <a:ext uri="{FF2B5EF4-FFF2-40B4-BE49-F238E27FC236}">
                <a16:creationId xmlns:a16="http://schemas.microsoft.com/office/drawing/2014/main" id="{99E9368B-4B44-4D83-BA73-563148399E3D}"/>
              </a:ext>
            </a:extLst>
          </p:cNvPr>
          <p:cNvSpPr txBox="1"/>
          <p:nvPr/>
        </p:nvSpPr>
        <p:spPr>
          <a:xfrm>
            <a:off x="8720528" y="1786194"/>
            <a:ext cx="3001171" cy="1015663"/>
          </a:xfrm>
          <a:prstGeom prst="rect">
            <a:avLst/>
          </a:prstGeom>
          <a:noFill/>
        </p:spPr>
        <p:txBody>
          <a:bodyPr wrap="square" rtlCol="0">
            <a:spAutoFit/>
          </a:bodyPr>
          <a:lstStyle/>
          <a:p>
            <a:pPr marL="285750" indent="-285750">
              <a:spcBef>
                <a:spcPts val="600"/>
              </a:spcBef>
              <a:buFont typeface="Arial" panose="020B0604020202020204" pitchFamily="34" charset="0"/>
              <a:buChar char="•"/>
            </a:pPr>
            <a:r>
              <a:rPr lang="en-US" sz="1200" dirty="0">
                <a:latin typeface="IBM Plex Sans" panose="020B0503050203000203" pitchFamily="34" charset="0"/>
              </a:rPr>
              <a:t>Staging DB will be mapped to Object Store files in the raw zone of the new architecture. Staging DB schema will be reused for defining the raw zone schema. </a:t>
            </a:r>
          </a:p>
        </p:txBody>
      </p:sp>
      <p:sp>
        <p:nvSpPr>
          <p:cNvPr id="65" name="Oval 64">
            <a:extLst>
              <a:ext uri="{FF2B5EF4-FFF2-40B4-BE49-F238E27FC236}">
                <a16:creationId xmlns:a16="http://schemas.microsoft.com/office/drawing/2014/main" id="{5394CFA8-6870-407C-5716-B138496B360B}"/>
              </a:ext>
            </a:extLst>
          </p:cNvPr>
          <p:cNvSpPr>
            <a:spLocks noChangeAspect="1"/>
          </p:cNvSpPr>
          <p:nvPr/>
        </p:nvSpPr>
        <p:spPr>
          <a:xfrm>
            <a:off x="8665864" y="959906"/>
            <a:ext cx="288000" cy="288000"/>
          </a:xfrm>
          <a:prstGeom prst="ellipse">
            <a:avLst/>
          </a:prstGeom>
          <a:solidFill>
            <a:schemeClr val="accent2">
              <a:lumMod val="40000"/>
              <a:lumOff val="60000"/>
            </a:schemeClr>
          </a:solidFill>
          <a:ln w="19050">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097236"/>
            <a:r>
              <a:rPr lang="en-US" sz="1200" dirty="0">
                <a:solidFill>
                  <a:sysClr val="windowText" lastClr="000000"/>
                </a:solidFill>
                <a:latin typeface="IBM Plex Sans" panose="020B0503050203000203" pitchFamily="34" charset="0"/>
              </a:rPr>
              <a:t>1</a:t>
            </a:r>
          </a:p>
        </p:txBody>
      </p:sp>
      <p:sp>
        <p:nvSpPr>
          <p:cNvPr id="66" name="Oval 65">
            <a:extLst>
              <a:ext uri="{FF2B5EF4-FFF2-40B4-BE49-F238E27FC236}">
                <a16:creationId xmlns:a16="http://schemas.microsoft.com/office/drawing/2014/main" id="{40E6F80F-082E-AF0A-0444-01D161BECB7B}"/>
              </a:ext>
            </a:extLst>
          </p:cNvPr>
          <p:cNvSpPr>
            <a:spLocks noChangeAspect="1"/>
          </p:cNvSpPr>
          <p:nvPr/>
        </p:nvSpPr>
        <p:spPr>
          <a:xfrm>
            <a:off x="8665864" y="1840026"/>
            <a:ext cx="288000" cy="288000"/>
          </a:xfrm>
          <a:prstGeom prst="ellipse">
            <a:avLst/>
          </a:prstGeom>
          <a:solidFill>
            <a:schemeClr val="accent5">
              <a:lumMod val="20000"/>
              <a:lumOff val="80000"/>
            </a:schemeClr>
          </a:solidFill>
          <a:ln w="1905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097236"/>
            <a:r>
              <a:rPr lang="en-US" sz="1200" dirty="0">
                <a:solidFill>
                  <a:sysClr val="windowText" lastClr="000000"/>
                </a:solidFill>
                <a:latin typeface="IBM Plex Sans" panose="020B0503050203000203" pitchFamily="34" charset="0"/>
              </a:rPr>
              <a:t>2</a:t>
            </a:r>
          </a:p>
        </p:txBody>
      </p:sp>
      <p:sp>
        <p:nvSpPr>
          <p:cNvPr id="70" name="TextBox 69">
            <a:extLst>
              <a:ext uri="{FF2B5EF4-FFF2-40B4-BE49-F238E27FC236}">
                <a16:creationId xmlns:a16="http://schemas.microsoft.com/office/drawing/2014/main" id="{D5492C6A-900D-5605-4E19-A43CE287937A}"/>
              </a:ext>
            </a:extLst>
          </p:cNvPr>
          <p:cNvSpPr txBox="1"/>
          <p:nvPr/>
        </p:nvSpPr>
        <p:spPr>
          <a:xfrm>
            <a:off x="8672632" y="2859613"/>
            <a:ext cx="3001171" cy="1015663"/>
          </a:xfrm>
          <a:prstGeom prst="rect">
            <a:avLst/>
          </a:prstGeom>
          <a:noFill/>
        </p:spPr>
        <p:txBody>
          <a:bodyPr wrap="square" rtlCol="0">
            <a:spAutoFit/>
          </a:bodyPr>
          <a:lstStyle/>
          <a:p>
            <a:pPr marL="285750" indent="-285750">
              <a:spcBef>
                <a:spcPts val="600"/>
              </a:spcBef>
              <a:buFont typeface="Arial" panose="020B0604020202020204" pitchFamily="34" charset="0"/>
              <a:buChar char="•"/>
            </a:pPr>
            <a:r>
              <a:rPr lang="en-US" sz="1200" dirty="0">
                <a:latin typeface="IBM Plex Sans" panose="020B0503050203000203" pitchFamily="34" charset="0"/>
              </a:rPr>
              <a:t>The tables in EDW, GDM and other marts will be mapped to Marts built on Kudu / SingleStore. The tables will be identified based on usage metrics over last several months. </a:t>
            </a:r>
          </a:p>
        </p:txBody>
      </p:sp>
      <p:sp>
        <p:nvSpPr>
          <p:cNvPr id="71" name="Oval 70">
            <a:extLst>
              <a:ext uri="{FF2B5EF4-FFF2-40B4-BE49-F238E27FC236}">
                <a16:creationId xmlns:a16="http://schemas.microsoft.com/office/drawing/2014/main" id="{EA218B0D-46CD-66DF-AD0B-B2942885B9FB}"/>
              </a:ext>
            </a:extLst>
          </p:cNvPr>
          <p:cNvSpPr>
            <a:spLocks noChangeAspect="1"/>
          </p:cNvSpPr>
          <p:nvPr/>
        </p:nvSpPr>
        <p:spPr>
          <a:xfrm>
            <a:off x="8665864" y="2926961"/>
            <a:ext cx="288000" cy="288000"/>
          </a:xfrm>
          <a:prstGeom prst="ellipse">
            <a:avLst/>
          </a:prstGeom>
          <a:solidFill>
            <a:schemeClr val="bg2">
              <a:lumMod val="90000"/>
            </a:schemeClr>
          </a:solidFill>
          <a:ln w="19050">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097236"/>
            <a:r>
              <a:rPr lang="en-US" sz="1200" dirty="0">
                <a:solidFill>
                  <a:sysClr val="windowText" lastClr="000000"/>
                </a:solidFill>
                <a:latin typeface="IBM Plex Sans" panose="020B0503050203000203" pitchFamily="34" charset="0"/>
              </a:rPr>
              <a:t>3</a:t>
            </a:r>
          </a:p>
        </p:txBody>
      </p:sp>
      <p:sp>
        <p:nvSpPr>
          <p:cNvPr id="72" name="TextBox 71">
            <a:extLst>
              <a:ext uri="{FF2B5EF4-FFF2-40B4-BE49-F238E27FC236}">
                <a16:creationId xmlns:a16="http://schemas.microsoft.com/office/drawing/2014/main" id="{1938B951-5573-5C33-725E-626767BDC596}"/>
              </a:ext>
            </a:extLst>
          </p:cNvPr>
          <p:cNvSpPr txBox="1"/>
          <p:nvPr/>
        </p:nvSpPr>
        <p:spPr>
          <a:xfrm>
            <a:off x="8679400" y="3933032"/>
            <a:ext cx="3001171" cy="1200329"/>
          </a:xfrm>
          <a:prstGeom prst="rect">
            <a:avLst/>
          </a:prstGeom>
          <a:noFill/>
        </p:spPr>
        <p:txBody>
          <a:bodyPr wrap="square" rtlCol="0">
            <a:spAutoFit/>
          </a:bodyPr>
          <a:lstStyle/>
          <a:p>
            <a:pPr marL="285750" indent="-285750">
              <a:spcBef>
                <a:spcPts val="600"/>
              </a:spcBef>
              <a:buFont typeface="Arial" panose="020B0604020202020204" pitchFamily="34" charset="0"/>
              <a:buChar char="•"/>
            </a:pPr>
            <a:r>
              <a:rPr lang="en-US" sz="1200" dirty="0">
                <a:latin typeface="IBM Plex Sans" panose="020B0503050203000203" pitchFamily="34" charset="0"/>
              </a:rPr>
              <a:t>The downstream databases for Analytics, BID and CRM departments will be fulfilled by a combination of department marts, dept. specific views on query engine (impala) and Sandbox. </a:t>
            </a:r>
          </a:p>
        </p:txBody>
      </p:sp>
      <p:sp>
        <p:nvSpPr>
          <p:cNvPr id="73" name="Oval 72">
            <a:extLst>
              <a:ext uri="{FF2B5EF4-FFF2-40B4-BE49-F238E27FC236}">
                <a16:creationId xmlns:a16="http://schemas.microsoft.com/office/drawing/2014/main" id="{47AE34DB-0B7B-CC97-0C6D-F7AEE0D701F9}"/>
              </a:ext>
            </a:extLst>
          </p:cNvPr>
          <p:cNvSpPr>
            <a:spLocks noChangeAspect="1"/>
          </p:cNvSpPr>
          <p:nvPr/>
        </p:nvSpPr>
        <p:spPr>
          <a:xfrm>
            <a:off x="8672632" y="4000380"/>
            <a:ext cx="288000" cy="288000"/>
          </a:xfrm>
          <a:prstGeom prst="ellipse">
            <a:avLst/>
          </a:prstGeom>
          <a:solidFill>
            <a:schemeClr val="accent6">
              <a:lumMod val="20000"/>
              <a:lumOff val="80000"/>
            </a:schemeClr>
          </a:solidFill>
          <a:ln w="19050">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097236"/>
            <a:r>
              <a:rPr lang="en-US" sz="1200" dirty="0">
                <a:solidFill>
                  <a:sysClr val="windowText" lastClr="000000"/>
                </a:solidFill>
                <a:latin typeface="IBM Plex Sans" panose="020B0503050203000203" pitchFamily="34" charset="0"/>
              </a:rPr>
              <a:t>4</a:t>
            </a:r>
          </a:p>
        </p:txBody>
      </p:sp>
      <p:sp>
        <p:nvSpPr>
          <p:cNvPr id="74" name="TextBox 73">
            <a:extLst>
              <a:ext uri="{FF2B5EF4-FFF2-40B4-BE49-F238E27FC236}">
                <a16:creationId xmlns:a16="http://schemas.microsoft.com/office/drawing/2014/main" id="{E7E26664-2ECC-BFAD-107F-A61BC802C38F}"/>
              </a:ext>
            </a:extLst>
          </p:cNvPr>
          <p:cNvSpPr txBox="1"/>
          <p:nvPr/>
        </p:nvSpPr>
        <p:spPr>
          <a:xfrm>
            <a:off x="8672632" y="5283881"/>
            <a:ext cx="3001171" cy="646331"/>
          </a:xfrm>
          <a:prstGeom prst="rect">
            <a:avLst/>
          </a:prstGeom>
          <a:noFill/>
        </p:spPr>
        <p:txBody>
          <a:bodyPr wrap="square" rtlCol="0">
            <a:spAutoFit/>
          </a:bodyPr>
          <a:lstStyle/>
          <a:p>
            <a:pPr>
              <a:spcBef>
                <a:spcPts val="600"/>
              </a:spcBef>
              <a:buSzPct val="200000"/>
            </a:pPr>
            <a:r>
              <a:rPr lang="en-US" sz="1200" b="1" dirty="0">
                <a:latin typeface="IBM Plex Sans" panose="020B0503050203000203" pitchFamily="34" charset="0"/>
              </a:rPr>
              <a:t>Note:</a:t>
            </a:r>
            <a:r>
              <a:rPr lang="en-US" sz="1200" dirty="0">
                <a:latin typeface="IBM Plex Sans" panose="020B0503050203000203" pitchFamily="34" charset="0"/>
              </a:rPr>
              <a:t> The requirement for Snapshot DBs can be fulfilled by time traveling on Iceberg tables. </a:t>
            </a:r>
          </a:p>
        </p:txBody>
      </p:sp>
    </p:spTree>
    <p:extLst>
      <p:ext uri="{BB962C8B-B14F-4D97-AF65-F5344CB8AC3E}">
        <p14:creationId xmlns:p14="http://schemas.microsoft.com/office/powerpoint/2010/main" val="26940166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3"/>
                                        </p:tgtEl>
                                        <p:attrNameLst>
                                          <p:attrName>style.visibility</p:attrName>
                                        </p:attrNameLst>
                                      </p:cBhvr>
                                      <p:to>
                                        <p:strVal val="visible"/>
                                      </p:to>
                                    </p:set>
                                    <p:animEffect transition="in" filter="blinds(horizontal)">
                                      <p:cBhvr>
                                        <p:cTn id="7" dur="500"/>
                                        <p:tgtEl>
                                          <p:spTgt spid="63"/>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65"/>
                                        </p:tgtEl>
                                        <p:attrNameLst>
                                          <p:attrName>style.visibility</p:attrName>
                                        </p:attrNameLst>
                                      </p:cBhvr>
                                      <p:to>
                                        <p:strVal val="visible"/>
                                      </p:to>
                                    </p:set>
                                    <p:animEffect transition="in" filter="blinds(horizontal)">
                                      <p:cBhvr>
                                        <p:cTn id="10" dur="500"/>
                                        <p:tgtEl>
                                          <p:spTgt spid="65"/>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61"/>
                                        </p:tgtEl>
                                        <p:attrNameLst>
                                          <p:attrName>style.visibility</p:attrName>
                                        </p:attrNameLst>
                                      </p:cBhvr>
                                      <p:to>
                                        <p:strVal val="visible"/>
                                      </p:to>
                                    </p:set>
                                    <p:animEffect transition="in" filter="blinds(horizontal)">
                                      <p:cBhvr>
                                        <p:cTn id="13" dur="500"/>
                                        <p:tgtEl>
                                          <p:spTgt spid="61"/>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60"/>
                                        </p:tgtEl>
                                        <p:attrNameLst>
                                          <p:attrName>style.visibility</p:attrName>
                                        </p:attrNameLst>
                                      </p:cBhvr>
                                      <p:to>
                                        <p:strVal val="visible"/>
                                      </p:to>
                                    </p:set>
                                    <p:animEffect transition="in" filter="blinds(horizontal)">
                                      <p:cBhvr>
                                        <p:cTn id="16" dur="500"/>
                                        <p:tgtEl>
                                          <p:spTgt spid="60"/>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grpId="0" nodeType="clickEffect">
                                  <p:stCondLst>
                                    <p:cond delay="0"/>
                                  </p:stCondLst>
                                  <p:childTnLst>
                                    <p:set>
                                      <p:cBhvr>
                                        <p:cTn id="20" dur="1" fill="hold">
                                          <p:stCondLst>
                                            <p:cond delay="0"/>
                                          </p:stCondLst>
                                        </p:cTn>
                                        <p:tgtEl>
                                          <p:spTgt spid="66"/>
                                        </p:tgtEl>
                                        <p:attrNameLst>
                                          <p:attrName>style.visibility</p:attrName>
                                        </p:attrNameLst>
                                      </p:cBhvr>
                                      <p:to>
                                        <p:strVal val="visible"/>
                                      </p:to>
                                    </p:set>
                                    <p:animEffect transition="in" filter="blinds(horizontal)">
                                      <p:cBhvr>
                                        <p:cTn id="21" dur="500"/>
                                        <p:tgtEl>
                                          <p:spTgt spid="66"/>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64"/>
                                        </p:tgtEl>
                                        <p:attrNameLst>
                                          <p:attrName>style.visibility</p:attrName>
                                        </p:attrNameLst>
                                      </p:cBhvr>
                                      <p:to>
                                        <p:strVal val="visible"/>
                                      </p:to>
                                    </p:set>
                                    <p:animEffect transition="in" filter="blinds(horizontal)">
                                      <p:cBhvr>
                                        <p:cTn id="24" dur="500"/>
                                        <p:tgtEl>
                                          <p:spTgt spid="64"/>
                                        </p:tgtEl>
                                      </p:cBhvr>
                                    </p:animEffect>
                                  </p:childTnLst>
                                </p:cTn>
                              </p:par>
                              <p:par>
                                <p:cTn id="25" presetID="3" presetClass="entr" presetSubtype="10" fill="hold" grpId="0" nodeType="withEffect">
                                  <p:stCondLst>
                                    <p:cond delay="0"/>
                                  </p:stCondLst>
                                  <p:childTnLst>
                                    <p:set>
                                      <p:cBhvr>
                                        <p:cTn id="26" dur="1" fill="hold">
                                          <p:stCondLst>
                                            <p:cond delay="0"/>
                                          </p:stCondLst>
                                        </p:cTn>
                                        <p:tgtEl>
                                          <p:spTgt spid="51"/>
                                        </p:tgtEl>
                                        <p:attrNameLst>
                                          <p:attrName>style.visibility</p:attrName>
                                        </p:attrNameLst>
                                      </p:cBhvr>
                                      <p:to>
                                        <p:strVal val="visible"/>
                                      </p:to>
                                    </p:set>
                                    <p:animEffect transition="in" filter="blinds(horizontal)">
                                      <p:cBhvr>
                                        <p:cTn id="27" dur="500"/>
                                        <p:tgtEl>
                                          <p:spTgt spid="51"/>
                                        </p:tgtEl>
                                      </p:cBhvr>
                                    </p:animEffect>
                                  </p:childTnLst>
                                </p:cTn>
                              </p:par>
                              <p:par>
                                <p:cTn id="28" presetID="3" presetClass="entr" presetSubtype="10" fill="hold" grpId="0" nodeType="withEffect">
                                  <p:stCondLst>
                                    <p:cond delay="0"/>
                                  </p:stCondLst>
                                  <p:childTnLst>
                                    <p:set>
                                      <p:cBhvr>
                                        <p:cTn id="29" dur="1" fill="hold">
                                          <p:stCondLst>
                                            <p:cond delay="0"/>
                                          </p:stCondLst>
                                        </p:cTn>
                                        <p:tgtEl>
                                          <p:spTgt spid="52"/>
                                        </p:tgtEl>
                                        <p:attrNameLst>
                                          <p:attrName>style.visibility</p:attrName>
                                        </p:attrNameLst>
                                      </p:cBhvr>
                                      <p:to>
                                        <p:strVal val="visible"/>
                                      </p:to>
                                    </p:set>
                                    <p:animEffect transition="in" filter="blinds(horizontal)">
                                      <p:cBhvr>
                                        <p:cTn id="30" dur="500"/>
                                        <p:tgtEl>
                                          <p:spTgt spid="52"/>
                                        </p:tgtEl>
                                      </p:cBhvr>
                                    </p:animEffect>
                                  </p:childTnLst>
                                </p:cTn>
                              </p:par>
                            </p:childTnLst>
                          </p:cTn>
                        </p:par>
                      </p:childTnLst>
                    </p:cTn>
                  </p:par>
                  <p:par>
                    <p:cTn id="31" fill="hold">
                      <p:stCondLst>
                        <p:cond delay="indefinite"/>
                      </p:stCondLst>
                      <p:childTnLst>
                        <p:par>
                          <p:cTn id="32" fill="hold">
                            <p:stCondLst>
                              <p:cond delay="0"/>
                            </p:stCondLst>
                            <p:childTnLst>
                              <p:par>
                                <p:cTn id="33" presetID="3" presetClass="entr" presetSubtype="10" fill="hold" grpId="0" nodeType="clickEffect">
                                  <p:stCondLst>
                                    <p:cond delay="0"/>
                                  </p:stCondLst>
                                  <p:childTnLst>
                                    <p:set>
                                      <p:cBhvr>
                                        <p:cTn id="34" dur="1" fill="hold">
                                          <p:stCondLst>
                                            <p:cond delay="0"/>
                                          </p:stCondLst>
                                        </p:cTn>
                                        <p:tgtEl>
                                          <p:spTgt spid="71"/>
                                        </p:tgtEl>
                                        <p:attrNameLst>
                                          <p:attrName>style.visibility</p:attrName>
                                        </p:attrNameLst>
                                      </p:cBhvr>
                                      <p:to>
                                        <p:strVal val="visible"/>
                                      </p:to>
                                    </p:set>
                                    <p:animEffect transition="in" filter="blinds(horizontal)">
                                      <p:cBhvr>
                                        <p:cTn id="35" dur="500"/>
                                        <p:tgtEl>
                                          <p:spTgt spid="71"/>
                                        </p:tgtEl>
                                      </p:cBhvr>
                                    </p:animEffect>
                                  </p:childTnLst>
                                </p:cTn>
                              </p:par>
                              <p:par>
                                <p:cTn id="36" presetID="3" presetClass="entr" presetSubtype="10" fill="hold" grpId="0" nodeType="withEffect">
                                  <p:stCondLst>
                                    <p:cond delay="0"/>
                                  </p:stCondLst>
                                  <p:childTnLst>
                                    <p:set>
                                      <p:cBhvr>
                                        <p:cTn id="37" dur="1" fill="hold">
                                          <p:stCondLst>
                                            <p:cond delay="0"/>
                                          </p:stCondLst>
                                        </p:cTn>
                                        <p:tgtEl>
                                          <p:spTgt spid="70"/>
                                        </p:tgtEl>
                                        <p:attrNameLst>
                                          <p:attrName>style.visibility</p:attrName>
                                        </p:attrNameLst>
                                      </p:cBhvr>
                                      <p:to>
                                        <p:strVal val="visible"/>
                                      </p:to>
                                    </p:set>
                                    <p:animEffect transition="in" filter="blinds(horizontal)">
                                      <p:cBhvr>
                                        <p:cTn id="38" dur="500"/>
                                        <p:tgtEl>
                                          <p:spTgt spid="70"/>
                                        </p:tgtEl>
                                      </p:cBhvr>
                                    </p:animEffect>
                                  </p:childTnLst>
                                </p:cTn>
                              </p:par>
                              <p:par>
                                <p:cTn id="39" presetID="3" presetClass="entr" presetSubtype="10" fill="hold" grpId="0" nodeType="withEffect">
                                  <p:stCondLst>
                                    <p:cond delay="0"/>
                                  </p:stCondLst>
                                  <p:childTnLst>
                                    <p:set>
                                      <p:cBhvr>
                                        <p:cTn id="40" dur="1" fill="hold">
                                          <p:stCondLst>
                                            <p:cond delay="0"/>
                                          </p:stCondLst>
                                        </p:cTn>
                                        <p:tgtEl>
                                          <p:spTgt spid="55"/>
                                        </p:tgtEl>
                                        <p:attrNameLst>
                                          <p:attrName>style.visibility</p:attrName>
                                        </p:attrNameLst>
                                      </p:cBhvr>
                                      <p:to>
                                        <p:strVal val="visible"/>
                                      </p:to>
                                    </p:set>
                                    <p:animEffect transition="in" filter="blinds(horizontal)">
                                      <p:cBhvr>
                                        <p:cTn id="41" dur="500"/>
                                        <p:tgtEl>
                                          <p:spTgt spid="55"/>
                                        </p:tgtEl>
                                      </p:cBhvr>
                                    </p:animEffect>
                                  </p:childTnLst>
                                </p:cTn>
                              </p:par>
                              <p:par>
                                <p:cTn id="42" presetID="3" presetClass="entr" presetSubtype="10" fill="hold" grpId="0" nodeType="withEffect">
                                  <p:stCondLst>
                                    <p:cond delay="0"/>
                                  </p:stCondLst>
                                  <p:childTnLst>
                                    <p:set>
                                      <p:cBhvr>
                                        <p:cTn id="43" dur="1" fill="hold">
                                          <p:stCondLst>
                                            <p:cond delay="0"/>
                                          </p:stCondLst>
                                        </p:cTn>
                                        <p:tgtEl>
                                          <p:spTgt spid="53"/>
                                        </p:tgtEl>
                                        <p:attrNameLst>
                                          <p:attrName>style.visibility</p:attrName>
                                        </p:attrNameLst>
                                      </p:cBhvr>
                                      <p:to>
                                        <p:strVal val="visible"/>
                                      </p:to>
                                    </p:set>
                                    <p:animEffect transition="in" filter="blinds(horizontal)">
                                      <p:cBhvr>
                                        <p:cTn id="44" dur="500"/>
                                        <p:tgtEl>
                                          <p:spTgt spid="53"/>
                                        </p:tgtEl>
                                      </p:cBhvr>
                                    </p:animEffect>
                                  </p:childTnLst>
                                </p:cTn>
                              </p:par>
                              <p:par>
                                <p:cTn id="45" presetID="3" presetClass="entr" presetSubtype="10" fill="hold" grpId="0" nodeType="withEffect">
                                  <p:stCondLst>
                                    <p:cond delay="0"/>
                                  </p:stCondLst>
                                  <p:childTnLst>
                                    <p:set>
                                      <p:cBhvr>
                                        <p:cTn id="46" dur="1" fill="hold">
                                          <p:stCondLst>
                                            <p:cond delay="0"/>
                                          </p:stCondLst>
                                        </p:cTn>
                                        <p:tgtEl>
                                          <p:spTgt spid="56"/>
                                        </p:tgtEl>
                                        <p:attrNameLst>
                                          <p:attrName>style.visibility</p:attrName>
                                        </p:attrNameLst>
                                      </p:cBhvr>
                                      <p:to>
                                        <p:strVal val="visible"/>
                                      </p:to>
                                    </p:set>
                                    <p:animEffect transition="in" filter="blinds(horizontal)">
                                      <p:cBhvr>
                                        <p:cTn id="47" dur="500"/>
                                        <p:tgtEl>
                                          <p:spTgt spid="56"/>
                                        </p:tgtEl>
                                      </p:cBhvr>
                                    </p:animEffect>
                                  </p:childTnLst>
                                </p:cTn>
                              </p:par>
                              <p:par>
                                <p:cTn id="48" presetID="3" presetClass="entr" presetSubtype="10" fill="hold" grpId="0" nodeType="withEffect">
                                  <p:stCondLst>
                                    <p:cond delay="0"/>
                                  </p:stCondLst>
                                  <p:childTnLst>
                                    <p:set>
                                      <p:cBhvr>
                                        <p:cTn id="49" dur="1" fill="hold">
                                          <p:stCondLst>
                                            <p:cond delay="0"/>
                                          </p:stCondLst>
                                        </p:cTn>
                                        <p:tgtEl>
                                          <p:spTgt spid="54"/>
                                        </p:tgtEl>
                                        <p:attrNameLst>
                                          <p:attrName>style.visibility</p:attrName>
                                        </p:attrNameLst>
                                      </p:cBhvr>
                                      <p:to>
                                        <p:strVal val="visible"/>
                                      </p:to>
                                    </p:set>
                                    <p:animEffect transition="in" filter="blinds(horizontal)">
                                      <p:cBhvr>
                                        <p:cTn id="50" dur="500"/>
                                        <p:tgtEl>
                                          <p:spTgt spid="54"/>
                                        </p:tgtEl>
                                      </p:cBhvr>
                                    </p:animEffect>
                                  </p:childTnLst>
                                </p:cTn>
                              </p:par>
                            </p:childTnLst>
                          </p:cTn>
                        </p:par>
                      </p:childTnLst>
                    </p:cTn>
                  </p:par>
                  <p:par>
                    <p:cTn id="51" fill="hold">
                      <p:stCondLst>
                        <p:cond delay="indefinite"/>
                      </p:stCondLst>
                      <p:childTnLst>
                        <p:par>
                          <p:cTn id="52" fill="hold">
                            <p:stCondLst>
                              <p:cond delay="0"/>
                            </p:stCondLst>
                            <p:childTnLst>
                              <p:par>
                                <p:cTn id="53" presetID="3" presetClass="entr" presetSubtype="10" fill="hold" grpId="0" nodeType="clickEffect">
                                  <p:stCondLst>
                                    <p:cond delay="0"/>
                                  </p:stCondLst>
                                  <p:childTnLst>
                                    <p:set>
                                      <p:cBhvr>
                                        <p:cTn id="54" dur="1" fill="hold">
                                          <p:stCondLst>
                                            <p:cond delay="0"/>
                                          </p:stCondLst>
                                        </p:cTn>
                                        <p:tgtEl>
                                          <p:spTgt spid="73"/>
                                        </p:tgtEl>
                                        <p:attrNameLst>
                                          <p:attrName>style.visibility</p:attrName>
                                        </p:attrNameLst>
                                      </p:cBhvr>
                                      <p:to>
                                        <p:strVal val="visible"/>
                                      </p:to>
                                    </p:set>
                                    <p:animEffect transition="in" filter="blinds(horizontal)">
                                      <p:cBhvr>
                                        <p:cTn id="55" dur="500"/>
                                        <p:tgtEl>
                                          <p:spTgt spid="73"/>
                                        </p:tgtEl>
                                      </p:cBhvr>
                                    </p:animEffect>
                                  </p:childTnLst>
                                </p:cTn>
                              </p:par>
                              <p:par>
                                <p:cTn id="56" presetID="3" presetClass="entr" presetSubtype="10" fill="hold" grpId="0" nodeType="withEffect">
                                  <p:stCondLst>
                                    <p:cond delay="0"/>
                                  </p:stCondLst>
                                  <p:childTnLst>
                                    <p:set>
                                      <p:cBhvr>
                                        <p:cTn id="57" dur="1" fill="hold">
                                          <p:stCondLst>
                                            <p:cond delay="0"/>
                                          </p:stCondLst>
                                        </p:cTn>
                                        <p:tgtEl>
                                          <p:spTgt spid="72"/>
                                        </p:tgtEl>
                                        <p:attrNameLst>
                                          <p:attrName>style.visibility</p:attrName>
                                        </p:attrNameLst>
                                      </p:cBhvr>
                                      <p:to>
                                        <p:strVal val="visible"/>
                                      </p:to>
                                    </p:set>
                                    <p:animEffect transition="in" filter="blinds(horizontal)">
                                      <p:cBhvr>
                                        <p:cTn id="58" dur="500"/>
                                        <p:tgtEl>
                                          <p:spTgt spid="72"/>
                                        </p:tgtEl>
                                      </p:cBhvr>
                                    </p:animEffect>
                                  </p:childTnLst>
                                </p:cTn>
                              </p:par>
                              <p:par>
                                <p:cTn id="59" presetID="3" presetClass="entr" presetSubtype="10" fill="hold" grpId="0" nodeType="withEffect">
                                  <p:stCondLst>
                                    <p:cond delay="0"/>
                                  </p:stCondLst>
                                  <p:childTnLst>
                                    <p:set>
                                      <p:cBhvr>
                                        <p:cTn id="60" dur="1" fill="hold">
                                          <p:stCondLst>
                                            <p:cond delay="0"/>
                                          </p:stCondLst>
                                        </p:cTn>
                                        <p:tgtEl>
                                          <p:spTgt spid="62"/>
                                        </p:tgtEl>
                                        <p:attrNameLst>
                                          <p:attrName>style.visibility</p:attrName>
                                        </p:attrNameLst>
                                      </p:cBhvr>
                                      <p:to>
                                        <p:strVal val="visible"/>
                                      </p:to>
                                    </p:set>
                                    <p:animEffect transition="in" filter="blinds(horizontal)">
                                      <p:cBhvr>
                                        <p:cTn id="61" dur="500"/>
                                        <p:tgtEl>
                                          <p:spTgt spid="62"/>
                                        </p:tgtEl>
                                      </p:cBhvr>
                                    </p:animEffect>
                                  </p:childTnLst>
                                </p:cTn>
                              </p:par>
                              <p:par>
                                <p:cTn id="62" presetID="3" presetClass="entr" presetSubtype="10" fill="hold" grpId="0" nodeType="withEffect">
                                  <p:stCondLst>
                                    <p:cond delay="0"/>
                                  </p:stCondLst>
                                  <p:childTnLst>
                                    <p:set>
                                      <p:cBhvr>
                                        <p:cTn id="63" dur="1" fill="hold">
                                          <p:stCondLst>
                                            <p:cond delay="0"/>
                                          </p:stCondLst>
                                        </p:cTn>
                                        <p:tgtEl>
                                          <p:spTgt spid="57"/>
                                        </p:tgtEl>
                                        <p:attrNameLst>
                                          <p:attrName>style.visibility</p:attrName>
                                        </p:attrNameLst>
                                      </p:cBhvr>
                                      <p:to>
                                        <p:strVal val="visible"/>
                                      </p:to>
                                    </p:set>
                                    <p:animEffect transition="in" filter="blinds(horizontal)">
                                      <p:cBhvr>
                                        <p:cTn id="64" dur="500"/>
                                        <p:tgtEl>
                                          <p:spTgt spid="57"/>
                                        </p:tgtEl>
                                      </p:cBhvr>
                                    </p:animEffect>
                                  </p:childTnLst>
                                </p:cTn>
                              </p:par>
                            </p:childTnLst>
                          </p:cTn>
                        </p:par>
                      </p:childTnLst>
                    </p:cTn>
                  </p:par>
                  <p:par>
                    <p:cTn id="65" fill="hold">
                      <p:stCondLst>
                        <p:cond delay="indefinite"/>
                      </p:stCondLst>
                      <p:childTnLst>
                        <p:par>
                          <p:cTn id="66" fill="hold">
                            <p:stCondLst>
                              <p:cond delay="0"/>
                            </p:stCondLst>
                            <p:childTnLst>
                              <p:par>
                                <p:cTn id="67" presetID="3" presetClass="entr" presetSubtype="10" fill="hold" grpId="0" nodeType="clickEffect">
                                  <p:stCondLst>
                                    <p:cond delay="0"/>
                                  </p:stCondLst>
                                  <p:childTnLst>
                                    <p:set>
                                      <p:cBhvr>
                                        <p:cTn id="68" dur="1" fill="hold">
                                          <p:stCondLst>
                                            <p:cond delay="0"/>
                                          </p:stCondLst>
                                        </p:cTn>
                                        <p:tgtEl>
                                          <p:spTgt spid="74"/>
                                        </p:tgtEl>
                                        <p:attrNameLst>
                                          <p:attrName>style.visibility</p:attrName>
                                        </p:attrNameLst>
                                      </p:cBhvr>
                                      <p:to>
                                        <p:strVal val="visible"/>
                                      </p:to>
                                    </p:set>
                                    <p:animEffect transition="in" filter="blinds(horizontal)">
                                      <p:cBhvr>
                                        <p:cTn id="69" dur="500"/>
                                        <p:tgtEl>
                                          <p:spTgt spid="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P spid="52" grpId="0" animBg="1"/>
      <p:bldP spid="53" grpId="0" animBg="1"/>
      <p:bldP spid="54" grpId="0" animBg="1"/>
      <p:bldP spid="55" grpId="0" animBg="1"/>
      <p:bldP spid="56" grpId="0" animBg="1"/>
      <p:bldP spid="57" grpId="0" animBg="1"/>
      <p:bldP spid="60" grpId="0" animBg="1"/>
      <p:bldP spid="61" grpId="0" animBg="1"/>
      <p:bldP spid="62" grpId="0" animBg="1"/>
      <p:bldP spid="63" grpId="0"/>
      <p:bldP spid="64" grpId="0"/>
      <p:bldP spid="65" grpId="0" animBg="1"/>
      <p:bldP spid="66" grpId="0" animBg="1"/>
      <p:bldP spid="70" grpId="0"/>
      <p:bldP spid="71" grpId="0" animBg="1"/>
      <p:bldP spid="72" grpId="0"/>
      <p:bldP spid="73" grpId="0" animBg="1"/>
      <p:bldP spid="7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AC249F-007A-9D95-C6F9-4F4AC13EA8B4}"/>
            </a:ext>
          </a:extLst>
        </p:cNvPr>
        <p:cNvGrpSpPr/>
        <p:nvPr/>
      </p:nvGrpSpPr>
      <p:grpSpPr>
        <a:xfrm>
          <a:off x="0" y="0"/>
          <a:ext cx="0" cy="0"/>
          <a:chOff x="0" y="0"/>
          <a:chExt cx="0" cy="0"/>
        </a:xfrm>
      </p:grpSpPr>
      <p:pic>
        <p:nvPicPr>
          <p:cNvPr id="14" name="Picture 13">
            <a:extLst>
              <a:ext uri="{FF2B5EF4-FFF2-40B4-BE49-F238E27FC236}">
                <a16:creationId xmlns:a16="http://schemas.microsoft.com/office/drawing/2014/main" id="{3CA8F0C6-C2D2-19AA-6285-9648C517962C}"/>
              </a:ext>
            </a:extLst>
          </p:cNvPr>
          <p:cNvPicPr>
            <a:picLocks noChangeAspect="1"/>
          </p:cNvPicPr>
          <p:nvPr/>
        </p:nvPicPr>
        <p:blipFill>
          <a:blip r:embed="rId3"/>
          <a:stretch>
            <a:fillRect/>
          </a:stretch>
        </p:blipFill>
        <p:spPr>
          <a:xfrm>
            <a:off x="467800" y="3240314"/>
            <a:ext cx="7772400" cy="3507058"/>
          </a:xfrm>
          <a:prstGeom prst="rect">
            <a:avLst/>
          </a:prstGeom>
          <a:ln>
            <a:solidFill>
              <a:srgbClr val="0070C0"/>
            </a:solidFill>
          </a:ln>
        </p:spPr>
      </p:pic>
      <p:pic>
        <p:nvPicPr>
          <p:cNvPr id="2" name="Picture 1">
            <a:extLst>
              <a:ext uri="{FF2B5EF4-FFF2-40B4-BE49-F238E27FC236}">
                <a16:creationId xmlns:a16="http://schemas.microsoft.com/office/drawing/2014/main" id="{4473FABC-D675-5584-7221-A9F5C88A006E}"/>
              </a:ext>
            </a:extLst>
          </p:cNvPr>
          <p:cNvPicPr>
            <a:picLocks noChangeAspect="1"/>
          </p:cNvPicPr>
          <p:nvPr/>
        </p:nvPicPr>
        <p:blipFill>
          <a:blip r:embed="rId4"/>
          <a:stretch>
            <a:fillRect/>
          </a:stretch>
        </p:blipFill>
        <p:spPr>
          <a:xfrm>
            <a:off x="467800" y="982827"/>
            <a:ext cx="7772400" cy="2149146"/>
          </a:xfrm>
          <a:prstGeom prst="rect">
            <a:avLst/>
          </a:prstGeom>
          <a:ln>
            <a:solidFill>
              <a:schemeClr val="accent1"/>
            </a:solidFill>
          </a:ln>
        </p:spPr>
      </p:pic>
      <p:sp>
        <p:nvSpPr>
          <p:cNvPr id="48" name="Title 1">
            <a:extLst>
              <a:ext uri="{FF2B5EF4-FFF2-40B4-BE49-F238E27FC236}">
                <a16:creationId xmlns:a16="http://schemas.microsoft.com/office/drawing/2014/main" id="{5CF20333-ABC5-185B-4DC7-04A292D9F3ED}"/>
              </a:ext>
            </a:extLst>
          </p:cNvPr>
          <p:cNvSpPr txBox="1">
            <a:spLocks/>
          </p:cNvSpPr>
          <p:nvPr/>
        </p:nvSpPr>
        <p:spPr>
          <a:xfrm>
            <a:off x="376660" y="251669"/>
            <a:ext cx="11281942" cy="45298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2000" b="1" dirty="0">
                <a:latin typeface="IBM Plex Sans" panose="020B0503050203000203" pitchFamily="34" charset="0"/>
                <a:ea typeface="Calibri" panose="020F0502020204030204" pitchFamily="34" charset="0"/>
              </a:rPr>
              <a:t>Data flow mapping between existing and proposed architecture</a:t>
            </a:r>
            <a:endParaRPr lang="en-IN" sz="1800" dirty="0">
              <a:latin typeface="IBM Plex Sans" panose="020B0503050203000203" pitchFamily="34" charset="0"/>
            </a:endParaRPr>
          </a:p>
        </p:txBody>
      </p:sp>
      <p:sp>
        <p:nvSpPr>
          <p:cNvPr id="53" name="Rectangle 52">
            <a:extLst>
              <a:ext uri="{FF2B5EF4-FFF2-40B4-BE49-F238E27FC236}">
                <a16:creationId xmlns:a16="http://schemas.microsoft.com/office/drawing/2014/main" id="{233D52DB-CB98-8664-AB13-671DD1095C41}"/>
              </a:ext>
            </a:extLst>
          </p:cNvPr>
          <p:cNvSpPr/>
          <p:nvPr/>
        </p:nvSpPr>
        <p:spPr>
          <a:xfrm>
            <a:off x="3950199" y="4432638"/>
            <a:ext cx="992862" cy="489559"/>
          </a:xfrm>
          <a:prstGeom prst="rect">
            <a:avLst/>
          </a:prstGeom>
          <a:solidFill>
            <a:schemeClr val="bg2">
              <a:lumMod val="90000"/>
              <a:alpha val="33000"/>
            </a:schemeClr>
          </a:solidFill>
          <a:ln w="19050">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097236"/>
            <a:endParaRPr lang="en-US" sz="1400" dirty="0">
              <a:solidFill>
                <a:schemeClr val="tx1"/>
              </a:solidFill>
              <a:latin typeface="IBM Plex Sans" panose="020B0503050203000203" pitchFamily="34" charset="0"/>
            </a:endParaRPr>
          </a:p>
        </p:txBody>
      </p:sp>
      <p:sp>
        <p:nvSpPr>
          <p:cNvPr id="58" name="TextBox 57">
            <a:extLst>
              <a:ext uri="{FF2B5EF4-FFF2-40B4-BE49-F238E27FC236}">
                <a16:creationId xmlns:a16="http://schemas.microsoft.com/office/drawing/2014/main" id="{4C0249DA-A54A-53F7-C702-D4B1BBE050BB}"/>
              </a:ext>
            </a:extLst>
          </p:cNvPr>
          <p:cNvSpPr txBox="1"/>
          <p:nvPr/>
        </p:nvSpPr>
        <p:spPr>
          <a:xfrm>
            <a:off x="470300" y="982827"/>
            <a:ext cx="763351" cy="276999"/>
          </a:xfrm>
          <a:prstGeom prst="rect">
            <a:avLst/>
          </a:prstGeom>
          <a:noFill/>
        </p:spPr>
        <p:txBody>
          <a:bodyPr wrap="none" rtlCol="0">
            <a:spAutoFit/>
          </a:bodyPr>
          <a:lstStyle/>
          <a:p>
            <a:pPr>
              <a:spcBef>
                <a:spcPts val="600"/>
              </a:spcBef>
            </a:pPr>
            <a:r>
              <a:rPr lang="en-US" sz="1200" b="1" dirty="0">
                <a:latin typeface="IBM Plex Sans" panose="020B0503050203000203" pitchFamily="34" charset="0"/>
              </a:rPr>
              <a:t>Existing</a:t>
            </a:r>
          </a:p>
        </p:txBody>
      </p:sp>
      <p:sp>
        <p:nvSpPr>
          <p:cNvPr id="59" name="TextBox 58">
            <a:extLst>
              <a:ext uri="{FF2B5EF4-FFF2-40B4-BE49-F238E27FC236}">
                <a16:creationId xmlns:a16="http://schemas.microsoft.com/office/drawing/2014/main" id="{A538DF95-AAEC-9BC5-B76F-B0682911DF55}"/>
              </a:ext>
            </a:extLst>
          </p:cNvPr>
          <p:cNvSpPr txBox="1"/>
          <p:nvPr/>
        </p:nvSpPr>
        <p:spPr>
          <a:xfrm>
            <a:off x="467800" y="3284373"/>
            <a:ext cx="513282" cy="276999"/>
          </a:xfrm>
          <a:prstGeom prst="rect">
            <a:avLst/>
          </a:prstGeom>
          <a:noFill/>
        </p:spPr>
        <p:txBody>
          <a:bodyPr wrap="none" rtlCol="0">
            <a:spAutoFit/>
          </a:bodyPr>
          <a:lstStyle/>
          <a:p>
            <a:pPr>
              <a:spcBef>
                <a:spcPts val="600"/>
              </a:spcBef>
            </a:pPr>
            <a:r>
              <a:rPr lang="en-US" sz="1200" b="1" dirty="0">
                <a:latin typeface="IBM Plex Sans" panose="020B0503050203000203" pitchFamily="34" charset="0"/>
              </a:rPr>
              <a:t>New</a:t>
            </a:r>
          </a:p>
        </p:txBody>
      </p:sp>
      <p:sp>
        <p:nvSpPr>
          <p:cNvPr id="60" name="Rectangle 59">
            <a:extLst>
              <a:ext uri="{FF2B5EF4-FFF2-40B4-BE49-F238E27FC236}">
                <a16:creationId xmlns:a16="http://schemas.microsoft.com/office/drawing/2014/main" id="{40469293-9B06-F706-B44A-4A416BDE3A75}"/>
              </a:ext>
            </a:extLst>
          </p:cNvPr>
          <p:cNvSpPr/>
          <p:nvPr/>
        </p:nvSpPr>
        <p:spPr>
          <a:xfrm>
            <a:off x="2180563" y="1470178"/>
            <a:ext cx="756000" cy="489558"/>
          </a:xfrm>
          <a:prstGeom prst="rect">
            <a:avLst/>
          </a:prstGeom>
          <a:solidFill>
            <a:schemeClr val="accent2">
              <a:lumMod val="40000"/>
              <a:lumOff val="60000"/>
              <a:alpha val="33000"/>
            </a:schemeClr>
          </a:solidFill>
          <a:ln w="19050">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097236"/>
            <a:endParaRPr lang="en-US" sz="1400" dirty="0">
              <a:solidFill>
                <a:schemeClr val="tx1"/>
              </a:solidFill>
              <a:latin typeface="IBM Plex Sans" panose="020B0503050203000203" pitchFamily="34" charset="0"/>
            </a:endParaRPr>
          </a:p>
        </p:txBody>
      </p:sp>
      <p:sp>
        <p:nvSpPr>
          <p:cNvPr id="63" name="TextBox 62">
            <a:extLst>
              <a:ext uri="{FF2B5EF4-FFF2-40B4-BE49-F238E27FC236}">
                <a16:creationId xmlns:a16="http://schemas.microsoft.com/office/drawing/2014/main" id="{A418EC7A-DB68-5C4A-EF66-8B59C7650E40}"/>
              </a:ext>
            </a:extLst>
          </p:cNvPr>
          <p:cNvSpPr txBox="1"/>
          <p:nvPr/>
        </p:nvSpPr>
        <p:spPr>
          <a:xfrm>
            <a:off x="8720528" y="887849"/>
            <a:ext cx="3001171" cy="830997"/>
          </a:xfrm>
          <a:prstGeom prst="rect">
            <a:avLst/>
          </a:prstGeom>
          <a:solidFill>
            <a:schemeClr val="accent2">
              <a:lumMod val="40000"/>
              <a:lumOff val="60000"/>
              <a:alpha val="33000"/>
            </a:schemeClr>
          </a:solidFill>
          <a:ln w="19050">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defPPr>
              <a:defRPr lang="en-US"/>
            </a:defPPr>
            <a:lvl1pPr algn="ctr" defTabSz="1097236">
              <a:defRPr sz="1400">
                <a:latin typeface="IBM Plex Sans" panose="020B050305020300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en-US" sz="1200" dirty="0">
                <a:solidFill>
                  <a:schemeClr val="tx1"/>
                </a:solidFill>
              </a:rPr>
              <a:t>DataStage Jobs (DS-1) to load data from Landing to Staging DB will be mapped to</a:t>
            </a:r>
            <a:r>
              <a:rPr lang="en-US" sz="1200" dirty="0">
                <a:solidFill>
                  <a:schemeClr val="tx1"/>
                </a:solidFill>
                <a:sym typeface="Wingdings" pitchFamily="2" charset="2"/>
              </a:rPr>
              <a:t> the Sink Connector written on Kafka Cluster. </a:t>
            </a:r>
            <a:endParaRPr lang="en-US" sz="1200" dirty="0">
              <a:solidFill>
                <a:schemeClr val="tx1"/>
              </a:solidFill>
            </a:endParaRPr>
          </a:p>
        </p:txBody>
      </p:sp>
      <p:sp>
        <p:nvSpPr>
          <p:cNvPr id="64" name="TextBox 63">
            <a:extLst>
              <a:ext uri="{FF2B5EF4-FFF2-40B4-BE49-F238E27FC236}">
                <a16:creationId xmlns:a16="http://schemas.microsoft.com/office/drawing/2014/main" id="{C2BF2635-EE6E-569C-7098-356B173C63FF}"/>
              </a:ext>
            </a:extLst>
          </p:cNvPr>
          <p:cNvSpPr txBox="1"/>
          <p:nvPr/>
        </p:nvSpPr>
        <p:spPr>
          <a:xfrm>
            <a:off x="8720528" y="1824204"/>
            <a:ext cx="3001171" cy="1015663"/>
          </a:xfrm>
          <a:prstGeom prst="rect">
            <a:avLst/>
          </a:prstGeom>
          <a:solidFill>
            <a:schemeClr val="accent5">
              <a:lumMod val="20000"/>
              <a:lumOff val="80000"/>
              <a:alpha val="33000"/>
            </a:schemeClr>
          </a:solidFill>
          <a:ln w="190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defPPr>
              <a:defRPr lang="en-US"/>
            </a:defPPr>
            <a:lvl1pPr algn="ctr" defTabSz="1097236">
              <a:defRPr sz="1400">
                <a:solidFill>
                  <a:schemeClr val="tx1"/>
                </a:solidFill>
                <a:latin typeface="IBM Plex Sans" panose="020B050305020300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en-US" sz="1200" dirty="0"/>
              <a:t>DataStage Jobs (DS-2) to ingest data from DB Links / Flat files will be mapped to NiFi data flow. The file, database and API connectors will be used for sourcing the data.</a:t>
            </a:r>
          </a:p>
        </p:txBody>
      </p:sp>
      <p:sp>
        <p:nvSpPr>
          <p:cNvPr id="70" name="TextBox 69">
            <a:extLst>
              <a:ext uri="{FF2B5EF4-FFF2-40B4-BE49-F238E27FC236}">
                <a16:creationId xmlns:a16="http://schemas.microsoft.com/office/drawing/2014/main" id="{997C67A2-27DA-67EF-43B9-651513A4F830}"/>
              </a:ext>
            </a:extLst>
          </p:cNvPr>
          <p:cNvSpPr txBox="1"/>
          <p:nvPr/>
        </p:nvSpPr>
        <p:spPr>
          <a:xfrm>
            <a:off x="8720527" y="2945225"/>
            <a:ext cx="3001171" cy="949799"/>
          </a:xfrm>
          <a:prstGeom prst="rect">
            <a:avLst/>
          </a:prstGeom>
          <a:solidFill>
            <a:schemeClr val="bg2">
              <a:lumMod val="90000"/>
              <a:alpha val="33000"/>
            </a:schemeClr>
          </a:solidFill>
          <a:ln w="19050">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defPPr>
              <a:defRPr lang="en-US"/>
            </a:defPPr>
            <a:lvl1pPr algn="ctr" defTabSz="1097236">
              <a:defRPr sz="1400">
                <a:latin typeface="IBM Plex Sans" panose="020B050305020300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en-US" sz="1200" dirty="0">
                <a:solidFill>
                  <a:schemeClr val="tx1"/>
                </a:solidFill>
              </a:rPr>
              <a:t>The DataStage jobs (DS-3) to transform data from staging DB to Marts (EDM, GDM etc.) will be mapped to Python / Spark based pipeline (PS-1). </a:t>
            </a:r>
          </a:p>
        </p:txBody>
      </p:sp>
      <p:sp>
        <p:nvSpPr>
          <p:cNvPr id="3" name="Rectangle 2">
            <a:extLst>
              <a:ext uri="{FF2B5EF4-FFF2-40B4-BE49-F238E27FC236}">
                <a16:creationId xmlns:a16="http://schemas.microsoft.com/office/drawing/2014/main" id="{6045229E-9CCC-67E0-78AC-59120012ACE2}"/>
              </a:ext>
            </a:extLst>
          </p:cNvPr>
          <p:cNvSpPr/>
          <p:nvPr/>
        </p:nvSpPr>
        <p:spPr>
          <a:xfrm>
            <a:off x="2180563" y="4432639"/>
            <a:ext cx="756000" cy="489558"/>
          </a:xfrm>
          <a:prstGeom prst="rect">
            <a:avLst/>
          </a:prstGeom>
          <a:solidFill>
            <a:schemeClr val="accent2">
              <a:lumMod val="40000"/>
              <a:lumOff val="60000"/>
              <a:alpha val="33000"/>
            </a:schemeClr>
          </a:solidFill>
          <a:ln w="19050">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097236"/>
            <a:endParaRPr lang="en-US" sz="1400" dirty="0">
              <a:solidFill>
                <a:schemeClr val="tx1"/>
              </a:solidFill>
              <a:latin typeface="IBM Plex Sans" panose="020B0503050203000203" pitchFamily="34" charset="0"/>
            </a:endParaRPr>
          </a:p>
        </p:txBody>
      </p:sp>
      <p:sp>
        <p:nvSpPr>
          <p:cNvPr id="4" name="Rectangle 3">
            <a:extLst>
              <a:ext uri="{FF2B5EF4-FFF2-40B4-BE49-F238E27FC236}">
                <a16:creationId xmlns:a16="http://schemas.microsoft.com/office/drawing/2014/main" id="{5E5D0447-57EB-AC87-FAE6-5E24DC21BB7F}"/>
              </a:ext>
            </a:extLst>
          </p:cNvPr>
          <p:cNvSpPr/>
          <p:nvPr/>
        </p:nvSpPr>
        <p:spPr>
          <a:xfrm>
            <a:off x="2180563" y="2375229"/>
            <a:ext cx="756000" cy="489558"/>
          </a:xfrm>
          <a:prstGeom prst="rect">
            <a:avLst/>
          </a:prstGeom>
          <a:solidFill>
            <a:schemeClr val="accent5">
              <a:lumMod val="20000"/>
              <a:lumOff val="80000"/>
              <a:alpha val="33000"/>
            </a:schemeClr>
          </a:solidFill>
          <a:ln w="190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097236"/>
            <a:endParaRPr lang="en-US" sz="1400" dirty="0">
              <a:solidFill>
                <a:schemeClr val="tx1"/>
              </a:solidFill>
              <a:latin typeface="IBM Plex Sans" panose="020B0503050203000203" pitchFamily="34" charset="0"/>
            </a:endParaRPr>
          </a:p>
        </p:txBody>
      </p:sp>
      <p:sp>
        <p:nvSpPr>
          <p:cNvPr id="5" name="Rectangle 4">
            <a:extLst>
              <a:ext uri="{FF2B5EF4-FFF2-40B4-BE49-F238E27FC236}">
                <a16:creationId xmlns:a16="http://schemas.microsoft.com/office/drawing/2014/main" id="{650F6C02-113D-CAA8-8E14-89C6EC306F98}"/>
              </a:ext>
            </a:extLst>
          </p:cNvPr>
          <p:cNvSpPr/>
          <p:nvPr/>
        </p:nvSpPr>
        <p:spPr>
          <a:xfrm>
            <a:off x="1434457" y="5502957"/>
            <a:ext cx="756000" cy="674812"/>
          </a:xfrm>
          <a:prstGeom prst="rect">
            <a:avLst/>
          </a:prstGeom>
          <a:solidFill>
            <a:schemeClr val="accent5">
              <a:lumMod val="20000"/>
              <a:lumOff val="80000"/>
              <a:alpha val="33000"/>
            </a:schemeClr>
          </a:solidFill>
          <a:ln w="190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097236"/>
            <a:endParaRPr lang="en-US" sz="1400" dirty="0">
              <a:solidFill>
                <a:schemeClr val="tx1"/>
              </a:solidFill>
              <a:latin typeface="IBM Plex Sans" panose="020B0503050203000203" pitchFamily="34" charset="0"/>
            </a:endParaRPr>
          </a:p>
        </p:txBody>
      </p:sp>
      <p:sp>
        <p:nvSpPr>
          <p:cNvPr id="6" name="Rectangle 5">
            <a:extLst>
              <a:ext uri="{FF2B5EF4-FFF2-40B4-BE49-F238E27FC236}">
                <a16:creationId xmlns:a16="http://schemas.microsoft.com/office/drawing/2014/main" id="{4D418223-D879-CB28-857E-D014F3616C03}"/>
              </a:ext>
            </a:extLst>
          </p:cNvPr>
          <p:cNvSpPr/>
          <p:nvPr/>
        </p:nvSpPr>
        <p:spPr>
          <a:xfrm>
            <a:off x="3945250" y="1338419"/>
            <a:ext cx="992862" cy="489559"/>
          </a:xfrm>
          <a:prstGeom prst="rect">
            <a:avLst/>
          </a:prstGeom>
          <a:solidFill>
            <a:schemeClr val="bg2">
              <a:lumMod val="90000"/>
              <a:alpha val="33000"/>
            </a:schemeClr>
          </a:solidFill>
          <a:ln w="19050">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097236"/>
            <a:endParaRPr lang="en-US" sz="1400" dirty="0">
              <a:solidFill>
                <a:schemeClr val="tx1"/>
              </a:solidFill>
              <a:latin typeface="IBM Plex Sans" panose="020B0503050203000203" pitchFamily="34" charset="0"/>
            </a:endParaRPr>
          </a:p>
        </p:txBody>
      </p:sp>
      <p:sp>
        <p:nvSpPr>
          <p:cNvPr id="7" name="TextBox 6">
            <a:extLst>
              <a:ext uri="{FF2B5EF4-FFF2-40B4-BE49-F238E27FC236}">
                <a16:creationId xmlns:a16="http://schemas.microsoft.com/office/drawing/2014/main" id="{F97379CB-CDE0-7205-2EE2-742A485D24FA}"/>
              </a:ext>
            </a:extLst>
          </p:cNvPr>
          <p:cNvSpPr txBox="1"/>
          <p:nvPr/>
        </p:nvSpPr>
        <p:spPr>
          <a:xfrm>
            <a:off x="8720526" y="4000382"/>
            <a:ext cx="3001171" cy="1015663"/>
          </a:xfrm>
          <a:prstGeom prst="rect">
            <a:avLst/>
          </a:prstGeom>
          <a:solidFill>
            <a:schemeClr val="accent6">
              <a:lumMod val="20000"/>
              <a:lumOff val="80000"/>
              <a:alpha val="33000"/>
            </a:schemeClr>
          </a:solidFill>
          <a:ln w="19050">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defPPr>
              <a:defRPr lang="en-US"/>
            </a:defPPr>
            <a:lvl1pPr algn="ctr" defTabSz="1097236">
              <a:defRPr sz="1400">
                <a:solidFill>
                  <a:schemeClr val="tx1"/>
                </a:solidFill>
                <a:latin typeface="IBM Plex Sans" panose="020B050305020300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en-US" sz="1200" dirty="0"/>
              <a:t>DataStage Jobs (DS-4/5) to transform data to downstream analytics DB will be mapped to a combination of data flows - PS-2/3/4/5. </a:t>
            </a:r>
          </a:p>
        </p:txBody>
      </p:sp>
      <p:sp>
        <p:nvSpPr>
          <p:cNvPr id="8" name="TextBox 7">
            <a:extLst>
              <a:ext uri="{FF2B5EF4-FFF2-40B4-BE49-F238E27FC236}">
                <a16:creationId xmlns:a16="http://schemas.microsoft.com/office/drawing/2014/main" id="{C3E272D3-0D0A-D8F3-E7FE-86EF61A8A277}"/>
              </a:ext>
            </a:extLst>
          </p:cNvPr>
          <p:cNvSpPr txBox="1"/>
          <p:nvPr/>
        </p:nvSpPr>
        <p:spPr>
          <a:xfrm>
            <a:off x="5814191" y="1347932"/>
            <a:ext cx="878071" cy="452983"/>
          </a:xfrm>
          <a:prstGeom prst="rect">
            <a:avLst/>
          </a:prstGeom>
          <a:solidFill>
            <a:schemeClr val="accent6">
              <a:lumMod val="20000"/>
              <a:lumOff val="80000"/>
              <a:alpha val="33000"/>
            </a:schemeClr>
          </a:solidFill>
          <a:ln w="19050">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defPPr>
              <a:defRPr lang="en-US"/>
            </a:defPPr>
            <a:lvl1pPr algn="ctr" defTabSz="1097236">
              <a:defRPr sz="1400">
                <a:solidFill>
                  <a:schemeClr val="tx1"/>
                </a:solidFill>
                <a:latin typeface="IBM Plex Sans" panose="020B050305020300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endParaRPr lang="en-US" sz="1200" dirty="0"/>
          </a:p>
        </p:txBody>
      </p:sp>
      <p:sp>
        <p:nvSpPr>
          <p:cNvPr id="9" name="TextBox 8">
            <a:extLst>
              <a:ext uri="{FF2B5EF4-FFF2-40B4-BE49-F238E27FC236}">
                <a16:creationId xmlns:a16="http://schemas.microsoft.com/office/drawing/2014/main" id="{BB23844C-4753-5CB6-885B-ACB4C32730A4}"/>
              </a:ext>
            </a:extLst>
          </p:cNvPr>
          <p:cNvSpPr txBox="1"/>
          <p:nvPr/>
        </p:nvSpPr>
        <p:spPr>
          <a:xfrm>
            <a:off x="6370869" y="3384452"/>
            <a:ext cx="878071" cy="452983"/>
          </a:xfrm>
          <a:prstGeom prst="rect">
            <a:avLst/>
          </a:prstGeom>
          <a:solidFill>
            <a:schemeClr val="accent6">
              <a:lumMod val="20000"/>
              <a:lumOff val="80000"/>
              <a:alpha val="33000"/>
            </a:schemeClr>
          </a:solidFill>
          <a:ln w="19050">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defPPr>
              <a:defRPr lang="en-US"/>
            </a:defPPr>
            <a:lvl1pPr algn="ctr" defTabSz="1097236">
              <a:defRPr sz="1400">
                <a:solidFill>
                  <a:schemeClr val="tx1"/>
                </a:solidFill>
                <a:latin typeface="IBM Plex Sans" panose="020B050305020300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endParaRPr lang="en-US" sz="1200" dirty="0"/>
          </a:p>
        </p:txBody>
      </p:sp>
      <p:sp>
        <p:nvSpPr>
          <p:cNvPr id="10" name="TextBox 9">
            <a:extLst>
              <a:ext uri="{FF2B5EF4-FFF2-40B4-BE49-F238E27FC236}">
                <a16:creationId xmlns:a16="http://schemas.microsoft.com/office/drawing/2014/main" id="{B4C5B3DD-90C3-11C8-D9A2-7E7185D0B74A}"/>
              </a:ext>
            </a:extLst>
          </p:cNvPr>
          <p:cNvSpPr txBox="1"/>
          <p:nvPr/>
        </p:nvSpPr>
        <p:spPr>
          <a:xfrm>
            <a:off x="6370869" y="4346287"/>
            <a:ext cx="878071" cy="452983"/>
          </a:xfrm>
          <a:prstGeom prst="rect">
            <a:avLst/>
          </a:prstGeom>
          <a:solidFill>
            <a:schemeClr val="accent6">
              <a:lumMod val="20000"/>
              <a:lumOff val="80000"/>
              <a:alpha val="33000"/>
            </a:schemeClr>
          </a:solidFill>
          <a:ln w="19050">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defPPr>
              <a:defRPr lang="en-US"/>
            </a:defPPr>
            <a:lvl1pPr algn="ctr" defTabSz="1097236">
              <a:defRPr sz="1400">
                <a:solidFill>
                  <a:schemeClr val="tx1"/>
                </a:solidFill>
                <a:latin typeface="IBM Plex Sans" panose="020B050305020300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endParaRPr lang="en-US" sz="1200" dirty="0"/>
          </a:p>
        </p:txBody>
      </p:sp>
      <p:sp>
        <p:nvSpPr>
          <p:cNvPr id="11" name="TextBox 10">
            <a:extLst>
              <a:ext uri="{FF2B5EF4-FFF2-40B4-BE49-F238E27FC236}">
                <a16:creationId xmlns:a16="http://schemas.microsoft.com/office/drawing/2014/main" id="{F5DA219A-344F-D749-2715-F0ADAE3C2128}"/>
              </a:ext>
            </a:extLst>
          </p:cNvPr>
          <p:cNvSpPr txBox="1"/>
          <p:nvPr/>
        </p:nvSpPr>
        <p:spPr>
          <a:xfrm>
            <a:off x="6370869" y="5506329"/>
            <a:ext cx="878071" cy="452983"/>
          </a:xfrm>
          <a:prstGeom prst="rect">
            <a:avLst/>
          </a:prstGeom>
          <a:solidFill>
            <a:schemeClr val="accent6">
              <a:lumMod val="20000"/>
              <a:lumOff val="80000"/>
              <a:alpha val="33000"/>
            </a:schemeClr>
          </a:solidFill>
          <a:ln w="19050">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defPPr>
              <a:defRPr lang="en-US"/>
            </a:defPPr>
            <a:lvl1pPr algn="ctr" defTabSz="1097236">
              <a:defRPr sz="1400">
                <a:solidFill>
                  <a:schemeClr val="tx1"/>
                </a:solidFill>
                <a:latin typeface="IBM Plex Sans" panose="020B050305020300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endParaRPr lang="en-US" sz="1200" dirty="0"/>
          </a:p>
        </p:txBody>
      </p:sp>
      <p:sp>
        <p:nvSpPr>
          <p:cNvPr id="12" name="TextBox 11">
            <a:extLst>
              <a:ext uri="{FF2B5EF4-FFF2-40B4-BE49-F238E27FC236}">
                <a16:creationId xmlns:a16="http://schemas.microsoft.com/office/drawing/2014/main" id="{938E2504-3D60-CC50-BAD7-5966FB579094}"/>
              </a:ext>
            </a:extLst>
          </p:cNvPr>
          <p:cNvSpPr txBox="1"/>
          <p:nvPr/>
        </p:nvSpPr>
        <p:spPr>
          <a:xfrm>
            <a:off x="3945250" y="5235167"/>
            <a:ext cx="992862" cy="452983"/>
          </a:xfrm>
          <a:prstGeom prst="rect">
            <a:avLst/>
          </a:prstGeom>
          <a:solidFill>
            <a:schemeClr val="accent6">
              <a:lumMod val="20000"/>
              <a:lumOff val="80000"/>
              <a:alpha val="33000"/>
            </a:schemeClr>
          </a:solidFill>
          <a:ln w="19050">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defPPr>
              <a:defRPr lang="en-US"/>
            </a:defPPr>
            <a:lvl1pPr algn="ctr" defTabSz="1097236">
              <a:defRPr sz="1400">
                <a:solidFill>
                  <a:schemeClr val="tx1"/>
                </a:solidFill>
                <a:latin typeface="IBM Plex Sans" panose="020B050305020300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endParaRPr lang="en-US" sz="1200" dirty="0"/>
          </a:p>
        </p:txBody>
      </p:sp>
      <p:sp>
        <p:nvSpPr>
          <p:cNvPr id="13" name="TextBox 12">
            <a:extLst>
              <a:ext uri="{FF2B5EF4-FFF2-40B4-BE49-F238E27FC236}">
                <a16:creationId xmlns:a16="http://schemas.microsoft.com/office/drawing/2014/main" id="{F6090542-0FA7-7C43-1285-92CAD8606E3B}"/>
              </a:ext>
            </a:extLst>
          </p:cNvPr>
          <p:cNvSpPr txBox="1"/>
          <p:nvPr/>
        </p:nvSpPr>
        <p:spPr>
          <a:xfrm>
            <a:off x="5814191" y="823876"/>
            <a:ext cx="878071" cy="452983"/>
          </a:xfrm>
          <a:prstGeom prst="rect">
            <a:avLst/>
          </a:prstGeom>
          <a:solidFill>
            <a:schemeClr val="accent6">
              <a:lumMod val="20000"/>
              <a:lumOff val="80000"/>
              <a:alpha val="33000"/>
            </a:schemeClr>
          </a:solidFill>
          <a:ln w="19050">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defPPr>
              <a:defRPr lang="en-US"/>
            </a:defPPr>
            <a:lvl1pPr algn="ctr" defTabSz="1097236">
              <a:defRPr sz="1400">
                <a:solidFill>
                  <a:schemeClr val="tx1"/>
                </a:solidFill>
                <a:latin typeface="IBM Plex Sans" panose="020B050305020300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endParaRPr lang="en-US" sz="1200" dirty="0"/>
          </a:p>
        </p:txBody>
      </p:sp>
    </p:spTree>
    <p:extLst>
      <p:ext uri="{BB962C8B-B14F-4D97-AF65-F5344CB8AC3E}">
        <p14:creationId xmlns:p14="http://schemas.microsoft.com/office/powerpoint/2010/main" val="3274185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0"/>
                                        </p:tgtEl>
                                        <p:attrNameLst>
                                          <p:attrName>style.visibility</p:attrName>
                                        </p:attrNameLst>
                                      </p:cBhvr>
                                      <p:to>
                                        <p:strVal val="visible"/>
                                      </p:to>
                                    </p:set>
                                    <p:animEffect transition="in" filter="blinds(horizontal)">
                                      <p:cBhvr>
                                        <p:cTn id="7" dur="500"/>
                                        <p:tgtEl>
                                          <p:spTgt spid="60"/>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blinds(horizontal)">
                                      <p:cBhvr>
                                        <p:cTn id="10" dur="500"/>
                                        <p:tgtEl>
                                          <p:spTgt spid="3"/>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63"/>
                                        </p:tgtEl>
                                        <p:attrNameLst>
                                          <p:attrName>style.visibility</p:attrName>
                                        </p:attrNameLst>
                                      </p:cBhvr>
                                      <p:to>
                                        <p:strVal val="visible"/>
                                      </p:to>
                                    </p:set>
                                    <p:animEffect transition="in" filter="blinds(horizontal)">
                                      <p:cBhvr>
                                        <p:cTn id="13" dur="500"/>
                                        <p:tgtEl>
                                          <p:spTgt spid="63"/>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blinds(horizontal)">
                                      <p:cBhvr>
                                        <p:cTn id="18" dur="500"/>
                                        <p:tgtEl>
                                          <p:spTgt spid="4"/>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blinds(horizontal)">
                                      <p:cBhvr>
                                        <p:cTn id="21" dur="500"/>
                                        <p:tgtEl>
                                          <p:spTgt spid="5"/>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64"/>
                                        </p:tgtEl>
                                        <p:attrNameLst>
                                          <p:attrName>style.visibility</p:attrName>
                                        </p:attrNameLst>
                                      </p:cBhvr>
                                      <p:to>
                                        <p:strVal val="visible"/>
                                      </p:to>
                                    </p:set>
                                    <p:animEffect transition="in" filter="blinds(horizontal)">
                                      <p:cBhvr>
                                        <p:cTn id="24" dur="500"/>
                                        <p:tgtEl>
                                          <p:spTgt spid="64"/>
                                        </p:tgtEl>
                                      </p:cBhvr>
                                    </p:animEffect>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grpId="0" nodeType="click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blinds(horizontal)">
                                      <p:cBhvr>
                                        <p:cTn id="29" dur="500"/>
                                        <p:tgtEl>
                                          <p:spTgt spid="6"/>
                                        </p:tgtEl>
                                      </p:cBhvr>
                                    </p:animEffect>
                                  </p:childTnLst>
                                </p:cTn>
                              </p:par>
                              <p:par>
                                <p:cTn id="30" presetID="3" presetClass="entr" presetSubtype="10" fill="hold" grpId="0" nodeType="withEffect">
                                  <p:stCondLst>
                                    <p:cond delay="0"/>
                                  </p:stCondLst>
                                  <p:childTnLst>
                                    <p:set>
                                      <p:cBhvr>
                                        <p:cTn id="31" dur="1" fill="hold">
                                          <p:stCondLst>
                                            <p:cond delay="0"/>
                                          </p:stCondLst>
                                        </p:cTn>
                                        <p:tgtEl>
                                          <p:spTgt spid="53"/>
                                        </p:tgtEl>
                                        <p:attrNameLst>
                                          <p:attrName>style.visibility</p:attrName>
                                        </p:attrNameLst>
                                      </p:cBhvr>
                                      <p:to>
                                        <p:strVal val="visible"/>
                                      </p:to>
                                    </p:set>
                                    <p:animEffect transition="in" filter="blinds(horizontal)">
                                      <p:cBhvr>
                                        <p:cTn id="32" dur="500"/>
                                        <p:tgtEl>
                                          <p:spTgt spid="53"/>
                                        </p:tgtEl>
                                      </p:cBhvr>
                                    </p:animEffect>
                                  </p:childTnLst>
                                </p:cTn>
                              </p:par>
                              <p:par>
                                <p:cTn id="33" presetID="3" presetClass="entr" presetSubtype="10" fill="hold" grpId="0" nodeType="withEffect">
                                  <p:stCondLst>
                                    <p:cond delay="0"/>
                                  </p:stCondLst>
                                  <p:childTnLst>
                                    <p:set>
                                      <p:cBhvr>
                                        <p:cTn id="34" dur="1" fill="hold">
                                          <p:stCondLst>
                                            <p:cond delay="0"/>
                                          </p:stCondLst>
                                        </p:cTn>
                                        <p:tgtEl>
                                          <p:spTgt spid="70"/>
                                        </p:tgtEl>
                                        <p:attrNameLst>
                                          <p:attrName>style.visibility</p:attrName>
                                        </p:attrNameLst>
                                      </p:cBhvr>
                                      <p:to>
                                        <p:strVal val="visible"/>
                                      </p:to>
                                    </p:set>
                                    <p:animEffect transition="in" filter="blinds(horizontal)">
                                      <p:cBhvr>
                                        <p:cTn id="35" dur="500"/>
                                        <p:tgtEl>
                                          <p:spTgt spid="70"/>
                                        </p:tgtEl>
                                      </p:cBhvr>
                                    </p:animEffect>
                                  </p:childTnLst>
                                </p:cTn>
                              </p:par>
                            </p:childTnLst>
                          </p:cTn>
                        </p:par>
                      </p:childTnLst>
                    </p:cTn>
                  </p:par>
                  <p:par>
                    <p:cTn id="36" fill="hold">
                      <p:stCondLst>
                        <p:cond delay="indefinite"/>
                      </p:stCondLst>
                      <p:childTnLst>
                        <p:par>
                          <p:cTn id="37" fill="hold">
                            <p:stCondLst>
                              <p:cond delay="0"/>
                            </p:stCondLst>
                            <p:childTnLst>
                              <p:par>
                                <p:cTn id="38" presetID="3" presetClass="entr" presetSubtype="10" fill="hold" grpId="0" nodeType="clickEffect">
                                  <p:stCondLst>
                                    <p:cond delay="0"/>
                                  </p:stCondLst>
                                  <p:childTnLst>
                                    <p:set>
                                      <p:cBhvr>
                                        <p:cTn id="39" dur="1" fill="hold">
                                          <p:stCondLst>
                                            <p:cond delay="0"/>
                                          </p:stCondLst>
                                        </p:cTn>
                                        <p:tgtEl>
                                          <p:spTgt spid="12"/>
                                        </p:tgtEl>
                                        <p:attrNameLst>
                                          <p:attrName>style.visibility</p:attrName>
                                        </p:attrNameLst>
                                      </p:cBhvr>
                                      <p:to>
                                        <p:strVal val="visible"/>
                                      </p:to>
                                    </p:set>
                                    <p:animEffect transition="in" filter="blinds(horizontal)">
                                      <p:cBhvr>
                                        <p:cTn id="40" dur="500"/>
                                        <p:tgtEl>
                                          <p:spTgt spid="12"/>
                                        </p:tgtEl>
                                      </p:cBhvr>
                                    </p:animEffect>
                                  </p:childTnLst>
                                </p:cTn>
                              </p:par>
                              <p:par>
                                <p:cTn id="41" presetID="3" presetClass="entr" presetSubtype="10" fill="hold" grpId="0" nodeType="withEffect">
                                  <p:stCondLst>
                                    <p:cond delay="0"/>
                                  </p:stCondLst>
                                  <p:childTnLst>
                                    <p:set>
                                      <p:cBhvr>
                                        <p:cTn id="42" dur="1" fill="hold">
                                          <p:stCondLst>
                                            <p:cond delay="0"/>
                                          </p:stCondLst>
                                        </p:cTn>
                                        <p:tgtEl>
                                          <p:spTgt spid="8"/>
                                        </p:tgtEl>
                                        <p:attrNameLst>
                                          <p:attrName>style.visibility</p:attrName>
                                        </p:attrNameLst>
                                      </p:cBhvr>
                                      <p:to>
                                        <p:strVal val="visible"/>
                                      </p:to>
                                    </p:set>
                                    <p:animEffect transition="in" filter="blinds(horizontal)">
                                      <p:cBhvr>
                                        <p:cTn id="43" dur="500"/>
                                        <p:tgtEl>
                                          <p:spTgt spid="8"/>
                                        </p:tgtEl>
                                      </p:cBhvr>
                                    </p:animEffect>
                                  </p:childTnLst>
                                </p:cTn>
                              </p:par>
                              <p:par>
                                <p:cTn id="44" presetID="3" presetClass="entr" presetSubtype="10" fill="hold" grpId="0" nodeType="withEffect">
                                  <p:stCondLst>
                                    <p:cond delay="0"/>
                                  </p:stCondLst>
                                  <p:childTnLst>
                                    <p:set>
                                      <p:cBhvr>
                                        <p:cTn id="45" dur="1" fill="hold">
                                          <p:stCondLst>
                                            <p:cond delay="0"/>
                                          </p:stCondLst>
                                        </p:cTn>
                                        <p:tgtEl>
                                          <p:spTgt spid="9"/>
                                        </p:tgtEl>
                                        <p:attrNameLst>
                                          <p:attrName>style.visibility</p:attrName>
                                        </p:attrNameLst>
                                      </p:cBhvr>
                                      <p:to>
                                        <p:strVal val="visible"/>
                                      </p:to>
                                    </p:set>
                                    <p:animEffect transition="in" filter="blinds(horizontal)">
                                      <p:cBhvr>
                                        <p:cTn id="46" dur="500"/>
                                        <p:tgtEl>
                                          <p:spTgt spid="9"/>
                                        </p:tgtEl>
                                      </p:cBhvr>
                                    </p:animEffect>
                                  </p:childTnLst>
                                </p:cTn>
                              </p:par>
                              <p:par>
                                <p:cTn id="47" presetID="3" presetClass="entr" presetSubtype="10" fill="hold" grpId="0" nodeType="withEffect">
                                  <p:stCondLst>
                                    <p:cond delay="0"/>
                                  </p:stCondLst>
                                  <p:childTnLst>
                                    <p:set>
                                      <p:cBhvr>
                                        <p:cTn id="48" dur="1" fill="hold">
                                          <p:stCondLst>
                                            <p:cond delay="0"/>
                                          </p:stCondLst>
                                        </p:cTn>
                                        <p:tgtEl>
                                          <p:spTgt spid="10"/>
                                        </p:tgtEl>
                                        <p:attrNameLst>
                                          <p:attrName>style.visibility</p:attrName>
                                        </p:attrNameLst>
                                      </p:cBhvr>
                                      <p:to>
                                        <p:strVal val="visible"/>
                                      </p:to>
                                    </p:set>
                                    <p:animEffect transition="in" filter="blinds(horizontal)">
                                      <p:cBhvr>
                                        <p:cTn id="49" dur="500"/>
                                        <p:tgtEl>
                                          <p:spTgt spid="10"/>
                                        </p:tgtEl>
                                      </p:cBhvr>
                                    </p:animEffect>
                                  </p:childTnLst>
                                </p:cTn>
                              </p:par>
                              <p:par>
                                <p:cTn id="50" presetID="3" presetClass="entr" presetSubtype="10" fill="hold" grpId="0" nodeType="withEffect">
                                  <p:stCondLst>
                                    <p:cond delay="0"/>
                                  </p:stCondLst>
                                  <p:childTnLst>
                                    <p:set>
                                      <p:cBhvr>
                                        <p:cTn id="51" dur="1" fill="hold">
                                          <p:stCondLst>
                                            <p:cond delay="0"/>
                                          </p:stCondLst>
                                        </p:cTn>
                                        <p:tgtEl>
                                          <p:spTgt spid="11"/>
                                        </p:tgtEl>
                                        <p:attrNameLst>
                                          <p:attrName>style.visibility</p:attrName>
                                        </p:attrNameLst>
                                      </p:cBhvr>
                                      <p:to>
                                        <p:strVal val="visible"/>
                                      </p:to>
                                    </p:set>
                                    <p:animEffect transition="in" filter="blinds(horizontal)">
                                      <p:cBhvr>
                                        <p:cTn id="52" dur="500"/>
                                        <p:tgtEl>
                                          <p:spTgt spid="11"/>
                                        </p:tgtEl>
                                      </p:cBhvr>
                                    </p:animEffect>
                                  </p:childTnLst>
                                </p:cTn>
                              </p:par>
                              <p:par>
                                <p:cTn id="53" presetID="3" presetClass="entr" presetSubtype="10" fill="hold" grpId="0" nodeType="withEffect">
                                  <p:stCondLst>
                                    <p:cond delay="0"/>
                                  </p:stCondLst>
                                  <p:childTnLst>
                                    <p:set>
                                      <p:cBhvr>
                                        <p:cTn id="54" dur="1" fill="hold">
                                          <p:stCondLst>
                                            <p:cond delay="0"/>
                                          </p:stCondLst>
                                        </p:cTn>
                                        <p:tgtEl>
                                          <p:spTgt spid="7"/>
                                        </p:tgtEl>
                                        <p:attrNameLst>
                                          <p:attrName>style.visibility</p:attrName>
                                        </p:attrNameLst>
                                      </p:cBhvr>
                                      <p:to>
                                        <p:strVal val="visible"/>
                                      </p:to>
                                    </p:set>
                                    <p:animEffect transition="in" filter="blinds(horizontal)">
                                      <p:cBhvr>
                                        <p:cTn id="55" dur="500"/>
                                        <p:tgtEl>
                                          <p:spTgt spid="7"/>
                                        </p:tgtEl>
                                      </p:cBhvr>
                                    </p:animEffect>
                                  </p:childTnLst>
                                </p:cTn>
                              </p:par>
                              <p:par>
                                <p:cTn id="56" presetID="3" presetClass="entr" presetSubtype="10" fill="hold" grpId="0" nodeType="withEffect">
                                  <p:stCondLst>
                                    <p:cond delay="0"/>
                                  </p:stCondLst>
                                  <p:childTnLst>
                                    <p:set>
                                      <p:cBhvr>
                                        <p:cTn id="57" dur="1" fill="hold">
                                          <p:stCondLst>
                                            <p:cond delay="0"/>
                                          </p:stCondLst>
                                        </p:cTn>
                                        <p:tgtEl>
                                          <p:spTgt spid="13"/>
                                        </p:tgtEl>
                                        <p:attrNameLst>
                                          <p:attrName>style.visibility</p:attrName>
                                        </p:attrNameLst>
                                      </p:cBhvr>
                                      <p:to>
                                        <p:strVal val="visible"/>
                                      </p:to>
                                    </p:set>
                                    <p:animEffect transition="in" filter="blinds(horizontal)">
                                      <p:cBhvr>
                                        <p:cTn id="5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60" grpId="0" animBg="1"/>
      <p:bldP spid="63" grpId="0" animBg="1"/>
      <p:bldP spid="64" grpId="0" animBg="1"/>
      <p:bldP spid="70" grpId="0" animBg="1"/>
      <p:bldP spid="3" grpId="0" animBg="1"/>
      <p:bldP spid="4" grpId="0" animBg="1"/>
      <p:bldP spid="5" grpId="0" animBg="1"/>
      <p:bldP spid="6" grpId="0" animBg="1"/>
      <p:bldP spid="7" grpId="0" animBg="1"/>
      <p:bldP spid="8" grpId="0" animBg="1"/>
      <p:bldP spid="9" grpId="0" animBg="1"/>
      <p:bldP spid="10" grpId="0" animBg="1"/>
      <p:bldP spid="11" grpId="0" animBg="1"/>
      <p:bldP spid="12" grpId="0" animBg="1"/>
      <p:bldP spid="13"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00BF853-D53E-AF25-57CF-4955C3D9BFE1}"/>
              </a:ext>
            </a:extLst>
          </p:cNvPr>
          <p:cNvPicPr>
            <a:picLocks noChangeAspect="1"/>
          </p:cNvPicPr>
          <p:nvPr/>
        </p:nvPicPr>
        <p:blipFill>
          <a:blip r:embed="rId2"/>
          <a:stretch>
            <a:fillRect/>
          </a:stretch>
        </p:blipFill>
        <p:spPr>
          <a:xfrm>
            <a:off x="772600" y="744289"/>
            <a:ext cx="7772400" cy="2149146"/>
          </a:xfrm>
          <a:prstGeom prst="rect">
            <a:avLst/>
          </a:prstGeom>
          <a:ln>
            <a:solidFill>
              <a:schemeClr val="accent1"/>
            </a:solidFill>
          </a:ln>
        </p:spPr>
      </p:pic>
      <p:pic>
        <p:nvPicPr>
          <p:cNvPr id="2" name="Picture 1">
            <a:extLst>
              <a:ext uri="{FF2B5EF4-FFF2-40B4-BE49-F238E27FC236}">
                <a16:creationId xmlns:a16="http://schemas.microsoft.com/office/drawing/2014/main" id="{4C5E7F2A-EDDD-4BDE-CA19-8D7519471309}"/>
              </a:ext>
            </a:extLst>
          </p:cNvPr>
          <p:cNvPicPr>
            <a:picLocks noChangeAspect="1"/>
          </p:cNvPicPr>
          <p:nvPr/>
        </p:nvPicPr>
        <p:blipFill>
          <a:blip r:embed="rId3"/>
          <a:stretch>
            <a:fillRect/>
          </a:stretch>
        </p:blipFill>
        <p:spPr>
          <a:xfrm>
            <a:off x="772600" y="3001776"/>
            <a:ext cx="7772400" cy="3507058"/>
          </a:xfrm>
          <a:prstGeom prst="rect">
            <a:avLst/>
          </a:prstGeom>
          <a:ln>
            <a:solidFill>
              <a:srgbClr val="0070C0"/>
            </a:solidFill>
          </a:ln>
        </p:spPr>
      </p:pic>
      <p:sp>
        <p:nvSpPr>
          <p:cNvPr id="4" name="TextBox 3">
            <a:extLst>
              <a:ext uri="{FF2B5EF4-FFF2-40B4-BE49-F238E27FC236}">
                <a16:creationId xmlns:a16="http://schemas.microsoft.com/office/drawing/2014/main" id="{190ED6FB-F07B-87C1-4218-3FA186AC4B7D}"/>
              </a:ext>
            </a:extLst>
          </p:cNvPr>
          <p:cNvSpPr txBox="1"/>
          <p:nvPr/>
        </p:nvSpPr>
        <p:spPr>
          <a:xfrm>
            <a:off x="775100" y="744289"/>
            <a:ext cx="763351" cy="276999"/>
          </a:xfrm>
          <a:prstGeom prst="rect">
            <a:avLst/>
          </a:prstGeom>
          <a:noFill/>
        </p:spPr>
        <p:txBody>
          <a:bodyPr wrap="none" rtlCol="0">
            <a:spAutoFit/>
          </a:bodyPr>
          <a:lstStyle/>
          <a:p>
            <a:pPr>
              <a:spcBef>
                <a:spcPts val="600"/>
              </a:spcBef>
            </a:pPr>
            <a:r>
              <a:rPr lang="en-US" sz="1200" b="1" dirty="0">
                <a:latin typeface="IBM Plex Sans" panose="020B0503050203000203" pitchFamily="34" charset="0"/>
              </a:rPr>
              <a:t>Existing</a:t>
            </a:r>
          </a:p>
        </p:txBody>
      </p:sp>
      <p:sp>
        <p:nvSpPr>
          <p:cNvPr id="5" name="TextBox 4">
            <a:extLst>
              <a:ext uri="{FF2B5EF4-FFF2-40B4-BE49-F238E27FC236}">
                <a16:creationId xmlns:a16="http://schemas.microsoft.com/office/drawing/2014/main" id="{90FFFB2F-853F-D9F8-53D1-4D7520BF87A3}"/>
              </a:ext>
            </a:extLst>
          </p:cNvPr>
          <p:cNvSpPr txBox="1"/>
          <p:nvPr/>
        </p:nvSpPr>
        <p:spPr>
          <a:xfrm>
            <a:off x="772600" y="3045835"/>
            <a:ext cx="513282" cy="276999"/>
          </a:xfrm>
          <a:prstGeom prst="rect">
            <a:avLst/>
          </a:prstGeom>
          <a:noFill/>
        </p:spPr>
        <p:txBody>
          <a:bodyPr wrap="none" rtlCol="0">
            <a:spAutoFit/>
          </a:bodyPr>
          <a:lstStyle/>
          <a:p>
            <a:pPr>
              <a:spcBef>
                <a:spcPts val="600"/>
              </a:spcBef>
            </a:pPr>
            <a:r>
              <a:rPr lang="en-US" sz="1200" b="1" dirty="0">
                <a:latin typeface="IBM Plex Sans" panose="020B0503050203000203" pitchFamily="34" charset="0"/>
              </a:rPr>
              <a:t>New</a:t>
            </a:r>
          </a:p>
        </p:txBody>
      </p:sp>
      <p:pic>
        <p:nvPicPr>
          <p:cNvPr id="7" name="Graphic 6" descr="Database outline">
            <a:extLst>
              <a:ext uri="{FF2B5EF4-FFF2-40B4-BE49-F238E27FC236}">
                <a16:creationId xmlns:a16="http://schemas.microsoft.com/office/drawing/2014/main" id="{758293ED-68C7-EBC9-8EEA-6591F3AB0C0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822173" y="614466"/>
            <a:ext cx="540000" cy="540000"/>
          </a:xfrm>
          <a:prstGeom prst="rect">
            <a:avLst/>
          </a:prstGeom>
        </p:spPr>
      </p:pic>
      <p:sp>
        <p:nvSpPr>
          <p:cNvPr id="15" name="Rectangle 14">
            <a:extLst>
              <a:ext uri="{FF2B5EF4-FFF2-40B4-BE49-F238E27FC236}">
                <a16:creationId xmlns:a16="http://schemas.microsoft.com/office/drawing/2014/main" id="{A44EBD4D-7819-2AAE-A24B-9D403A708726}"/>
              </a:ext>
            </a:extLst>
          </p:cNvPr>
          <p:cNvSpPr/>
          <p:nvPr/>
        </p:nvSpPr>
        <p:spPr>
          <a:xfrm>
            <a:off x="902525" y="3787197"/>
            <a:ext cx="635926" cy="653143"/>
          </a:xfrm>
          <a:prstGeom prst="rect">
            <a:avLst/>
          </a:prstGeom>
          <a:noFill/>
          <a:ln w="190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097236"/>
            <a:endParaRPr lang="en-US" sz="1400" dirty="0">
              <a:solidFill>
                <a:schemeClr val="tx1"/>
              </a:solidFill>
              <a:latin typeface="IBM Plex Sans" panose="020B0503050203000203" pitchFamily="34" charset="0"/>
            </a:endParaRPr>
          </a:p>
        </p:txBody>
      </p:sp>
      <p:cxnSp>
        <p:nvCxnSpPr>
          <p:cNvPr id="18" name="Elbow Connector 17">
            <a:extLst>
              <a:ext uri="{FF2B5EF4-FFF2-40B4-BE49-F238E27FC236}">
                <a16:creationId xmlns:a16="http://schemas.microsoft.com/office/drawing/2014/main" id="{CAF6C105-B5A0-B777-70CB-2CC8477012B0}"/>
              </a:ext>
            </a:extLst>
          </p:cNvPr>
          <p:cNvCxnSpPr>
            <a:stCxn id="15" idx="1"/>
            <a:endCxn id="7" idx="0"/>
          </p:cNvCxnSpPr>
          <p:nvPr/>
        </p:nvCxnSpPr>
        <p:spPr>
          <a:xfrm rot="10800000" flipH="1">
            <a:off x="902525" y="614467"/>
            <a:ext cx="1189648" cy="3499303"/>
          </a:xfrm>
          <a:prstGeom prst="bentConnector4">
            <a:avLst>
              <a:gd name="adj1" fmla="val -35188"/>
              <a:gd name="adj2" fmla="val 106533"/>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CDE65805-C765-7AC3-C0E9-DD91D18ACD31}"/>
              </a:ext>
            </a:extLst>
          </p:cNvPr>
          <p:cNvSpPr/>
          <p:nvPr/>
        </p:nvSpPr>
        <p:spPr>
          <a:xfrm>
            <a:off x="2980706" y="1578386"/>
            <a:ext cx="771900" cy="1033153"/>
          </a:xfrm>
          <a:prstGeom prst="rect">
            <a:avLst/>
          </a:prstGeom>
          <a:noFill/>
          <a:ln w="190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097236"/>
            <a:endParaRPr lang="en-US" sz="1400" dirty="0">
              <a:solidFill>
                <a:schemeClr val="tx1"/>
              </a:solidFill>
              <a:latin typeface="IBM Plex Sans" panose="020B0503050203000203" pitchFamily="34" charset="0"/>
            </a:endParaRPr>
          </a:p>
        </p:txBody>
      </p:sp>
      <p:cxnSp>
        <p:nvCxnSpPr>
          <p:cNvPr id="23" name="Elbow Connector 22">
            <a:extLst>
              <a:ext uri="{FF2B5EF4-FFF2-40B4-BE49-F238E27FC236}">
                <a16:creationId xmlns:a16="http://schemas.microsoft.com/office/drawing/2014/main" id="{9D847A1E-18D7-A5E5-3C72-9D521BCC5247}"/>
              </a:ext>
            </a:extLst>
          </p:cNvPr>
          <p:cNvCxnSpPr>
            <a:cxnSpLocks/>
            <a:endCxn id="21" idx="0"/>
          </p:cNvCxnSpPr>
          <p:nvPr/>
        </p:nvCxnSpPr>
        <p:spPr>
          <a:xfrm>
            <a:off x="2362173" y="925244"/>
            <a:ext cx="1004483" cy="653142"/>
          </a:xfrm>
          <a:prstGeom prst="bentConnector2">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35" name="Graphic 34" descr="Badge Cross with solid fill">
            <a:extLst>
              <a:ext uri="{FF2B5EF4-FFF2-40B4-BE49-F238E27FC236}">
                <a16:creationId xmlns:a16="http://schemas.microsoft.com/office/drawing/2014/main" id="{1675D464-480D-BBCC-8395-58EE73A6461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73564" y="1302041"/>
            <a:ext cx="407434" cy="407434"/>
          </a:xfrm>
          <a:prstGeom prst="rect">
            <a:avLst/>
          </a:prstGeom>
        </p:spPr>
      </p:pic>
      <p:pic>
        <p:nvPicPr>
          <p:cNvPr id="36" name="Graphic 35" descr="Badge Cross with solid fill">
            <a:extLst>
              <a:ext uri="{FF2B5EF4-FFF2-40B4-BE49-F238E27FC236}">
                <a16:creationId xmlns:a16="http://schemas.microsoft.com/office/drawing/2014/main" id="{918F99BF-1F78-646C-0257-C03ED071336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674434" y="1302041"/>
            <a:ext cx="407434" cy="407434"/>
          </a:xfrm>
          <a:prstGeom prst="rect">
            <a:avLst/>
          </a:prstGeom>
        </p:spPr>
      </p:pic>
    </p:spTree>
    <p:extLst>
      <p:ext uri="{BB962C8B-B14F-4D97-AF65-F5344CB8AC3E}">
        <p14:creationId xmlns:p14="http://schemas.microsoft.com/office/powerpoint/2010/main" val="37606705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9EC5B61-3A9A-0930-7BE9-6C4FBD273BBC}"/>
              </a:ext>
            </a:extLst>
          </p:cNvPr>
          <p:cNvSpPr txBox="1"/>
          <p:nvPr/>
        </p:nvSpPr>
        <p:spPr>
          <a:xfrm>
            <a:off x="427127" y="5181600"/>
            <a:ext cx="2326279" cy="461665"/>
          </a:xfrm>
          <a:prstGeom prst="rect">
            <a:avLst/>
          </a:prstGeom>
          <a:noFill/>
        </p:spPr>
        <p:txBody>
          <a:bodyPr wrap="none" rtlCol="0">
            <a:spAutoFit/>
          </a:bodyPr>
          <a:lstStyle/>
          <a:p>
            <a:pPr algn="ctr">
              <a:spcBef>
                <a:spcPts val="600"/>
              </a:spcBef>
            </a:pPr>
            <a:r>
              <a:rPr lang="en-US" sz="2400" b="1">
                <a:latin typeface="IBM Plex Sans" panose="020B0503050203000203" pitchFamily="34" charset="0"/>
              </a:rPr>
              <a:t>Working slides</a:t>
            </a:r>
            <a:endParaRPr lang="en-US" sz="2400" b="1" dirty="0">
              <a:latin typeface="IBM Plex Sans" panose="020B0503050203000203" pitchFamily="34" charset="0"/>
            </a:endParaRPr>
          </a:p>
        </p:txBody>
      </p:sp>
    </p:spTree>
    <p:extLst>
      <p:ext uri="{BB962C8B-B14F-4D97-AF65-F5344CB8AC3E}">
        <p14:creationId xmlns:p14="http://schemas.microsoft.com/office/powerpoint/2010/main" val="26481537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 name="Rectangle 129">
            <a:extLst>
              <a:ext uri="{FF2B5EF4-FFF2-40B4-BE49-F238E27FC236}">
                <a16:creationId xmlns:a16="http://schemas.microsoft.com/office/drawing/2014/main" id="{987BBA59-1420-35E8-08BD-402718B04FDA}"/>
              </a:ext>
            </a:extLst>
          </p:cNvPr>
          <p:cNvSpPr/>
          <p:nvPr/>
        </p:nvSpPr>
        <p:spPr>
          <a:xfrm>
            <a:off x="1878504" y="598387"/>
            <a:ext cx="2550162" cy="4459547"/>
          </a:xfrm>
          <a:prstGeom prst="rect">
            <a:avLst/>
          </a:prstGeom>
          <a:solidFill>
            <a:schemeClr val="bg1">
              <a:lumMod val="95000"/>
            </a:schemeClr>
          </a:solidFill>
          <a:ln w="12700" cmpd="sng">
            <a:solidFill>
              <a:schemeClr val="accent6">
                <a:lumMod val="50000"/>
                <a:alpha val="99000"/>
              </a:schemeClr>
            </a:solidFill>
            <a:prstDash val="solid"/>
            <a:extLst>
              <a:ext uri="{C807C97D-BFC1-408E-A445-0C87EB9F89A2}">
                <ask:lineSketchStyleProps xmlns:ask="http://schemas.microsoft.com/office/drawing/2018/sketchyshapes" sd="1219033472">
                  <a:custGeom>
                    <a:avLst/>
                    <a:gdLst>
                      <a:gd name="connsiteX0" fmla="*/ 0 w 5517100"/>
                      <a:gd name="connsiteY0" fmla="*/ 0 h 3705023"/>
                      <a:gd name="connsiteX1" fmla="*/ 496539 w 5517100"/>
                      <a:gd name="connsiteY1" fmla="*/ 0 h 3705023"/>
                      <a:gd name="connsiteX2" fmla="*/ 882736 w 5517100"/>
                      <a:gd name="connsiteY2" fmla="*/ 0 h 3705023"/>
                      <a:gd name="connsiteX3" fmla="*/ 1544788 w 5517100"/>
                      <a:gd name="connsiteY3" fmla="*/ 0 h 3705023"/>
                      <a:gd name="connsiteX4" fmla="*/ 2041327 w 5517100"/>
                      <a:gd name="connsiteY4" fmla="*/ 0 h 3705023"/>
                      <a:gd name="connsiteX5" fmla="*/ 2537866 w 5517100"/>
                      <a:gd name="connsiteY5" fmla="*/ 0 h 3705023"/>
                      <a:gd name="connsiteX6" fmla="*/ 3199918 w 5517100"/>
                      <a:gd name="connsiteY6" fmla="*/ 0 h 3705023"/>
                      <a:gd name="connsiteX7" fmla="*/ 3641286 w 5517100"/>
                      <a:gd name="connsiteY7" fmla="*/ 0 h 3705023"/>
                      <a:gd name="connsiteX8" fmla="*/ 4303338 w 5517100"/>
                      <a:gd name="connsiteY8" fmla="*/ 0 h 3705023"/>
                      <a:gd name="connsiteX9" fmla="*/ 4965390 w 5517100"/>
                      <a:gd name="connsiteY9" fmla="*/ 0 h 3705023"/>
                      <a:gd name="connsiteX10" fmla="*/ 5517100 w 5517100"/>
                      <a:gd name="connsiteY10" fmla="*/ 0 h 3705023"/>
                      <a:gd name="connsiteX11" fmla="*/ 5517100 w 5517100"/>
                      <a:gd name="connsiteY11" fmla="*/ 603389 h 3705023"/>
                      <a:gd name="connsiteX12" fmla="*/ 5517100 w 5517100"/>
                      <a:gd name="connsiteY12" fmla="*/ 1169729 h 3705023"/>
                      <a:gd name="connsiteX13" fmla="*/ 5517100 w 5517100"/>
                      <a:gd name="connsiteY13" fmla="*/ 1587867 h 3705023"/>
                      <a:gd name="connsiteX14" fmla="*/ 5517100 w 5517100"/>
                      <a:gd name="connsiteY14" fmla="*/ 2117156 h 3705023"/>
                      <a:gd name="connsiteX15" fmla="*/ 5517100 w 5517100"/>
                      <a:gd name="connsiteY15" fmla="*/ 2646445 h 3705023"/>
                      <a:gd name="connsiteX16" fmla="*/ 5517100 w 5517100"/>
                      <a:gd name="connsiteY16" fmla="*/ 3175734 h 3705023"/>
                      <a:gd name="connsiteX17" fmla="*/ 5517100 w 5517100"/>
                      <a:gd name="connsiteY17" fmla="*/ 3705023 h 3705023"/>
                      <a:gd name="connsiteX18" fmla="*/ 4910219 w 5517100"/>
                      <a:gd name="connsiteY18" fmla="*/ 3705023 h 3705023"/>
                      <a:gd name="connsiteX19" fmla="*/ 4524022 w 5517100"/>
                      <a:gd name="connsiteY19" fmla="*/ 3705023 h 3705023"/>
                      <a:gd name="connsiteX20" fmla="*/ 4082654 w 5517100"/>
                      <a:gd name="connsiteY20" fmla="*/ 3705023 h 3705023"/>
                      <a:gd name="connsiteX21" fmla="*/ 3420602 w 5517100"/>
                      <a:gd name="connsiteY21" fmla="*/ 3705023 h 3705023"/>
                      <a:gd name="connsiteX22" fmla="*/ 2868892 w 5517100"/>
                      <a:gd name="connsiteY22" fmla="*/ 3705023 h 3705023"/>
                      <a:gd name="connsiteX23" fmla="*/ 2427524 w 5517100"/>
                      <a:gd name="connsiteY23" fmla="*/ 3705023 h 3705023"/>
                      <a:gd name="connsiteX24" fmla="*/ 1875814 w 5517100"/>
                      <a:gd name="connsiteY24" fmla="*/ 3705023 h 3705023"/>
                      <a:gd name="connsiteX25" fmla="*/ 1489617 w 5517100"/>
                      <a:gd name="connsiteY25" fmla="*/ 3705023 h 3705023"/>
                      <a:gd name="connsiteX26" fmla="*/ 1103420 w 5517100"/>
                      <a:gd name="connsiteY26" fmla="*/ 3705023 h 3705023"/>
                      <a:gd name="connsiteX27" fmla="*/ 551710 w 5517100"/>
                      <a:gd name="connsiteY27" fmla="*/ 3705023 h 3705023"/>
                      <a:gd name="connsiteX28" fmla="*/ 0 w 5517100"/>
                      <a:gd name="connsiteY28" fmla="*/ 3705023 h 3705023"/>
                      <a:gd name="connsiteX29" fmla="*/ 0 w 5517100"/>
                      <a:gd name="connsiteY29" fmla="*/ 3138684 h 3705023"/>
                      <a:gd name="connsiteX30" fmla="*/ 0 w 5517100"/>
                      <a:gd name="connsiteY30" fmla="*/ 2646445 h 3705023"/>
                      <a:gd name="connsiteX31" fmla="*/ 0 w 5517100"/>
                      <a:gd name="connsiteY31" fmla="*/ 2228307 h 3705023"/>
                      <a:gd name="connsiteX32" fmla="*/ 0 w 5517100"/>
                      <a:gd name="connsiteY32" fmla="*/ 1661967 h 3705023"/>
                      <a:gd name="connsiteX33" fmla="*/ 0 w 5517100"/>
                      <a:gd name="connsiteY33" fmla="*/ 1206779 h 3705023"/>
                      <a:gd name="connsiteX34" fmla="*/ 0 w 5517100"/>
                      <a:gd name="connsiteY34" fmla="*/ 640440 h 3705023"/>
                      <a:gd name="connsiteX35" fmla="*/ 0 w 5517100"/>
                      <a:gd name="connsiteY35" fmla="*/ 0 h 3705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17100" h="3705023" extrusionOk="0">
                        <a:moveTo>
                          <a:pt x="0" y="0"/>
                        </a:moveTo>
                        <a:cubicBezTo>
                          <a:pt x="136378" y="-22571"/>
                          <a:pt x="263509" y="41984"/>
                          <a:pt x="496539" y="0"/>
                        </a:cubicBezTo>
                        <a:cubicBezTo>
                          <a:pt x="729569" y="-41984"/>
                          <a:pt x="802058" y="40759"/>
                          <a:pt x="882736" y="0"/>
                        </a:cubicBezTo>
                        <a:cubicBezTo>
                          <a:pt x="963414" y="-40759"/>
                          <a:pt x="1389642" y="63693"/>
                          <a:pt x="1544788" y="0"/>
                        </a:cubicBezTo>
                        <a:cubicBezTo>
                          <a:pt x="1699934" y="-63693"/>
                          <a:pt x="1922519" y="24155"/>
                          <a:pt x="2041327" y="0"/>
                        </a:cubicBezTo>
                        <a:cubicBezTo>
                          <a:pt x="2160135" y="-24155"/>
                          <a:pt x="2378845" y="9596"/>
                          <a:pt x="2537866" y="0"/>
                        </a:cubicBezTo>
                        <a:cubicBezTo>
                          <a:pt x="2696887" y="-9596"/>
                          <a:pt x="2968875" y="40693"/>
                          <a:pt x="3199918" y="0"/>
                        </a:cubicBezTo>
                        <a:cubicBezTo>
                          <a:pt x="3430961" y="-40693"/>
                          <a:pt x="3461340" y="758"/>
                          <a:pt x="3641286" y="0"/>
                        </a:cubicBezTo>
                        <a:cubicBezTo>
                          <a:pt x="3821232" y="-758"/>
                          <a:pt x="4088999" y="17944"/>
                          <a:pt x="4303338" y="0"/>
                        </a:cubicBezTo>
                        <a:cubicBezTo>
                          <a:pt x="4517677" y="-17944"/>
                          <a:pt x="4742167" y="16828"/>
                          <a:pt x="4965390" y="0"/>
                        </a:cubicBezTo>
                        <a:cubicBezTo>
                          <a:pt x="5188613" y="-16828"/>
                          <a:pt x="5365529" y="16223"/>
                          <a:pt x="5517100" y="0"/>
                        </a:cubicBezTo>
                        <a:cubicBezTo>
                          <a:pt x="5566659" y="209353"/>
                          <a:pt x="5516049" y="323191"/>
                          <a:pt x="5517100" y="603389"/>
                        </a:cubicBezTo>
                        <a:cubicBezTo>
                          <a:pt x="5518151" y="883587"/>
                          <a:pt x="5489366" y="909633"/>
                          <a:pt x="5517100" y="1169729"/>
                        </a:cubicBezTo>
                        <a:cubicBezTo>
                          <a:pt x="5544834" y="1429825"/>
                          <a:pt x="5478324" y="1490040"/>
                          <a:pt x="5517100" y="1587867"/>
                        </a:cubicBezTo>
                        <a:cubicBezTo>
                          <a:pt x="5555876" y="1685694"/>
                          <a:pt x="5454958" y="1922253"/>
                          <a:pt x="5517100" y="2117156"/>
                        </a:cubicBezTo>
                        <a:cubicBezTo>
                          <a:pt x="5579242" y="2312059"/>
                          <a:pt x="5513772" y="2432029"/>
                          <a:pt x="5517100" y="2646445"/>
                        </a:cubicBezTo>
                        <a:cubicBezTo>
                          <a:pt x="5520428" y="2860861"/>
                          <a:pt x="5459207" y="3066020"/>
                          <a:pt x="5517100" y="3175734"/>
                        </a:cubicBezTo>
                        <a:cubicBezTo>
                          <a:pt x="5574993" y="3285448"/>
                          <a:pt x="5474241" y="3591688"/>
                          <a:pt x="5517100" y="3705023"/>
                        </a:cubicBezTo>
                        <a:cubicBezTo>
                          <a:pt x="5358966" y="3745541"/>
                          <a:pt x="5117600" y="3646996"/>
                          <a:pt x="4910219" y="3705023"/>
                        </a:cubicBezTo>
                        <a:cubicBezTo>
                          <a:pt x="4702838" y="3763050"/>
                          <a:pt x="4702351" y="3704641"/>
                          <a:pt x="4524022" y="3705023"/>
                        </a:cubicBezTo>
                        <a:cubicBezTo>
                          <a:pt x="4345693" y="3705405"/>
                          <a:pt x="4178065" y="3671836"/>
                          <a:pt x="4082654" y="3705023"/>
                        </a:cubicBezTo>
                        <a:cubicBezTo>
                          <a:pt x="3987243" y="3738210"/>
                          <a:pt x="3727866" y="3680657"/>
                          <a:pt x="3420602" y="3705023"/>
                        </a:cubicBezTo>
                        <a:cubicBezTo>
                          <a:pt x="3113338" y="3729389"/>
                          <a:pt x="3092297" y="3703718"/>
                          <a:pt x="2868892" y="3705023"/>
                        </a:cubicBezTo>
                        <a:cubicBezTo>
                          <a:pt x="2645487" y="3706328"/>
                          <a:pt x="2554958" y="3652983"/>
                          <a:pt x="2427524" y="3705023"/>
                        </a:cubicBezTo>
                        <a:cubicBezTo>
                          <a:pt x="2300090" y="3757063"/>
                          <a:pt x="2075949" y="3647845"/>
                          <a:pt x="1875814" y="3705023"/>
                        </a:cubicBezTo>
                        <a:cubicBezTo>
                          <a:pt x="1675679" y="3762201"/>
                          <a:pt x="1657774" y="3662540"/>
                          <a:pt x="1489617" y="3705023"/>
                        </a:cubicBezTo>
                        <a:cubicBezTo>
                          <a:pt x="1321460" y="3747506"/>
                          <a:pt x="1211879" y="3692689"/>
                          <a:pt x="1103420" y="3705023"/>
                        </a:cubicBezTo>
                        <a:cubicBezTo>
                          <a:pt x="994961" y="3717357"/>
                          <a:pt x="724840" y="3651360"/>
                          <a:pt x="551710" y="3705023"/>
                        </a:cubicBezTo>
                        <a:cubicBezTo>
                          <a:pt x="378580" y="3758686"/>
                          <a:pt x="163039" y="3669227"/>
                          <a:pt x="0" y="3705023"/>
                        </a:cubicBezTo>
                        <a:cubicBezTo>
                          <a:pt x="-54728" y="3532296"/>
                          <a:pt x="66027" y="3319192"/>
                          <a:pt x="0" y="3138684"/>
                        </a:cubicBezTo>
                        <a:cubicBezTo>
                          <a:pt x="-66027" y="2958176"/>
                          <a:pt x="14804" y="2774809"/>
                          <a:pt x="0" y="2646445"/>
                        </a:cubicBezTo>
                        <a:cubicBezTo>
                          <a:pt x="-14804" y="2518081"/>
                          <a:pt x="46937" y="2384816"/>
                          <a:pt x="0" y="2228307"/>
                        </a:cubicBezTo>
                        <a:cubicBezTo>
                          <a:pt x="-46937" y="2071798"/>
                          <a:pt x="66945" y="1891444"/>
                          <a:pt x="0" y="1661967"/>
                        </a:cubicBezTo>
                        <a:cubicBezTo>
                          <a:pt x="-66945" y="1432490"/>
                          <a:pt x="4706" y="1318097"/>
                          <a:pt x="0" y="1206779"/>
                        </a:cubicBezTo>
                        <a:cubicBezTo>
                          <a:pt x="-4706" y="1095461"/>
                          <a:pt x="57983" y="767534"/>
                          <a:pt x="0" y="640440"/>
                        </a:cubicBezTo>
                        <a:cubicBezTo>
                          <a:pt x="-57983" y="513346"/>
                          <a:pt x="69228" y="284092"/>
                          <a:pt x="0" y="0"/>
                        </a:cubicBezTo>
                        <a:close/>
                      </a:path>
                    </a:pathLst>
                  </a:custGeom>
                  <ask:type>
                    <ask:lineSketchNone/>
                  </ask:type>
                </ask:lineSketchStyleProps>
              </a:ext>
            </a:extLst>
          </a:ln>
        </p:spPr>
        <p:style>
          <a:lnRef idx="2">
            <a:schemeClr val="accent1"/>
          </a:lnRef>
          <a:fillRef idx="1">
            <a:schemeClr val="lt1"/>
          </a:fillRef>
          <a:effectRef idx="0">
            <a:schemeClr val="accent1"/>
          </a:effectRef>
          <a:fontRef idx="minor">
            <a:schemeClr val="dk1"/>
          </a:fontRef>
        </p:style>
        <p:txBody>
          <a:bodyPr tIns="36000" rtlCol="0" anchor="t"/>
          <a:lstStyle/>
          <a:p>
            <a:pPr algn="ctr"/>
            <a:r>
              <a:rPr lang="en-IN" sz="1200" dirty="0">
                <a:latin typeface="IBM Plex Sans" panose="020B0503050203000203" pitchFamily="34" charset="0"/>
              </a:rPr>
              <a:t>Data Ingestion Layer</a:t>
            </a:r>
          </a:p>
        </p:txBody>
      </p:sp>
      <p:sp>
        <p:nvSpPr>
          <p:cNvPr id="162" name="Rectangle 161">
            <a:extLst>
              <a:ext uri="{FF2B5EF4-FFF2-40B4-BE49-F238E27FC236}">
                <a16:creationId xmlns:a16="http://schemas.microsoft.com/office/drawing/2014/main" id="{FD6D6F3E-E6D9-7DD6-B153-681CBC4C538E}"/>
              </a:ext>
            </a:extLst>
          </p:cNvPr>
          <p:cNvSpPr/>
          <p:nvPr/>
        </p:nvSpPr>
        <p:spPr>
          <a:xfrm>
            <a:off x="1881563" y="5132316"/>
            <a:ext cx="9215041" cy="1241822"/>
          </a:xfrm>
          <a:prstGeom prst="rect">
            <a:avLst/>
          </a:prstGeom>
          <a:solidFill>
            <a:schemeClr val="accent1">
              <a:lumMod val="20000"/>
              <a:lumOff val="80000"/>
            </a:schemeClr>
          </a:solidFill>
          <a:ln w="12700" cmpd="sng">
            <a:solidFill>
              <a:schemeClr val="tx1">
                <a:alpha val="99000"/>
              </a:schemeClr>
            </a:solidFill>
            <a:prstDash val="solid"/>
            <a:extLst>
              <a:ext uri="{C807C97D-BFC1-408E-A445-0C87EB9F89A2}">
                <ask:lineSketchStyleProps xmlns:ask="http://schemas.microsoft.com/office/drawing/2018/sketchyshapes" sd="1219033472">
                  <a:custGeom>
                    <a:avLst/>
                    <a:gdLst>
                      <a:gd name="connsiteX0" fmla="*/ 0 w 5517100"/>
                      <a:gd name="connsiteY0" fmla="*/ 0 h 3705023"/>
                      <a:gd name="connsiteX1" fmla="*/ 496539 w 5517100"/>
                      <a:gd name="connsiteY1" fmla="*/ 0 h 3705023"/>
                      <a:gd name="connsiteX2" fmla="*/ 882736 w 5517100"/>
                      <a:gd name="connsiteY2" fmla="*/ 0 h 3705023"/>
                      <a:gd name="connsiteX3" fmla="*/ 1544788 w 5517100"/>
                      <a:gd name="connsiteY3" fmla="*/ 0 h 3705023"/>
                      <a:gd name="connsiteX4" fmla="*/ 2041327 w 5517100"/>
                      <a:gd name="connsiteY4" fmla="*/ 0 h 3705023"/>
                      <a:gd name="connsiteX5" fmla="*/ 2537866 w 5517100"/>
                      <a:gd name="connsiteY5" fmla="*/ 0 h 3705023"/>
                      <a:gd name="connsiteX6" fmla="*/ 3199918 w 5517100"/>
                      <a:gd name="connsiteY6" fmla="*/ 0 h 3705023"/>
                      <a:gd name="connsiteX7" fmla="*/ 3641286 w 5517100"/>
                      <a:gd name="connsiteY7" fmla="*/ 0 h 3705023"/>
                      <a:gd name="connsiteX8" fmla="*/ 4303338 w 5517100"/>
                      <a:gd name="connsiteY8" fmla="*/ 0 h 3705023"/>
                      <a:gd name="connsiteX9" fmla="*/ 4965390 w 5517100"/>
                      <a:gd name="connsiteY9" fmla="*/ 0 h 3705023"/>
                      <a:gd name="connsiteX10" fmla="*/ 5517100 w 5517100"/>
                      <a:gd name="connsiteY10" fmla="*/ 0 h 3705023"/>
                      <a:gd name="connsiteX11" fmla="*/ 5517100 w 5517100"/>
                      <a:gd name="connsiteY11" fmla="*/ 603389 h 3705023"/>
                      <a:gd name="connsiteX12" fmla="*/ 5517100 w 5517100"/>
                      <a:gd name="connsiteY12" fmla="*/ 1169729 h 3705023"/>
                      <a:gd name="connsiteX13" fmla="*/ 5517100 w 5517100"/>
                      <a:gd name="connsiteY13" fmla="*/ 1587867 h 3705023"/>
                      <a:gd name="connsiteX14" fmla="*/ 5517100 w 5517100"/>
                      <a:gd name="connsiteY14" fmla="*/ 2117156 h 3705023"/>
                      <a:gd name="connsiteX15" fmla="*/ 5517100 w 5517100"/>
                      <a:gd name="connsiteY15" fmla="*/ 2646445 h 3705023"/>
                      <a:gd name="connsiteX16" fmla="*/ 5517100 w 5517100"/>
                      <a:gd name="connsiteY16" fmla="*/ 3175734 h 3705023"/>
                      <a:gd name="connsiteX17" fmla="*/ 5517100 w 5517100"/>
                      <a:gd name="connsiteY17" fmla="*/ 3705023 h 3705023"/>
                      <a:gd name="connsiteX18" fmla="*/ 4910219 w 5517100"/>
                      <a:gd name="connsiteY18" fmla="*/ 3705023 h 3705023"/>
                      <a:gd name="connsiteX19" fmla="*/ 4524022 w 5517100"/>
                      <a:gd name="connsiteY19" fmla="*/ 3705023 h 3705023"/>
                      <a:gd name="connsiteX20" fmla="*/ 4082654 w 5517100"/>
                      <a:gd name="connsiteY20" fmla="*/ 3705023 h 3705023"/>
                      <a:gd name="connsiteX21" fmla="*/ 3420602 w 5517100"/>
                      <a:gd name="connsiteY21" fmla="*/ 3705023 h 3705023"/>
                      <a:gd name="connsiteX22" fmla="*/ 2868892 w 5517100"/>
                      <a:gd name="connsiteY22" fmla="*/ 3705023 h 3705023"/>
                      <a:gd name="connsiteX23" fmla="*/ 2427524 w 5517100"/>
                      <a:gd name="connsiteY23" fmla="*/ 3705023 h 3705023"/>
                      <a:gd name="connsiteX24" fmla="*/ 1875814 w 5517100"/>
                      <a:gd name="connsiteY24" fmla="*/ 3705023 h 3705023"/>
                      <a:gd name="connsiteX25" fmla="*/ 1489617 w 5517100"/>
                      <a:gd name="connsiteY25" fmla="*/ 3705023 h 3705023"/>
                      <a:gd name="connsiteX26" fmla="*/ 1103420 w 5517100"/>
                      <a:gd name="connsiteY26" fmla="*/ 3705023 h 3705023"/>
                      <a:gd name="connsiteX27" fmla="*/ 551710 w 5517100"/>
                      <a:gd name="connsiteY27" fmla="*/ 3705023 h 3705023"/>
                      <a:gd name="connsiteX28" fmla="*/ 0 w 5517100"/>
                      <a:gd name="connsiteY28" fmla="*/ 3705023 h 3705023"/>
                      <a:gd name="connsiteX29" fmla="*/ 0 w 5517100"/>
                      <a:gd name="connsiteY29" fmla="*/ 3138684 h 3705023"/>
                      <a:gd name="connsiteX30" fmla="*/ 0 w 5517100"/>
                      <a:gd name="connsiteY30" fmla="*/ 2646445 h 3705023"/>
                      <a:gd name="connsiteX31" fmla="*/ 0 w 5517100"/>
                      <a:gd name="connsiteY31" fmla="*/ 2228307 h 3705023"/>
                      <a:gd name="connsiteX32" fmla="*/ 0 w 5517100"/>
                      <a:gd name="connsiteY32" fmla="*/ 1661967 h 3705023"/>
                      <a:gd name="connsiteX33" fmla="*/ 0 w 5517100"/>
                      <a:gd name="connsiteY33" fmla="*/ 1206779 h 3705023"/>
                      <a:gd name="connsiteX34" fmla="*/ 0 w 5517100"/>
                      <a:gd name="connsiteY34" fmla="*/ 640440 h 3705023"/>
                      <a:gd name="connsiteX35" fmla="*/ 0 w 5517100"/>
                      <a:gd name="connsiteY35" fmla="*/ 0 h 3705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17100" h="3705023" extrusionOk="0">
                        <a:moveTo>
                          <a:pt x="0" y="0"/>
                        </a:moveTo>
                        <a:cubicBezTo>
                          <a:pt x="136378" y="-22571"/>
                          <a:pt x="263509" y="41984"/>
                          <a:pt x="496539" y="0"/>
                        </a:cubicBezTo>
                        <a:cubicBezTo>
                          <a:pt x="729569" y="-41984"/>
                          <a:pt x="802058" y="40759"/>
                          <a:pt x="882736" y="0"/>
                        </a:cubicBezTo>
                        <a:cubicBezTo>
                          <a:pt x="963414" y="-40759"/>
                          <a:pt x="1389642" y="63693"/>
                          <a:pt x="1544788" y="0"/>
                        </a:cubicBezTo>
                        <a:cubicBezTo>
                          <a:pt x="1699934" y="-63693"/>
                          <a:pt x="1922519" y="24155"/>
                          <a:pt x="2041327" y="0"/>
                        </a:cubicBezTo>
                        <a:cubicBezTo>
                          <a:pt x="2160135" y="-24155"/>
                          <a:pt x="2378845" y="9596"/>
                          <a:pt x="2537866" y="0"/>
                        </a:cubicBezTo>
                        <a:cubicBezTo>
                          <a:pt x="2696887" y="-9596"/>
                          <a:pt x="2968875" y="40693"/>
                          <a:pt x="3199918" y="0"/>
                        </a:cubicBezTo>
                        <a:cubicBezTo>
                          <a:pt x="3430961" y="-40693"/>
                          <a:pt x="3461340" y="758"/>
                          <a:pt x="3641286" y="0"/>
                        </a:cubicBezTo>
                        <a:cubicBezTo>
                          <a:pt x="3821232" y="-758"/>
                          <a:pt x="4088999" y="17944"/>
                          <a:pt x="4303338" y="0"/>
                        </a:cubicBezTo>
                        <a:cubicBezTo>
                          <a:pt x="4517677" y="-17944"/>
                          <a:pt x="4742167" y="16828"/>
                          <a:pt x="4965390" y="0"/>
                        </a:cubicBezTo>
                        <a:cubicBezTo>
                          <a:pt x="5188613" y="-16828"/>
                          <a:pt x="5365529" y="16223"/>
                          <a:pt x="5517100" y="0"/>
                        </a:cubicBezTo>
                        <a:cubicBezTo>
                          <a:pt x="5566659" y="209353"/>
                          <a:pt x="5516049" y="323191"/>
                          <a:pt x="5517100" y="603389"/>
                        </a:cubicBezTo>
                        <a:cubicBezTo>
                          <a:pt x="5518151" y="883587"/>
                          <a:pt x="5489366" y="909633"/>
                          <a:pt x="5517100" y="1169729"/>
                        </a:cubicBezTo>
                        <a:cubicBezTo>
                          <a:pt x="5544834" y="1429825"/>
                          <a:pt x="5478324" y="1490040"/>
                          <a:pt x="5517100" y="1587867"/>
                        </a:cubicBezTo>
                        <a:cubicBezTo>
                          <a:pt x="5555876" y="1685694"/>
                          <a:pt x="5454958" y="1922253"/>
                          <a:pt x="5517100" y="2117156"/>
                        </a:cubicBezTo>
                        <a:cubicBezTo>
                          <a:pt x="5579242" y="2312059"/>
                          <a:pt x="5513772" y="2432029"/>
                          <a:pt x="5517100" y="2646445"/>
                        </a:cubicBezTo>
                        <a:cubicBezTo>
                          <a:pt x="5520428" y="2860861"/>
                          <a:pt x="5459207" y="3066020"/>
                          <a:pt x="5517100" y="3175734"/>
                        </a:cubicBezTo>
                        <a:cubicBezTo>
                          <a:pt x="5574993" y="3285448"/>
                          <a:pt x="5474241" y="3591688"/>
                          <a:pt x="5517100" y="3705023"/>
                        </a:cubicBezTo>
                        <a:cubicBezTo>
                          <a:pt x="5358966" y="3745541"/>
                          <a:pt x="5117600" y="3646996"/>
                          <a:pt x="4910219" y="3705023"/>
                        </a:cubicBezTo>
                        <a:cubicBezTo>
                          <a:pt x="4702838" y="3763050"/>
                          <a:pt x="4702351" y="3704641"/>
                          <a:pt x="4524022" y="3705023"/>
                        </a:cubicBezTo>
                        <a:cubicBezTo>
                          <a:pt x="4345693" y="3705405"/>
                          <a:pt x="4178065" y="3671836"/>
                          <a:pt x="4082654" y="3705023"/>
                        </a:cubicBezTo>
                        <a:cubicBezTo>
                          <a:pt x="3987243" y="3738210"/>
                          <a:pt x="3727866" y="3680657"/>
                          <a:pt x="3420602" y="3705023"/>
                        </a:cubicBezTo>
                        <a:cubicBezTo>
                          <a:pt x="3113338" y="3729389"/>
                          <a:pt x="3092297" y="3703718"/>
                          <a:pt x="2868892" y="3705023"/>
                        </a:cubicBezTo>
                        <a:cubicBezTo>
                          <a:pt x="2645487" y="3706328"/>
                          <a:pt x="2554958" y="3652983"/>
                          <a:pt x="2427524" y="3705023"/>
                        </a:cubicBezTo>
                        <a:cubicBezTo>
                          <a:pt x="2300090" y="3757063"/>
                          <a:pt x="2075949" y="3647845"/>
                          <a:pt x="1875814" y="3705023"/>
                        </a:cubicBezTo>
                        <a:cubicBezTo>
                          <a:pt x="1675679" y="3762201"/>
                          <a:pt x="1657774" y="3662540"/>
                          <a:pt x="1489617" y="3705023"/>
                        </a:cubicBezTo>
                        <a:cubicBezTo>
                          <a:pt x="1321460" y="3747506"/>
                          <a:pt x="1211879" y="3692689"/>
                          <a:pt x="1103420" y="3705023"/>
                        </a:cubicBezTo>
                        <a:cubicBezTo>
                          <a:pt x="994961" y="3717357"/>
                          <a:pt x="724840" y="3651360"/>
                          <a:pt x="551710" y="3705023"/>
                        </a:cubicBezTo>
                        <a:cubicBezTo>
                          <a:pt x="378580" y="3758686"/>
                          <a:pt x="163039" y="3669227"/>
                          <a:pt x="0" y="3705023"/>
                        </a:cubicBezTo>
                        <a:cubicBezTo>
                          <a:pt x="-54728" y="3532296"/>
                          <a:pt x="66027" y="3319192"/>
                          <a:pt x="0" y="3138684"/>
                        </a:cubicBezTo>
                        <a:cubicBezTo>
                          <a:pt x="-66027" y="2958176"/>
                          <a:pt x="14804" y="2774809"/>
                          <a:pt x="0" y="2646445"/>
                        </a:cubicBezTo>
                        <a:cubicBezTo>
                          <a:pt x="-14804" y="2518081"/>
                          <a:pt x="46937" y="2384816"/>
                          <a:pt x="0" y="2228307"/>
                        </a:cubicBezTo>
                        <a:cubicBezTo>
                          <a:pt x="-46937" y="2071798"/>
                          <a:pt x="66945" y="1891444"/>
                          <a:pt x="0" y="1661967"/>
                        </a:cubicBezTo>
                        <a:cubicBezTo>
                          <a:pt x="-66945" y="1432490"/>
                          <a:pt x="4706" y="1318097"/>
                          <a:pt x="0" y="1206779"/>
                        </a:cubicBezTo>
                        <a:cubicBezTo>
                          <a:pt x="-4706" y="1095461"/>
                          <a:pt x="57983" y="767534"/>
                          <a:pt x="0" y="640440"/>
                        </a:cubicBezTo>
                        <a:cubicBezTo>
                          <a:pt x="-57983" y="513346"/>
                          <a:pt x="69228" y="284092"/>
                          <a:pt x="0" y="0"/>
                        </a:cubicBezTo>
                        <a:close/>
                      </a:path>
                    </a:pathLst>
                  </a:custGeom>
                  <ask:type>
                    <ask:lineSketchNone/>
                  </ask:type>
                </ask:lineSketchStyleProps>
              </a:ext>
            </a:extLst>
          </a:ln>
        </p:spPr>
        <p:style>
          <a:lnRef idx="2">
            <a:schemeClr val="accent1"/>
          </a:lnRef>
          <a:fillRef idx="1">
            <a:schemeClr val="lt1"/>
          </a:fillRef>
          <a:effectRef idx="0">
            <a:schemeClr val="accent1"/>
          </a:effectRef>
          <a:fontRef idx="minor">
            <a:schemeClr val="dk1"/>
          </a:fontRef>
        </p:style>
        <p:txBody>
          <a:bodyPr tIns="36000" rtlCol="0" anchor="t"/>
          <a:lstStyle/>
          <a:p>
            <a:pPr algn="ctr"/>
            <a:r>
              <a:rPr lang="en-IN" sz="1200" dirty="0">
                <a:latin typeface="IBM Plex Sans" panose="020B0503050203000203" pitchFamily="34" charset="0"/>
              </a:rPr>
              <a:t>Admin / Governance</a:t>
            </a:r>
          </a:p>
        </p:txBody>
      </p:sp>
      <p:sp>
        <p:nvSpPr>
          <p:cNvPr id="129" name="Rectangle 128">
            <a:extLst>
              <a:ext uri="{FF2B5EF4-FFF2-40B4-BE49-F238E27FC236}">
                <a16:creationId xmlns:a16="http://schemas.microsoft.com/office/drawing/2014/main" id="{A3EC4986-6C11-60FF-64FD-FEFC15079F35}"/>
              </a:ext>
            </a:extLst>
          </p:cNvPr>
          <p:cNvSpPr/>
          <p:nvPr/>
        </p:nvSpPr>
        <p:spPr>
          <a:xfrm>
            <a:off x="284079" y="587477"/>
            <a:ext cx="1447424" cy="5766030"/>
          </a:xfrm>
          <a:prstGeom prst="rect">
            <a:avLst/>
          </a:prstGeom>
          <a:solidFill>
            <a:schemeClr val="bg1">
              <a:lumMod val="95000"/>
            </a:schemeClr>
          </a:solidFill>
          <a:ln w="12700" cmpd="sng">
            <a:solidFill>
              <a:schemeClr val="accent6">
                <a:lumMod val="50000"/>
                <a:alpha val="99000"/>
              </a:schemeClr>
            </a:solidFill>
            <a:prstDash val="solid"/>
            <a:extLst>
              <a:ext uri="{C807C97D-BFC1-408E-A445-0C87EB9F89A2}">
                <ask:lineSketchStyleProps xmlns:ask="http://schemas.microsoft.com/office/drawing/2018/sketchyshapes" sd="1219033472">
                  <a:custGeom>
                    <a:avLst/>
                    <a:gdLst>
                      <a:gd name="connsiteX0" fmla="*/ 0 w 5517100"/>
                      <a:gd name="connsiteY0" fmla="*/ 0 h 3705023"/>
                      <a:gd name="connsiteX1" fmla="*/ 496539 w 5517100"/>
                      <a:gd name="connsiteY1" fmla="*/ 0 h 3705023"/>
                      <a:gd name="connsiteX2" fmla="*/ 882736 w 5517100"/>
                      <a:gd name="connsiteY2" fmla="*/ 0 h 3705023"/>
                      <a:gd name="connsiteX3" fmla="*/ 1544788 w 5517100"/>
                      <a:gd name="connsiteY3" fmla="*/ 0 h 3705023"/>
                      <a:gd name="connsiteX4" fmla="*/ 2041327 w 5517100"/>
                      <a:gd name="connsiteY4" fmla="*/ 0 h 3705023"/>
                      <a:gd name="connsiteX5" fmla="*/ 2537866 w 5517100"/>
                      <a:gd name="connsiteY5" fmla="*/ 0 h 3705023"/>
                      <a:gd name="connsiteX6" fmla="*/ 3199918 w 5517100"/>
                      <a:gd name="connsiteY6" fmla="*/ 0 h 3705023"/>
                      <a:gd name="connsiteX7" fmla="*/ 3641286 w 5517100"/>
                      <a:gd name="connsiteY7" fmla="*/ 0 h 3705023"/>
                      <a:gd name="connsiteX8" fmla="*/ 4303338 w 5517100"/>
                      <a:gd name="connsiteY8" fmla="*/ 0 h 3705023"/>
                      <a:gd name="connsiteX9" fmla="*/ 4965390 w 5517100"/>
                      <a:gd name="connsiteY9" fmla="*/ 0 h 3705023"/>
                      <a:gd name="connsiteX10" fmla="*/ 5517100 w 5517100"/>
                      <a:gd name="connsiteY10" fmla="*/ 0 h 3705023"/>
                      <a:gd name="connsiteX11" fmla="*/ 5517100 w 5517100"/>
                      <a:gd name="connsiteY11" fmla="*/ 603389 h 3705023"/>
                      <a:gd name="connsiteX12" fmla="*/ 5517100 w 5517100"/>
                      <a:gd name="connsiteY12" fmla="*/ 1169729 h 3705023"/>
                      <a:gd name="connsiteX13" fmla="*/ 5517100 w 5517100"/>
                      <a:gd name="connsiteY13" fmla="*/ 1587867 h 3705023"/>
                      <a:gd name="connsiteX14" fmla="*/ 5517100 w 5517100"/>
                      <a:gd name="connsiteY14" fmla="*/ 2117156 h 3705023"/>
                      <a:gd name="connsiteX15" fmla="*/ 5517100 w 5517100"/>
                      <a:gd name="connsiteY15" fmla="*/ 2646445 h 3705023"/>
                      <a:gd name="connsiteX16" fmla="*/ 5517100 w 5517100"/>
                      <a:gd name="connsiteY16" fmla="*/ 3175734 h 3705023"/>
                      <a:gd name="connsiteX17" fmla="*/ 5517100 w 5517100"/>
                      <a:gd name="connsiteY17" fmla="*/ 3705023 h 3705023"/>
                      <a:gd name="connsiteX18" fmla="*/ 4910219 w 5517100"/>
                      <a:gd name="connsiteY18" fmla="*/ 3705023 h 3705023"/>
                      <a:gd name="connsiteX19" fmla="*/ 4524022 w 5517100"/>
                      <a:gd name="connsiteY19" fmla="*/ 3705023 h 3705023"/>
                      <a:gd name="connsiteX20" fmla="*/ 4082654 w 5517100"/>
                      <a:gd name="connsiteY20" fmla="*/ 3705023 h 3705023"/>
                      <a:gd name="connsiteX21" fmla="*/ 3420602 w 5517100"/>
                      <a:gd name="connsiteY21" fmla="*/ 3705023 h 3705023"/>
                      <a:gd name="connsiteX22" fmla="*/ 2868892 w 5517100"/>
                      <a:gd name="connsiteY22" fmla="*/ 3705023 h 3705023"/>
                      <a:gd name="connsiteX23" fmla="*/ 2427524 w 5517100"/>
                      <a:gd name="connsiteY23" fmla="*/ 3705023 h 3705023"/>
                      <a:gd name="connsiteX24" fmla="*/ 1875814 w 5517100"/>
                      <a:gd name="connsiteY24" fmla="*/ 3705023 h 3705023"/>
                      <a:gd name="connsiteX25" fmla="*/ 1489617 w 5517100"/>
                      <a:gd name="connsiteY25" fmla="*/ 3705023 h 3705023"/>
                      <a:gd name="connsiteX26" fmla="*/ 1103420 w 5517100"/>
                      <a:gd name="connsiteY26" fmla="*/ 3705023 h 3705023"/>
                      <a:gd name="connsiteX27" fmla="*/ 551710 w 5517100"/>
                      <a:gd name="connsiteY27" fmla="*/ 3705023 h 3705023"/>
                      <a:gd name="connsiteX28" fmla="*/ 0 w 5517100"/>
                      <a:gd name="connsiteY28" fmla="*/ 3705023 h 3705023"/>
                      <a:gd name="connsiteX29" fmla="*/ 0 w 5517100"/>
                      <a:gd name="connsiteY29" fmla="*/ 3138684 h 3705023"/>
                      <a:gd name="connsiteX30" fmla="*/ 0 w 5517100"/>
                      <a:gd name="connsiteY30" fmla="*/ 2646445 h 3705023"/>
                      <a:gd name="connsiteX31" fmla="*/ 0 w 5517100"/>
                      <a:gd name="connsiteY31" fmla="*/ 2228307 h 3705023"/>
                      <a:gd name="connsiteX32" fmla="*/ 0 w 5517100"/>
                      <a:gd name="connsiteY32" fmla="*/ 1661967 h 3705023"/>
                      <a:gd name="connsiteX33" fmla="*/ 0 w 5517100"/>
                      <a:gd name="connsiteY33" fmla="*/ 1206779 h 3705023"/>
                      <a:gd name="connsiteX34" fmla="*/ 0 w 5517100"/>
                      <a:gd name="connsiteY34" fmla="*/ 640440 h 3705023"/>
                      <a:gd name="connsiteX35" fmla="*/ 0 w 5517100"/>
                      <a:gd name="connsiteY35" fmla="*/ 0 h 3705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17100" h="3705023" extrusionOk="0">
                        <a:moveTo>
                          <a:pt x="0" y="0"/>
                        </a:moveTo>
                        <a:cubicBezTo>
                          <a:pt x="136378" y="-22571"/>
                          <a:pt x="263509" y="41984"/>
                          <a:pt x="496539" y="0"/>
                        </a:cubicBezTo>
                        <a:cubicBezTo>
                          <a:pt x="729569" y="-41984"/>
                          <a:pt x="802058" y="40759"/>
                          <a:pt x="882736" y="0"/>
                        </a:cubicBezTo>
                        <a:cubicBezTo>
                          <a:pt x="963414" y="-40759"/>
                          <a:pt x="1389642" y="63693"/>
                          <a:pt x="1544788" y="0"/>
                        </a:cubicBezTo>
                        <a:cubicBezTo>
                          <a:pt x="1699934" y="-63693"/>
                          <a:pt x="1922519" y="24155"/>
                          <a:pt x="2041327" y="0"/>
                        </a:cubicBezTo>
                        <a:cubicBezTo>
                          <a:pt x="2160135" y="-24155"/>
                          <a:pt x="2378845" y="9596"/>
                          <a:pt x="2537866" y="0"/>
                        </a:cubicBezTo>
                        <a:cubicBezTo>
                          <a:pt x="2696887" y="-9596"/>
                          <a:pt x="2968875" y="40693"/>
                          <a:pt x="3199918" y="0"/>
                        </a:cubicBezTo>
                        <a:cubicBezTo>
                          <a:pt x="3430961" y="-40693"/>
                          <a:pt x="3461340" y="758"/>
                          <a:pt x="3641286" y="0"/>
                        </a:cubicBezTo>
                        <a:cubicBezTo>
                          <a:pt x="3821232" y="-758"/>
                          <a:pt x="4088999" y="17944"/>
                          <a:pt x="4303338" y="0"/>
                        </a:cubicBezTo>
                        <a:cubicBezTo>
                          <a:pt x="4517677" y="-17944"/>
                          <a:pt x="4742167" y="16828"/>
                          <a:pt x="4965390" y="0"/>
                        </a:cubicBezTo>
                        <a:cubicBezTo>
                          <a:pt x="5188613" y="-16828"/>
                          <a:pt x="5365529" y="16223"/>
                          <a:pt x="5517100" y="0"/>
                        </a:cubicBezTo>
                        <a:cubicBezTo>
                          <a:pt x="5566659" y="209353"/>
                          <a:pt x="5516049" y="323191"/>
                          <a:pt x="5517100" y="603389"/>
                        </a:cubicBezTo>
                        <a:cubicBezTo>
                          <a:pt x="5518151" y="883587"/>
                          <a:pt x="5489366" y="909633"/>
                          <a:pt x="5517100" y="1169729"/>
                        </a:cubicBezTo>
                        <a:cubicBezTo>
                          <a:pt x="5544834" y="1429825"/>
                          <a:pt x="5478324" y="1490040"/>
                          <a:pt x="5517100" y="1587867"/>
                        </a:cubicBezTo>
                        <a:cubicBezTo>
                          <a:pt x="5555876" y="1685694"/>
                          <a:pt x="5454958" y="1922253"/>
                          <a:pt x="5517100" y="2117156"/>
                        </a:cubicBezTo>
                        <a:cubicBezTo>
                          <a:pt x="5579242" y="2312059"/>
                          <a:pt x="5513772" y="2432029"/>
                          <a:pt x="5517100" y="2646445"/>
                        </a:cubicBezTo>
                        <a:cubicBezTo>
                          <a:pt x="5520428" y="2860861"/>
                          <a:pt x="5459207" y="3066020"/>
                          <a:pt x="5517100" y="3175734"/>
                        </a:cubicBezTo>
                        <a:cubicBezTo>
                          <a:pt x="5574993" y="3285448"/>
                          <a:pt x="5474241" y="3591688"/>
                          <a:pt x="5517100" y="3705023"/>
                        </a:cubicBezTo>
                        <a:cubicBezTo>
                          <a:pt x="5358966" y="3745541"/>
                          <a:pt x="5117600" y="3646996"/>
                          <a:pt x="4910219" y="3705023"/>
                        </a:cubicBezTo>
                        <a:cubicBezTo>
                          <a:pt x="4702838" y="3763050"/>
                          <a:pt x="4702351" y="3704641"/>
                          <a:pt x="4524022" y="3705023"/>
                        </a:cubicBezTo>
                        <a:cubicBezTo>
                          <a:pt x="4345693" y="3705405"/>
                          <a:pt x="4178065" y="3671836"/>
                          <a:pt x="4082654" y="3705023"/>
                        </a:cubicBezTo>
                        <a:cubicBezTo>
                          <a:pt x="3987243" y="3738210"/>
                          <a:pt x="3727866" y="3680657"/>
                          <a:pt x="3420602" y="3705023"/>
                        </a:cubicBezTo>
                        <a:cubicBezTo>
                          <a:pt x="3113338" y="3729389"/>
                          <a:pt x="3092297" y="3703718"/>
                          <a:pt x="2868892" y="3705023"/>
                        </a:cubicBezTo>
                        <a:cubicBezTo>
                          <a:pt x="2645487" y="3706328"/>
                          <a:pt x="2554958" y="3652983"/>
                          <a:pt x="2427524" y="3705023"/>
                        </a:cubicBezTo>
                        <a:cubicBezTo>
                          <a:pt x="2300090" y="3757063"/>
                          <a:pt x="2075949" y="3647845"/>
                          <a:pt x="1875814" y="3705023"/>
                        </a:cubicBezTo>
                        <a:cubicBezTo>
                          <a:pt x="1675679" y="3762201"/>
                          <a:pt x="1657774" y="3662540"/>
                          <a:pt x="1489617" y="3705023"/>
                        </a:cubicBezTo>
                        <a:cubicBezTo>
                          <a:pt x="1321460" y="3747506"/>
                          <a:pt x="1211879" y="3692689"/>
                          <a:pt x="1103420" y="3705023"/>
                        </a:cubicBezTo>
                        <a:cubicBezTo>
                          <a:pt x="994961" y="3717357"/>
                          <a:pt x="724840" y="3651360"/>
                          <a:pt x="551710" y="3705023"/>
                        </a:cubicBezTo>
                        <a:cubicBezTo>
                          <a:pt x="378580" y="3758686"/>
                          <a:pt x="163039" y="3669227"/>
                          <a:pt x="0" y="3705023"/>
                        </a:cubicBezTo>
                        <a:cubicBezTo>
                          <a:pt x="-54728" y="3532296"/>
                          <a:pt x="66027" y="3319192"/>
                          <a:pt x="0" y="3138684"/>
                        </a:cubicBezTo>
                        <a:cubicBezTo>
                          <a:pt x="-66027" y="2958176"/>
                          <a:pt x="14804" y="2774809"/>
                          <a:pt x="0" y="2646445"/>
                        </a:cubicBezTo>
                        <a:cubicBezTo>
                          <a:pt x="-14804" y="2518081"/>
                          <a:pt x="46937" y="2384816"/>
                          <a:pt x="0" y="2228307"/>
                        </a:cubicBezTo>
                        <a:cubicBezTo>
                          <a:pt x="-46937" y="2071798"/>
                          <a:pt x="66945" y="1891444"/>
                          <a:pt x="0" y="1661967"/>
                        </a:cubicBezTo>
                        <a:cubicBezTo>
                          <a:pt x="-66945" y="1432490"/>
                          <a:pt x="4706" y="1318097"/>
                          <a:pt x="0" y="1206779"/>
                        </a:cubicBezTo>
                        <a:cubicBezTo>
                          <a:pt x="-4706" y="1095461"/>
                          <a:pt x="57983" y="767534"/>
                          <a:pt x="0" y="640440"/>
                        </a:cubicBezTo>
                        <a:cubicBezTo>
                          <a:pt x="-57983" y="513346"/>
                          <a:pt x="69228" y="284092"/>
                          <a:pt x="0" y="0"/>
                        </a:cubicBezTo>
                        <a:close/>
                      </a:path>
                    </a:pathLst>
                  </a:custGeom>
                  <ask:type>
                    <ask:lineSketchNone/>
                  </ask:type>
                </ask:lineSketchStyleProps>
              </a:ext>
            </a:extLst>
          </a:ln>
        </p:spPr>
        <p:style>
          <a:lnRef idx="2">
            <a:schemeClr val="accent1"/>
          </a:lnRef>
          <a:fillRef idx="1">
            <a:schemeClr val="lt1"/>
          </a:fillRef>
          <a:effectRef idx="0">
            <a:schemeClr val="accent1"/>
          </a:effectRef>
          <a:fontRef idx="minor">
            <a:schemeClr val="dk1"/>
          </a:fontRef>
        </p:style>
        <p:txBody>
          <a:bodyPr tIns="36000" rtlCol="0" anchor="t"/>
          <a:lstStyle/>
          <a:p>
            <a:pPr algn="ctr"/>
            <a:r>
              <a:rPr lang="en-IN" sz="1200" dirty="0">
                <a:latin typeface="IBM Plex Sans" panose="020B0503050203000203" pitchFamily="34" charset="0"/>
              </a:rPr>
              <a:t>Data Sources</a:t>
            </a:r>
          </a:p>
        </p:txBody>
      </p:sp>
      <p:sp>
        <p:nvSpPr>
          <p:cNvPr id="4" name="Rectangle 3">
            <a:extLst>
              <a:ext uri="{FF2B5EF4-FFF2-40B4-BE49-F238E27FC236}">
                <a16:creationId xmlns:a16="http://schemas.microsoft.com/office/drawing/2014/main" id="{80D822D0-6404-BF53-D534-CFB40EA55524}"/>
              </a:ext>
            </a:extLst>
          </p:cNvPr>
          <p:cNvSpPr/>
          <p:nvPr/>
        </p:nvSpPr>
        <p:spPr>
          <a:xfrm>
            <a:off x="1981099" y="992181"/>
            <a:ext cx="865686" cy="3979325"/>
          </a:xfrm>
          <a:prstGeom prst="rect">
            <a:avLst/>
          </a:prstGeom>
          <a:solidFill>
            <a:schemeClr val="bg1"/>
          </a:solidFill>
          <a:ln w="12700">
            <a:solidFill>
              <a:schemeClr val="accent6">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097236"/>
            <a:endParaRPr lang="en-IN" sz="1800">
              <a:solidFill>
                <a:prstClr val="white"/>
              </a:solidFill>
              <a:latin typeface="Calibri" panose="020F0502020204030204"/>
            </a:endParaRPr>
          </a:p>
        </p:txBody>
      </p:sp>
      <p:sp>
        <p:nvSpPr>
          <p:cNvPr id="2" name="Title 1">
            <a:extLst>
              <a:ext uri="{FF2B5EF4-FFF2-40B4-BE49-F238E27FC236}">
                <a16:creationId xmlns:a16="http://schemas.microsoft.com/office/drawing/2014/main" id="{A7D105B6-630D-75EB-E72F-8C8FADB02A39}"/>
              </a:ext>
            </a:extLst>
          </p:cNvPr>
          <p:cNvSpPr txBox="1">
            <a:spLocks/>
          </p:cNvSpPr>
          <p:nvPr/>
        </p:nvSpPr>
        <p:spPr>
          <a:xfrm>
            <a:off x="173209" y="69054"/>
            <a:ext cx="11825723" cy="421347"/>
          </a:xfrm>
          <a:prstGeom prst="rect">
            <a:avLst/>
          </a:prstGeom>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b="1" dirty="0">
                <a:latin typeface="IBM Plex Sans Condensed" panose="020B0506050203000203" pitchFamily="34" charset="77"/>
              </a:rPr>
              <a:t>Data Flow - Ingestion</a:t>
            </a:r>
          </a:p>
        </p:txBody>
      </p:sp>
      <p:sp>
        <p:nvSpPr>
          <p:cNvPr id="18" name="Rectangle 17">
            <a:extLst>
              <a:ext uri="{FF2B5EF4-FFF2-40B4-BE49-F238E27FC236}">
                <a16:creationId xmlns:a16="http://schemas.microsoft.com/office/drawing/2014/main" id="{6ECF9C4F-2261-C2F8-B14E-6E55F3D7B4D7}"/>
              </a:ext>
            </a:extLst>
          </p:cNvPr>
          <p:cNvSpPr/>
          <p:nvPr/>
        </p:nvSpPr>
        <p:spPr>
          <a:xfrm>
            <a:off x="425868" y="1003040"/>
            <a:ext cx="1167928" cy="2071780"/>
          </a:xfrm>
          <a:prstGeom prst="rect">
            <a:avLst/>
          </a:prstGeom>
          <a:solidFill>
            <a:schemeClr val="bg1"/>
          </a:solidFill>
          <a:ln w="12700">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defTabSz="1097236"/>
            <a:r>
              <a:rPr lang="en-IN" sz="1200" dirty="0">
                <a:solidFill>
                  <a:schemeClr val="accent6">
                    <a:lumMod val="75000"/>
                  </a:schemeClr>
                </a:solidFill>
                <a:latin typeface="IBM Plex Sans" panose="020B0503050203000203" pitchFamily="34" charset="0"/>
              </a:rPr>
              <a:t>Structured Data</a:t>
            </a:r>
          </a:p>
        </p:txBody>
      </p:sp>
      <p:sp>
        <p:nvSpPr>
          <p:cNvPr id="22" name="TextBox 21">
            <a:extLst>
              <a:ext uri="{FF2B5EF4-FFF2-40B4-BE49-F238E27FC236}">
                <a16:creationId xmlns:a16="http://schemas.microsoft.com/office/drawing/2014/main" id="{07F6A5E8-4CAC-4F68-9CCD-D06A87D8ECC5}"/>
              </a:ext>
            </a:extLst>
          </p:cNvPr>
          <p:cNvSpPr txBox="1"/>
          <p:nvPr/>
        </p:nvSpPr>
        <p:spPr>
          <a:xfrm>
            <a:off x="544399" y="1853066"/>
            <a:ext cx="923651" cy="261610"/>
          </a:xfrm>
          <a:prstGeom prst="rect">
            <a:avLst/>
          </a:prstGeom>
          <a:noFill/>
        </p:spPr>
        <p:txBody>
          <a:bodyPr wrap="square" rtlCol="0">
            <a:spAutoFit/>
          </a:bodyPr>
          <a:lstStyle/>
          <a:p>
            <a:pPr algn="ctr" defTabSz="1097236"/>
            <a:r>
              <a:rPr lang="en-IN" sz="1050" dirty="0">
                <a:solidFill>
                  <a:schemeClr val="accent6">
                    <a:lumMod val="75000"/>
                  </a:schemeClr>
                </a:solidFill>
                <a:latin typeface="IBM Plex Sans" panose="020B0503050203000203" pitchFamily="34" charset="0"/>
                <a:ea typeface="Arial" panose="020B0604020202020204" pitchFamily="34" charset="0"/>
              </a:rPr>
              <a:t>RDBMS</a:t>
            </a:r>
          </a:p>
        </p:txBody>
      </p:sp>
      <p:sp>
        <p:nvSpPr>
          <p:cNvPr id="25" name="Rectangle 24">
            <a:extLst>
              <a:ext uri="{FF2B5EF4-FFF2-40B4-BE49-F238E27FC236}">
                <a16:creationId xmlns:a16="http://schemas.microsoft.com/office/drawing/2014/main" id="{B79C991A-2987-B1E8-3F22-DC4ECA56CE68}"/>
              </a:ext>
            </a:extLst>
          </p:cNvPr>
          <p:cNvSpPr/>
          <p:nvPr/>
        </p:nvSpPr>
        <p:spPr>
          <a:xfrm>
            <a:off x="2969901" y="992182"/>
            <a:ext cx="1346465" cy="3979325"/>
          </a:xfrm>
          <a:prstGeom prst="rect">
            <a:avLst/>
          </a:prstGeom>
          <a:solidFill>
            <a:schemeClr val="bg1"/>
          </a:solidFill>
          <a:ln w="12700">
            <a:solidFill>
              <a:schemeClr val="accent6">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097236"/>
            <a:endParaRPr lang="en-IN" sz="1800" dirty="0">
              <a:solidFill>
                <a:prstClr val="white"/>
              </a:solidFill>
              <a:latin typeface="Calibri" panose="020F0502020204030204"/>
            </a:endParaRPr>
          </a:p>
        </p:txBody>
      </p:sp>
      <p:sp>
        <p:nvSpPr>
          <p:cNvPr id="26" name="Rectangle 25">
            <a:extLst>
              <a:ext uri="{FF2B5EF4-FFF2-40B4-BE49-F238E27FC236}">
                <a16:creationId xmlns:a16="http://schemas.microsoft.com/office/drawing/2014/main" id="{50733840-C05A-3A4E-2DB6-4A03574893C6}"/>
              </a:ext>
            </a:extLst>
          </p:cNvPr>
          <p:cNvSpPr/>
          <p:nvPr/>
        </p:nvSpPr>
        <p:spPr>
          <a:xfrm>
            <a:off x="3135079" y="1633579"/>
            <a:ext cx="1013303" cy="2347386"/>
          </a:xfrm>
          <a:prstGeom prst="rect">
            <a:avLst/>
          </a:prstGeom>
          <a:solidFill>
            <a:schemeClr val="accent6">
              <a:lumMod val="20000"/>
              <a:lumOff val="80000"/>
            </a:schemeClr>
          </a:solidFill>
          <a:ln>
            <a:solidFill>
              <a:schemeClr val="accent6">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097236"/>
            <a:r>
              <a:rPr lang="en-IN" sz="1200" dirty="0">
                <a:solidFill>
                  <a:prstClr val="black"/>
                </a:solidFill>
                <a:latin typeface="IBM Plex Sans" panose="020B0503050203000203" pitchFamily="34" charset="0"/>
              </a:rPr>
              <a:t>Batch Ingestion</a:t>
            </a:r>
          </a:p>
          <a:p>
            <a:pPr algn="ctr" defTabSz="1097236"/>
            <a:r>
              <a:rPr lang="en-IN" sz="1200" dirty="0">
                <a:solidFill>
                  <a:prstClr val="black"/>
                </a:solidFill>
                <a:latin typeface="IBM Plex Sans" panose="020B0503050203000203" pitchFamily="34" charset="0"/>
              </a:rPr>
              <a:t>(Ext. + load)</a:t>
            </a:r>
          </a:p>
        </p:txBody>
      </p:sp>
      <p:sp>
        <p:nvSpPr>
          <p:cNvPr id="28" name="Rectangle 27">
            <a:extLst>
              <a:ext uri="{FF2B5EF4-FFF2-40B4-BE49-F238E27FC236}">
                <a16:creationId xmlns:a16="http://schemas.microsoft.com/office/drawing/2014/main" id="{92524354-A5DB-3561-4DAF-0C61BF8696D4}"/>
              </a:ext>
            </a:extLst>
          </p:cNvPr>
          <p:cNvSpPr/>
          <p:nvPr/>
        </p:nvSpPr>
        <p:spPr>
          <a:xfrm>
            <a:off x="4628793" y="2471459"/>
            <a:ext cx="3453222" cy="1786846"/>
          </a:xfrm>
          <a:prstGeom prst="rect">
            <a:avLst/>
          </a:prstGeom>
          <a:solidFill>
            <a:schemeClr val="bg1">
              <a:lumMod val="95000"/>
            </a:schemeClr>
          </a:solidFill>
          <a:ln w="12700">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097236"/>
            <a:endParaRPr lang="en-IN" sz="1200">
              <a:solidFill>
                <a:prstClr val="black"/>
              </a:solidFill>
              <a:latin typeface="IBM Plex Sans" panose="020B0503050203000203" pitchFamily="34" charset="0"/>
            </a:endParaRPr>
          </a:p>
        </p:txBody>
      </p:sp>
      <p:sp>
        <p:nvSpPr>
          <p:cNvPr id="37" name="Rectangle 36">
            <a:extLst>
              <a:ext uri="{FF2B5EF4-FFF2-40B4-BE49-F238E27FC236}">
                <a16:creationId xmlns:a16="http://schemas.microsoft.com/office/drawing/2014/main" id="{D7B2A8C4-3C19-8CF4-8774-E30745F70B20}"/>
              </a:ext>
            </a:extLst>
          </p:cNvPr>
          <p:cNvSpPr/>
          <p:nvPr/>
        </p:nvSpPr>
        <p:spPr>
          <a:xfrm>
            <a:off x="2097185" y="1146943"/>
            <a:ext cx="618935" cy="540000"/>
          </a:xfrm>
          <a:prstGeom prst="rect">
            <a:avLst/>
          </a:prstGeom>
          <a:solidFill>
            <a:schemeClr val="accent6">
              <a:lumMod val="20000"/>
              <a:lumOff val="80000"/>
            </a:schemeClr>
          </a:solidFill>
          <a:ln>
            <a:solidFill>
              <a:schemeClr val="accent6">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lIns="36000" rIns="36000" rtlCol="0" anchor="ctr"/>
          <a:lstStyle/>
          <a:p>
            <a:pPr algn="ctr" defTabSz="1097236"/>
            <a:r>
              <a:rPr lang="en-IN" sz="1200" dirty="0">
                <a:solidFill>
                  <a:prstClr val="black"/>
                </a:solidFill>
                <a:latin typeface="IBM Plex Sans" panose="020B0503050203000203" pitchFamily="34" charset="0"/>
              </a:rPr>
              <a:t>CDC</a:t>
            </a:r>
          </a:p>
        </p:txBody>
      </p:sp>
      <p:sp>
        <p:nvSpPr>
          <p:cNvPr id="27" name="Rectangle 26">
            <a:extLst>
              <a:ext uri="{FF2B5EF4-FFF2-40B4-BE49-F238E27FC236}">
                <a16:creationId xmlns:a16="http://schemas.microsoft.com/office/drawing/2014/main" id="{F39E992B-7155-67E1-5CA0-CA4A44FA7F39}"/>
              </a:ext>
            </a:extLst>
          </p:cNvPr>
          <p:cNvSpPr/>
          <p:nvPr/>
        </p:nvSpPr>
        <p:spPr>
          <a:xfrm>
            <a:off x="3126300" y="1144797"/>
            <a:ext cx="1022082" cy="416616"/>
          </a:xfrm>
          <a:prstGeom prst="rect">
            <a:avLst/>
          </a:prstGeom>
          <a:solidFill>
            <a:schemeClr val="accent6">
              <a:lumMod val="20000"/>
              <a:lumOff val="80000"/>
            </a:schemeClr>
          </a:solidFill>
          <a:ln>
            <a:solidFill>
              <a:schemeClr val="accent6">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097236"/>
            <a:r>
              <a:rPr lang="en-IN" sz="1200" dirty="0">
                <a:solidFill>
                  <a:prstClr val="black"/>
                </a:solidFill>
                <a:latin typeface="IBM Plex Sans" panose="020B0503050203000203" pitchFamily="34" charset="0"/>
              </a:rPr>
              <a:t>Event</a:t>
            </a:r>
          </a:p>
          <a:p>
            <a:pPr algn="ctr" defTabSz="1097236"/>
            <a:r>
              <a:rPr lang="en-IN" sz="1200" dirty="0">
                <a:solidFill>
                  <a:prstClr val="black"/>
                </a:solidFill>
                <a:latin typeface="IBM Plex Sans" panose="020B0503050203000203" pitchFamily="34" charset="0"/>
              </a:rPr>
              <a:t> Streaming</a:t>
            </a:r>
          </a:p>
        </p:txBody>
      </p:sp>
      <p:sp>
        <p:nvSpPr>
          <p:cNvPr id="43" name="Rectangle 42">
            <a:extLst>
              <a:ext uri="{FF2B5EF4-FFF2-40B4-BE49-F238E27FC236}">
                <a16:creationId xmlns:a16="http://schemas.microsoft.com/office/drawing/2014/main" id="{32096FD1-EE41-3877-6080-06627029D38E}"/>
              </a:ext>
            </a:extLst>
          </p:cNvPr>
          <p:cNvSpPr/>
          <p:nvPr/>
        </p:nvSpPr>
        <p:spPr>
          <a:xfrm>
            <a:off x="4631023" y="4323098"/>
            <a:ext cx="3456000" cy="288000"/>
          </a:xfrm>
          <a:prstGeom prst="rect">
            <a:avLst/>
          </a:prstGeom>
          <a:solidFill>
            <a:schemeClr val="bg1">
              <a:lumMod val="95000"/>
            </a:schemeClr>
          </a:solidFill>
          <a:ln w="12700">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097236"/>
            <a:r>
              <a:rPr lang="en-IN" sz="1200" dirty="0">
                <a:solidFill>
                  <a:prstClr val="black"/>
                </a:solidFill>
                <a:latin typeface="IBM Plex Sans" panose="020B0503050203000203" pitchFamily="34" charset="0"/>
              </a:rPr>
              <a:t>Object Storage</a:t>
            </a:r>
          </a:p>
        </p:txBody>
      </p:sp>
      <p:sp>
        <p:nvSpPr>
          <p:cNvPr id="50" name="Rectangle 49">
            <a:extLst>
              <a:ext uri="{FF2B5EF4-FFF2-40B4-BE49-F238E27FC236}">
                <a16:creationId xmlns:a16="http://schemas.microsoft.com/office/drawing/2014/main" id="{E0A94E16-6832-7C33-1390-CC4632AC24F4}"/>
              </a:ext>
            </a:extLst>
          </p:cNvPr>
          <p:cNvSpPr/>
          <p:nvPr/>
        </p:nvSpPr>
        <p:spPr>
          <a:xfrm>
            <a:off x="4628173" y="1348403"/>
            <a:ext cx="3457825" cy="288000"/>
          </a:xfrm>
          <a:prstGeom prst="rect">
            <a:avLst/>
          </a:prstGeom>
          <a:solidFill>
            <a:schemeClr val="bg1">
              <a:lumMod val="95000"/>
            </a:schemeClr>
          </a:solidFill>
          <a:ln w="12700">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097236"/>
            <a:r>
              <a:rPr lang="en-GB" sz="1200">
                <a:solidFill>
                  <a:prstClr val="black"/>
                </a:solidFill>
                <a:latin typeface="IBM Plex Sans" panose="020B0503050203000203" pitchFamily="34" charset="0"/>
              </a:rPr>
              <a:t>Data </a:t>
            </a:r>
            <a:r>
              <a:rPr lang="en-GB" sz="1200" dirty="0">
                <a:solidFill>
                  <a:prstClr val="black"/>
                </a:solidFill>
                <a:latin typeface="IBM Plex Sans" panose="020B0503050203000203" pitchFamily="34" charset="0"/>
              </a:rPr>
              <a:t>Transformation and </a:t>
            </a:r>
            <a:r>
              <a:rPr lang="en-IN" sz="1200" dirty="0">
                <a:solidFill>
                  <a:prstClr val="black"/>
                </a:solidFill>
                <a:latin typeface="IBM Plex Sans" panose="020B0503050203000203" pitchFamily="34" charset="0"/>
              </a:rPr>
              <a:t>Processing</a:t>
            </a:r>
          </a:p>
        </p:txBody>
      </p:sp>
      <p:sp>
        <p:nvSpPr>
          <p:cNvPr id="52" name="Rectangle 51">
            <a:extLst>
              <a:ext uri="{FF2B5EF4-FFF2-40B4-BE49-F238E27FC236}">
                <a16:creationId xmlns:a16="http://schemas.microsoft.com/office/drawing/2014/main" id="{523C8A3D-1BF4-129C-9709-792A9916A8ED}"/>
              </a:ext>
            </a:extLst>
          </p:cNvPr>
          <p:cNvSpPr/>
          <p:nvPr/>
        </p:nvSpPr>
        <p:spPr>
          <a:xfrm>
            <a:off x="4628172" y="991571"/>
            <a:ext cx="3457826" cy="288000"/>
          </a:xfrm>
          <a:prstGeom prst="rect">
            <a:avLst/>
          </a:prstGeom>
          <a:solidFill>
            <a:schemeClr val="bg1">
              <a:lumMod val="95000"/>
            </a:schemeClr>
          </a:solidFill>
          <a:ln w="12700">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097236"/>
            <a:r>
              <a:rPr lang="en-IN" sz="1200" dirty="0">
                <a:solidFill>
                  <a:prstClr val="black"/>
                </a:solidFill>
                <a:latin typeface="IBM Plex Sans" panose="020B0503050203000203" pitchFamily="34" charset="0"/>
              </a:rPr>
              <a:t>Real-time Stream Processing </a:t>
            </a:r>
          </a:p>
        </p:txBody>
      </p:sp>
      <p:sp>
        <p:nvSpPr>
          <p:cNvPr id="58" name="Rectangle 57">
            <a:extLst>
              <a:ext uri="{FF2B5EF4-FFF2-40B4-BE49-F238E27FC236}">
                <a16:creationId xmlns:a16="http://schemas.microsoft.com/office/drawing/2014/main" id="{4455839C-75A3-84B6-0F9B-881AD194A2A4}"/>
              </a:ext>
            </a:extLst>
          </p:cNvPr>
          <p:cNvSpPr/>
          <p:nvPr/>
        </p:nvSpPr>
        <p:spPr>
          <a:xfrm>
            <a:off x="9803325" y="981474"/>
            <a:ext cx="1190869" cy="1745018"/>
          </a:xfrm>
          <a:prstGeom prst="rect">
            <a:avLst/>
          </a:prstGeom>
          <a:solidFill>
            <a:schemeClr val="bg1"/>
          </a:solidFill>
          <a:ln w="12700">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defTabSz="1097236"/>
            <a:r>
              <a:rPr lang="en-IN" sz="1200" dirty="0">
                <a:solidFill>
                  <a:prstClr val="black"/>
                </a:solidFill>
                <a:latin typeface="IBM Plex Sans" panose="020B0503050203000203" pitchFamily="34" charset="0"/>
              </a:rPr>
              <a:t>Insights</a:t>
            </a:r>
          </a:p>
          <a:p>
            <a:pPr algn="ctr" defTabSz="1097236"/>
            <a:endParaRPr lang="en-IN" sz="1200" dirty="0">
              <a:solidFill>
                <a:prstClr val="black"/>
              </a:solidFill>
              <a:latin typeface="IBM Plex Sans" panose="020B0503050203000203" pitchFamily="34" charset="0"/>
            </a:endParaRPr>
          </a:p>
          <a:p>
            <a:pPr algn="ctr" defTabSz="1097236"/>
            <a:endParaRPr lang="en-IN" sz="1200" dirty="0">
              <a:solidFill>
                <a:prstClr val="black"/>
              </a:solidFill>
              <a:latin typeface="IBM Plex Sans" panose="020B0503050203000203" pitchFamily="34" charset="0"/>
            </a:endParaRPr>
          </a:p>
          <a:p>
            <a:pPr algn="ctr" defTabSz="1097236"/>
            <a:endParaRPr lang="en-IN" sz="1200" dirty="0">
              <a:solidFill>
                <a:prstClr val="black"/>
              </a:solidFill>
              <a:latin typeface="IBM Plex Sans" panose="020B0503050203000203" pitchFamily="34" charset="0"/>
            </a:endParaRPr>
          </a:p>
          <a:p>
            <a:pPr algn="ctr" defTabSz="1097236"/>
            <a:endParaRPr lang="en-IN" sz="1200" dirty="0">
              <a:solidFill>
                <a:prstClr val="black"/>
              </a:solidFill>
              <a:latin typeface="IBM Plex Sans" panose="020B0503050203000203" pitchFamily="34" charset="0"/>
            </a:endParaRPr>
          </a:p>
          <a:p>
            <a:pPr algn="ctr" defTabSz="1097236"/>
            <a:endParaRPr lang="en-IN" sz="1200" dirty="0">
              <a:solidFill>
                <a:prstClr val="black"/>
              </a:solidFill>
              <a:latin typeface="IBM Plex Sans" panose="020B0503050203000203" pitchFamily="34" charset="0"/>
            </a:endParaRPr>
          </a:p>
        </p:txBody>
      </p:sp>
      <p:sp>
        <p:nvSpPr>
          <p:cNvPr id="59" name="Rectangle 58">
            <a:extLst>
              <a:ext uri="{FF2B5EF4-FFF2-40B4-BE49-F238E27FC236}">
                <a16:creationId xmlns:a16="http://schemas.microsoft.com/office/drawing/2014/main" id="{4FEB4E83-5DA8-6FB2-5556-32FA940C050D}"/>
              </a:ext>
            </a:extLst>
          </p:cNvPr>
          <p:cNvSpPr/>
          <p:nvPr/>
        </p:nvSpPr>
        <p:spPr>
          <a:xfrm>
            <a:off x="1987512" y="5418318"/>
            <a:ext cx="9000000" cy="251999"/>
          </a:xfrm>
          <a:prstGeom prst="rect">
            <a:avLst/>
          </a:prstGeom>
          <a:solidFill>
            <a:schemeClr val="bg1">
              <a:lumMod val="95000"/>
            </a:schemeClr>
          </a:solidFill>
          <a:ln w="12700">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defTabSz="1097236"/>
            <a:r>
              <a:rPr lang="en-IN" sz="1200" dirty="0">
                <a:solidFill>
                  <a:prstClr val="black"/>
                </a:solidFill>
                <a:latin typeface="IBM Plex Sans" panose="020B0503050203000203" pitchFamily="34" charset="0"/>
              </a:rPr>
              <a:t>Data Governance</a:t>
            </a:r>
          </a:p>
        </p:txBody>
      </p:sp>
      <p:sp>
        <p:nvSpPr>
          <p:cNvPr id="61" name="Rectangle 60">
            <a:extLst>
              <a:ext uri="{FF2B5EF4-FFF2-40B4-BE49-F238E27FC236}">
                <a16:creationId xmlns:a16="http://schemas.microsoft.com/office/drawing/2014/main" id="{81FC313C-BBEC-D0D6-EF48-6426A0E84C05}"/>
              </a:ext>
            </a:extLst>
          </p:cNvPr>
          <p:cNvSpPr/>
          <p:nvPr/>
        </p:nvSpPr>
        <p:spPr>
          <a:xfrm>
            <a:off x="4631023" y="4663036"/>
            <a:ext cx="3456000" cy="288000"/>
          </a:xfrm>
          <a:prstGeom prst="rect">
            <a:avLst/>
          </a:prstGeom>
          <a:solidFill>
            <a:schemeClr val="bg1">
              <a:lumMod val="95000"/>
            </a:schemeClr>
          </a:solidFill>
          <a:ln w="12700">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097236"/>
            <a:r>
              <a:rPr lang="en-IN" sz="1200" dirty="0">
                <a:solidFill>
                  <a:prstClr val="black"/>
                </a:solidFill>
                <a:latin typeface="IBM Plex Sans" panose="020B0503050203000203" pitchFamily="34" charset="0"/>
              </a:rPr>
              <a:t>Object Storage Archive</a:t>
            </a:r>
          </a:p>
        </p:txBody>
      </p:sp>
      <p:sp>
        <p:nvSpPr>
          <p:cNvPr id="76" name="TextBox 75">
            <a:extLst>
              <a:ext uri="{FF2B5EF4-FFF2-40B4-BE49-F238E27FC236}">
                <a16:creationId xmlns:a16="http://schemas.microsoft.com/office/drawing/2014/main" id="{D6E27393-5866-A5F5-53A7-B4AD8890BB51}"/>
              </a:ext>
            </a:extLst>
          </p:cNvPr>
          <p:cNvSpPr txBox="1"/>
          <p:nvPr/>
        </p:nvSpPr>
        <p:spPr>
          <a:xfrm>
            <a:off x="6422492" y="5428566"/>
            <a:ext cx="4531344" cy="229945"/>
          </a:xfrm>
          <a:prstGeom prst="rect">
            <a:avLst/>
          </a:prstGeom>
          <a:noFill/>
        </p:spPr>
        <p:txBody>
          <a:bodyPr wrap="square" lIns="0" tIns="0" rIns="108000" bIns="0" rtlCol="0" anchor="ctr">
            <a:noAutofit/>
          </a:bodyPr>
          <a:lstStyle/>
          <a:p>
            <a:pPr algn="r" defTabSz="1097236">
              <a:defRPr/>
            </a:pPr>
            <a:r>
              <a:rPr lang="en-US" sz="960" dirty="0">
                <a:solidFill>
                  <a:prstClr val="black"/>
                </a:solidFill>
                <a:latin typeface="IBM Plex Serif" panose="02060503050406000203" pitchFamily="18" charset="77"/>
              </a:rPr>
              <a:t>Lifecycle management | Cataloging | Modeling | Quality | Lineage | Monitoring</a:t>
            </a:r>
          </a:p>
        </p:txBody>
      </p:sp>
      <p:pic>
        <p:nvPicPr>
          <p:cNvPr id="99" name="Graphic 98" descr="Users with solid fill">
            <a:extLst>
              <a:ext uri="{FF2B5EF4-FFF2-40B4-BE49-F238E27FC236}">
                <a16:creationId xmlns:a16="http://schemas.microsoft.com/office/drawing/2014/main" id="{C58C685D-982B-75E9-83FB-330817BC06F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186335" y="1645917"/>
            <a:ext cx="487672" cy="487672"/>
          </a:xfrm>
          <a:prstGeom prst="rect">
            <a:avLst/>
          </a:prstGeom>
        </p:spPr>
      </p:pic>
      <p:pic>
        <p:nvPicPr>
          <p:cNvPr id="100" name="Graphic 99" descr="Target Audience outline">
            <a:extLst>
              <a:ext uri="{FF2B5EF4-FFF2-40B4-BE49-F238E27FC236}">
                <a16:creationId xmlns:a16="http://schemas.microsoft.com/office/drawing/2014/main" id="{7342B955-A46F-D8FC-7C48-381D7BBADD8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196901" y="3510855"/>
            <a:ext cx="466540" cy="466540"/>
          </a:xfrm>
          <a:prstGeom prst="rect">
            <a:avLst/>
          </a:prstGeom>
        </p:spPr>
      </p:pic>
      <p:sp>
        <p:nvSpPr>
          <p:cNvPr id="101" name="TextBox 100">
            <a:extLst>
              <a:ext uri="{FF2B5EF4-FFF2-40B4-BE49-F238E27FC236}">
                <a16:creationId xmlns:a16="http://schemas.microsoft.com/office/drawing/2014/main" id="{BE22DB03-E3D9-1246-BE4E-AF852F669884}"/>
              </a:ext>
            </a:extLst>
          </p:cNvPr>
          <p:cNvSpPr txBox="1"/>
          <p:nvPr/>
        </p:nvSpPr>
        <p:spPr>
          <a:xfrm>
            <a:off x="11144163" y="5978615"/>
            <a:ext cx="625492" cy="415498"/>
          </a:xfrm>
          <a:prstGeom prst="rect">
            <a:avLst/>
          </a:prstGeom>
          <a:noFill/>
        </p:spPr>
        <p:txBody>
          <a:bodyPr wrap="square">
            <a:spAutoFit/>
          </a:bodyPr>
          <a:lstStyle>
            <a:defPPr>
              <a:defRPr lang="en-US"/>
            </a:defPPr>
            <a:lvl1pPr algn="ctr" defTabSz="1097236">
              <a:defRPr sz="1200">
                <a:solidFill>
                  <a:srgbClr val="000000"/>
                </a:solidFill>
                <a:latin typeface="IBM Plex Sans" panose="020B0503050203000203" pitchFamily="34" charset="0"/>
                <a:ea typeface="Arial" panose="020B0604020202020204" pitchFamily="34" charset="0"/>
              </a:defRPr>
            </a:lvl1pPr>
          </a:lstStyle>
          <a:p>
            <a:r>
              <a:rPr lang="en-GB" sz="1050" dirty="0"/>
              <a:t>Admin </a:t>
            </a:r>
          </a:p>
          <a:p>
            <a:r>
              <a:rPr lang="en-GB" sz="1050" dirty="0"/>
              <a:t>Users</a:t>
            </a:r>
            <a:endParaRPr lang="en-IN" sz="1050" dirty="0"/>
          </a:p>
        </p:txBody>
      </p:sp>
      <p:sp>
        <p:nvSpPr>
          <p:cNvPr id="102" name="TextBox 101">
            <a:extLst>
              <a:ext uri="{FF2B5EF4-FFF2-40B4-BE49-F238E27FC236}">
                <a16:creationId xmlns:a16="http://schemas.microsoft.com/office/drawing/2014/main" id="{E976B4A2-27A1-1D21-F156-FFCB9B74A883}"/>
              </a:ext>
            </a:extLst>
          </p:cNvPr>
          <p:cNvSpPr txBox="1"/>
          <p:nvPr/>
        </p:nvSpPr>
        <p:spPr>
          <a:xfrm>
            <a:off x="11062292" y="2120837"/>
            <a:ext cx="747320" cy="423193"/>
          </a:xfrm>
          <a:prstGeom prst="rect">
            <a:avLst/>
          </a:prstGeom>
          <a:noFill/>
        </p:spPr>
        <p:txBody>
          <a:bodyPr wrap="square">
            <a:spAutoFit/>
          </a:bodyPr>
          <a:lstStyle>
            <a:defPPr>
              <a:defRPr lang="en-US"/>
            </a:defPPr>
            <a:lvl1pPr algn="ctr" defTabSz="1097236">
              <a:defRPr sz="1050">
                <a:solidFill>
                  <a:srgbClr val="000000"/>
                </a:solidFill>
                <a:latin typeface="IBM Plex Sans" panose="020B0503050203000203" pitchFamily="34" charset="0"/>
                <a:ea typeface="Arial" panose="020B0604020202020204" pitchFamily="34" charset="0"/>
              </a:defRPr>
            </a:lvl1pPr>
          </a:lstStyle>
          <a:p>
            <a:r>
              <a:rPr lang="en-GB" dirty="0"/>
              <a:t>Business</a:t>
            </a:r>
          </a:p>
          <a:p>
            <a:r>
              <a:rPr lang="en-GB" dirty="0"/>
              <a:t>Users</a:t>
            </a:r>
            <a:endParaRPr lang="en-IN" dirty="0"/>
          </a:p>
        </p:txBody>
      </p:sp>
      <p:pic>
        <p:nvPicPr>
          <p:cNvPr id="117" name="Graphic 116" descr="Smart Phone with solid fill">
            <a:extLst>
              <a:ext uri="{FF2B5EF4-FFF2-40B4-BE49-F238E27FC236}">
                <a16:creationId xmlns:a16="http://schemas.microsoft.com/office/drawing/2014/main" id="{FC43954D-BB4F-8FA5-0577-A99E01D2AD8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1110606" y="1260824"/>
            <a:ext cx="385225" cy="385225"/>
          </a:xfrm>
          <a:prstGeom prst="rect">
            <a:avLst/>
          </a:prstGeom>
        </p:spPr>
      </p:pic>
      <p:pic>
        <p:nvPicPr>
          <p:cNvPr id="118" name="Graphic 117" descr="Laptop with solid fill">
            <a:extLst>
              <a:ext uri="{FF2B5EF4-FFF2-40B4-BE49-F238E27FC236}">
                <a16:creationId xmlns:a16="http://schemas.microsoft.com/office/drawing/2014/main" id="{68AB5364-B18B-8ADA-4650-F8D2856F1B5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1470829" y="1316620"/>
            <a:ext cx="385224" cy="385224"/>
          </a:xfrm>
          <a:prstGeom prst="rect">
            <a:avLst/>
          </a:prstGeom>
        </p:spPr>
      </p:pic>
      <p:pic>
        <p:nvPicPr>
          <p:cNvPr id="119" name="Graphic 118" descr="Laptop with solid fill">
            <a:extLst>
              <a:ext uri="{FF2B5EF4-FFF2-40B4-BE49-F238E27FC236}">
                <a16:creationId xmlns:a16="http://schemas.microsoft.com/office/drawing/2014/main" id="{36FE781E-CDC5-1A45-4F93-AF7551486E8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1252826" y="3173012"/>
            <a:ext cx="385224" cy="385224"/>
          </a:xfrm>
          <a:prstGeom prst="rect">
            <a:avLst/>
          </a:prstGeom>
        </p:spPr>
      </p:pic>
      <p:sp>
        <p:nvSpPr>
          <p:cNvPr id="120" name="TextBox 119">
            <a:extLst>
              <a:ext uri="{FF2B5EF4-FFF2-40B4-BE49-F238E27FC236}">
                <a16:creationId xmlns:a16="http://schemas.microsoft.com/office/drawing/2014/main" id="{362EB7A9-33FC-7554-06E9-69A1B4652DAE}"/>
              </a:ext>
            </a:extLst>
          </p:cNvPr>
          <p:cNvSpPr txBox="1"/>
          <p:nvPr/>
        </p:nvSpPr>
        <p:spPr>
          <a:xfrm>
            <a:off x="11041721" y="4035270"/>
            <a:ext cx="782587" cy="430887"/>
          </a:xfrm>
          <a:prstGeom prst="rect">
            <a:avLst/>
          </a:prstGeom>
          <a:noFill/>
        </p:spPr>
        <p:txBody>
          <a:bodyPr wrap="square">
            <a:spAutoFit/>
          </a:bodyPr>
          <a:lstStyle>
            <a:defPPr>
              <a:defRPr lang="en-US"/>
            </a:defPPr>
            <a:lvl1pPr algn="ctr" defTabSz="1097236">
              <a:defRPr sz="1050">
                <a:solidFill>
                  <a:srgbClr val="000000"/>
                </a:solidFill>
                <a:latin typeface="IBM Plex Sans" panose="020B0503050203000203" pitchFamily="34" charset="0"/>
                <a:ea typeface="Arial" panose="020B0604020202020204" pitchFamily="34" charset="0"/>
              </a:defRPr>
            </a:lvl1pPr>
          </a:lstStyle>
          <a:p>
            <a:r>
              <a:rPr lang="en-GB" dirty="0"/>
              <a:t>Analytics </a:t>
            </a:r>
          </a:p>
          <a:p>
            <a:r>
              <a:rPr lang="en-GB" dirty="0"/>
              <a:t>Users</a:t>
            </a:r>
            <a:endParaRPr lang="en-IN" dirty="0"/>
          </a:p>
        </p:txBody>
      </p:sp>
      <p:grpSp>
        <p:nvGrpSpPr>
          <p:cNvPr id="1029" name="Group 1028">
            <a:extLst>
              <a:ext uri="{FF2B5EF4-FFF2-40B4-BE49-F238E27FC236}">
                <a16:creationId xmlns:a16="http://schemas.microsoft.com/office/drawing/2014/main" id="{AB94D39B-296F-7C75-FAE1-20DEF0CB92CB}"/>
              </a:ext>
            </a:extLst>
          </p:cNvPr>
          <p:cNvGrpSpPr/>
          <p:nvPr/>
        </p:nvGrpSpPr>
        <p:grpSpPr>
          <a:xfrm>
            <a:off x="11210022" y="5391431"/>
            <a:ext cx="508193" cy="507112"/>
            <a:chOff x="11352902" y="5465735"/>
            <a:chExt cx="676503" cy="636658"/>
          </a:xfrm>
        </p:grpSpPr>
        <p:pic>
          <p:nvPicPr>
            <p:cNvPr id="121" name="Graphic 120" descr="User outline">
              <a:extLst>
                <a:ext uri="{FF2B5EF4-FFF2-40B4-BE49-F238E27FC236}">
                  <a16:creationId xmlns:a16="http://schemas.microsoft.com/office/drawing/2014/main" id="{AE0A14AA-4C4A-61B5-15ED-DD0F34BB688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1352902" y="5722737"/>
              <a:ext cx="379656" cy="379656"/>
            </a:xfrm>
            <a:prstGeom prst="rect">
              <a:avLst/>
            </a:prstGeom>
          </p:spPr>
        </p:pic>
        <p:pic>
          <p:nvPicPr>
            <p:cNvPr id="122" name="Graphic 121" descr="User outline">
              <a:extLst>
                <a:ext uri="{FF2B5EF4-FFF2-40B4-BE49-F238E27FC236}">
                  <a16:creationId xmlns:a16="http://schemas.microsoft.com/office/drawing/2014/main" id="{B57620E5-1D02-2763-11F5-AF5F888661F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1649749" y="5708319"/>
              <a:ext cx="379656" cy="379656"/>
            </a:xfrm>
            <a:prstGeom prst="rect">
              <a:avLst/>
            </a:prstGeom>
          </p:spPr>
        </p:pic>
        <p:pic>
          <p:nvPicPr>
            <p:cNvPr id="123" name="Graphic 122" descr="Monitor with solid fill">
              <a:extLst>
                <a:ext uri="{FF2B5EF4-FFF2-40B4-BE49-F238E27FC236}">
                  <a16:creationId xmlns:a16="http://schemas.microsoft.com/office/drawing/2014/main" id="{58D49BE0-161E-D2B9-46BE-87F3A6E4FD93}"/>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1553325" y="5465735"/>
              <a:ext cx="289721" cy="289721"/>
            </a:xfrm>
            <a:prstGeom prst="rect">
              <a:avLst/>
            </a:prstGeom>
          </p:spPr>
        </p:pic>
      </p:grpSp>
      <p:sp>
        <p:nvSpPr>
          <p:cNvPr id="125" name="TextBox 124">
            <a:extLst>
              <a:ext uri="{FF2B5EF4-FFF2-40B4-BE49-F238E27FC236}">
                <a16:creationId xmlns:a16="http://schemas.microsoft.com/office/drawing/2014/main" id="{BD6587F0-A46A-632A-A349-642D187C29E2}"/>
              </a:ext>
            </a:extLst>
          </p:cNvPr>
          <p:cNvSpPr txBox="1"/>
          <p:nvPr/>
        </p:nvSpPr>
        <p:spPr>
          <a:xfrm>
            <a:off x="496577" y="2772092"/>
            <a:ext cx="1043604" cy="276999"/>
          </a:xfrm>
          <a:prstGeom prst="rect">
            <a:avLst/>
          </a:prstGeom>
          <a:noFill/>
        </p:spPr>
        <p:txBody>
          <a:bodyPr wrap="square">
            <a:spAutoFit/>
          </a:bodyPr>
          <a:lstStyle/>
          <a:p>
            <a:pPr algn="ctr" defTabSz="1097236"/>
            <a:r>
              <a:rPr lang="en-IN" sz="1200" dirty="0">
                <a:solidFill>
                  <a:schemeClr val="accent6">
                    <a:lumMod val="75000"/>
                  </a:schemeClr>
                </a:solidFill>
                <a:latin typeface="IBM Plex Sans" panose="020B0503050203000203" pitchFamily="34" charset="0"/>
                <a:ea typeface="Arial" panose="020B0604020202020204" pitchFamily="34" charset="0"/>
              </a:rPr>
              <a:t>Source APIs </a:t>
            </a:r>
            <a:endParaRPr lang="en-IN" sz="1200" dirty="0">
              <a:solidFill>
                <a:schemeClr val="accent6">
                  <a:lumMod val="75000"/>
                </a:schemeClr>
              </a:solidFill>
              <a:latin typeface="IBM Plex Sans" panose="020B0503050203000203" pitchFamily="34" charset="0"/>
            </a:endParaRPr>
          </a:p>
        </p:txBody>
      </p:sp>
      <p:sp>
        <p:nvSpPr>
          <p:cNvPr id="132" name="Rectangle 131">
            <a:extLst>
              <a:ext uri="{FF2B5EF4-FFF2-40B4-BE49-F238E27FC236}">
                <a16:creationId xmlns:a16="http://schemas.microsoft.com/office/drawing/2014/main" id="{628122C1-5141-EA3B-68E6-77D6BB6C3631}"/>
              </a:ext>
            </a:extLst>
          </p:cNvPr>
          <p:cNvSpPr/>
          <p:nvPr/>
        </p:nvSpPr>
        <p:spPr>
          <a:xfrm>
            <a:off x="416633" y="3176870"/>
            <a:ext cx="1179185" cy="3093653"/>
          </a:xfrm>
          <a:prstGeom prst="rect">
            <a:avLst/>
          </a:prstGeom>
          <a:solidFill>
            <a:schemeClr val="bg1"/>
          </a:solidFill>
          <a:ln w="12700">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defTabSz="1097236"/>
            <a:r>
              <a:rPr lang="en-IN" sz="1200" dirty="0">
                <a:solidFill>
                  <a:schemeClr val="accent6">
                    <a:lumMod val="75000"/>
                  </a:schemeClr>
                </a:solidFill>
                <a:latin typeface="IBM Plex Sans" panose="020B0503050203000203" pitchFamily="34" charset="0"/>
              </a:rPr>
              <a:t>Unstructured Data</a:t>
            </a:r>
          </a:p>
        </p:txBody>
      </p:sp>
      <p:sp>
        <p:nvSpPr>
          <p:cNvPr id="135" name="TextBox 134">
            <a:extLst>
              <a:ext uri="{FF2B5EF4-FFF2-40B4-BE49-F238E27FC236}">
                <a16:creationId xmlns:a16="http://schemas.microsoft.com/office/drawing/2014/main" id="{6EB6FC7A-B2CD-E245-4B1E-4F07EAB3918C}"/>
              </a:ext>
            </a:extLst>
          </p:cNvPr>
          <p:cNvSpPr txBox="1"/>
          <p:nvPr/>
        </p:nvSpPr>
        <p:spPr>
          <a:xfrm>
            <a:off x="575612" y="2476973"/>
            <a:ext cx="923651" cy="276999"/>
          </a:xfrm>
          <a:prstGeom prst="rect">
            <a:avLst/>
          </a:prstGeom>
          <a:noFill/>
        </p:spPr>
        <p:txBody>
          <a:bodyPr wrap="square" rtlCol="0">
            <a:spAutoFit/>
          </a:bodyPr>
          <a:lstStyle/>
          <a:p>
            <a:pPr algn="ctr" defTabSz="1097236"/>
            <a:r>
              <a:rPr lang="en-IN" sz="1200" dirty="0">
                <a:solidFill>
                  <a:schemeClr val="accent6">
                    <a:lumMod val="75000"/>
                  </a:schemeClr>
                </a:solidFill>
                <a:latin typeface="IBM Plex Sans" panose="020B0503050203000203" pitchFamily="34" charset="0"/>
                <a:ea typeface="Arial" panose="020B0604020202020204" pitchFamily="34" charset="0"/>
              </a:rPr>
              <a:t>NoSQL</a:t>
            </a:r>
          </a:p>
        </p:txBody>
      </p:sp>
      <p:pic>
        <p:nvPicPr>
          <p:cNvPr id="7" name="Picture 6" descr="A black and white icon of a paper&#10;&#10;Description automatically generated">
            <a:extLst>
              <a:ext uri="{FF2B5EF4-FFF2-40B4-BE49-F238E27FC236}">
                <a16:creationId xmlns:a16="http://schemas.microsoft.com/office/drawing/2014/main" id="{5D56548B-4292-3E55-2A42-460D44970E0C}"/>
              </a:ext>
            </a:extLst>
          </p:cNvPr>
          <p:cNvPicPr>
            <a:picLocks noChangeAspect="1"/>
          </p:cNvPicPr>
          <p:nvPr/>
        </p:nvPicPr>
        <p:blipFill>
          <a:blip r:embed="rId15"/>
          <a:stretch>
            <a:fillRect/>
          </a:stretch>
        </p:blipFill>
        <p:spPr>
          <a:xfrm>
            <a:off x="986108" y="3894108"/>
            <a:ext cx="516721" cy="360000"/>
          </a:xfrm>
          <a:prstGeom prst="rect">
            <a:avLst/>
          </a:prstGeom>
        </p:spPr>
      </p:pic>
      <p:pic>
        <p:nvPicPr>
          <p:cNvPr id="8" name="Graphic 7" descr="Document outline">
            <a:extLst>
              <a:ext uri="{FF2B5EF4-FFF2-40B4-BE49-F238E27FC236}">
                <a16:creationId xmlns:a16="http://schemas.microsoft.com/office/drawing/2014/main" id="{F59EFCA1-F124-F0F5-D63A-BD360A684909}"/>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567083" y="3870046"/>
            <a:ext cx="391808" cy="360000"/>
          </a:xfrm>
          <a:prstGeom prst="rect">
            <a:avLst/>
          </a:prstGeom>
        </p:spPr>
      </p:pic>
      <p:sp>
        <p:nvSpPr>
          <p:cNvPr id="138" name="TextBox 137">
            <a:extLst>
              <a:ext uri="{FF2B5EF4-FFF2-40B4-BE49-F238E27FC236}">
                <a16:creationId xmlns:a16="http://schemas.microsoft.com/office/drawing/2014/main" id="{BD6713AD-DFA3-35FE-F989-518B31AE4FAF}"/>
              </a:ext>
            </a:extLst>
          </p:cNvPr>
          <p:cNvSpPr txBox="1"/>
          <p:nvPr/>
        </p:nvSpPr>
        <p:spPr>
          <a:xfrm>
            <a:off x="517343" y="4173370"/>
            <a:ext cx="516721" cy="261610"/>
          </a:xfrm>
          <a:prstGeom prst="rect">
            <a:avLst/>
          </a:prstGeom>
          <a:noFill/>
        </p:spPr>
        <p:txBody>
          <a:bodyPr wrap="square">
            <a:spAutoFit/>
          </a:bodyPr>
          <a:lstStyle/>
          <a:p>
            <a:pPr algn="ctr" defTabSz="1097236"/>
            <a:r>
              <a:rPr lang="en-IN" sz="1100" dirty="0">
                <a:solidFill>
                  <a:schemeClr val="accent6">
                    <a:lumMod val="75000"/>
                  </a:schemeClr>
                </a:solidFill>
                <a:latin typeface="IBM Plex Sans" panose="020B0503050203000203" pitchFamily="34" charset="0"/>
                <a:ea typeface="Arial" panose="020B0604020202020204" pitchFamily="34" charset="0"/>
              </a:rPr>
              <a:t>Logs</a:t>
            </a:r>
          </a:p>
        </p:txBody>
      </p:sp>
      <p:sp>
        <p:nvSpPr>
          <p:cNvPr id="139" name="TextBox 138">
            <a:extLst>
              <a:ext uri="{FF2B5EF4-FFF2-40B4-BE49-F238E27FC236}">
                <a16:creationId xmlns:a16="http://schemas.microsoft.com/office/drawing/2014/main" id="{8CC53250-3DBF-F04B-2833-0EEAA024AFD4}"/>
              </a:ext>
            </a:extLst>
          </p:cNvPr>
          <p:cNvSpPr txBox="1"/>
          <p:nvPr/>
        </p:nvSpPr>
        <p:spPr>
          <a:xfrm>
            <a:off x="931777" y="4182165"/>
            <a:ext cx="625382" cy="261610"/>
          </a:xfrm>
          <a:prstGeom prst="rect">
            <a:avLst/>
          </a:prstGeom>
          <a:noFill/>
        </p:spPr>
        <p:txBody>
          <a:bodyPr wrap="square">
            <a:spAutoFit/>
          </a:bodyPr>
          <a:lstStyle/>
          <a:p>
            <a:pPr algn="ctr" defTabSz="1097236"/>
            <a:r>
              <a:rPr lang="en-IN" sz="1100" dirty="0">
                <a:solidFill>
                  <a:schemeClr val="accent6">
                    <a:lumMod val="75000"/>
                  </a:schemeClr>
                </a:solidFill>
                <a:latin typeface="IBM Plex Sans" panose="020B0503050203000203" pitchFamily="34" charset="0"/>
                <a:ea typeface="Arial" panose="020B0604020202020204" pitchFamily="34" charset="0"/>
              </a:rPr>
              <a:t>Feeds</a:t>
            </a:r>
          </a:p>
        </p:txBody>
      </p:sp>
      <p:sp>
        <p:nvSpPr>
          <p:cNvPr id="140" name="TextBox 139">
            <a:extLst>
              <a:ext uri="{FF2B5EF4-FFF2-40B4-BE49-F238E27FC236}">
                <a16:creationId xmlns:a16="http://schemas.microsoft.com/office/drawing/2014/main" id="{0A999C33-7DF7-CE9A-402F-08669F4A255A}"/>
              </a:ext>
            </a:extLst>
          </p:cNvPr>
          <p:cNvSpPr txBox="1"/>
          <p:nvPr/>
        </p:nvSpPr>
        <p:spPr>
          <a:xfrm>
            <a:off x="567447" y="5148071"/>
            <a:ext cx="926584" cy="261610"/>
          </a:xfrm>
          <a:prstGeom prst="rect">
            <a:avLst/>
          </a:prstGeom>
          <a:noFill/>
        </p:spPr>
        <p:txBody>
          <a:bodyPr wrap="square">
            <a:spAutoFit/>
          </a:bodyPr>
          <a:lstStyle/>
          <a:p>
            <a:pPr algn="ctr" defTabSz="1097236"/>
            <a:r>
              <a:rPr lang="en-IN" sz="1100" dirty="0">
                <a:solidFill>
                  <a:schemeClr val="accent6">
                    <a:lumMod val="75000"/>
                  </a:schemeClr>
                </a:solidFill>
                <a:latin typeface="IBM Plex Sans" panose="020B0503050203000203" pitchFamily="34" charset="0"/>
                <a:ea typeface="Arial" panose="020B0604020202020204" pitchFamily="34" charset="0"/>
              </a:rPr>
              <a:t>Media files</a:t>
            </a:r>
          </a:p>
        </p:txBody>
      </p:sp>
      <p:pic>
        <p:nvPicPr>
          <p:cNvPr id="10" name="Picture 9">
            <a:extLst>
              <a:ext uri="{FF2B5EF4-FFF2-40B4-BE49-F238E27FC236}">
                <a16:creationId xmlns:a16="http://schemas.microsoft.com/office/drawing/2014/main" id="{0BF00686-E968-125C-EDFE-BECBABEEE65A}"/>
              </a:ext>
            </a:extLst>
          </p:cNvPr>
          <p:cNvPicPr>
            <a:picLocks noChangeAspect="1"/>
          </p:cNvPicPr>
          <p:nvPr/>
        </p:nvPicPr>
        <p:blipFill>
          <a:blip r:embed="rId18"/>
          <a:stretch>
            <a:fillRect/>
          </a:stretch>
        </p:blipFill>
        <p:spPr>
          <a:xfrm>
            <a:off x="610205" y="5394587"/>
            <a:ext cx="828241" cy="397774"/>
          </a:xfrm>
          <a:prstGeom prst="rect">
            <a:avLst/>
          </a:prstGeom>
        </p:spPr>
      </p:pic>
      <p:sp>
        <p:nvSpPr>
          <p:cNvPr id="141" name="TextBox 140">
            <a:extLst>
              <a:ext uri="{FF2B5EF4-FFF2-40B4-BE49-F238E27FC236}">
                <a16:creationId xmlns:a16="http://schemas.microsoft.com/office/drawing/2014/main" id="{7CF1E157-864A-4443-66BF-FE4A9B8A313D}"/>
              </a:ext>
            </a:extLst>
          </p:cNvPr>
          <p:cNvSpPr txBox="1"/>
          <p:nvPr/>
        </p:nvSpPr>
        <p:spPr>
          <a:xfrm>
            <a:off x="425868" y="5738667"/>
            <a:ext cx="1164947" cy="430887"/>
          </a:xfrm>
          <a:prstGeom prst="rect">
            <a:avLst/>
          </a:prstGeom>
          <a:noFill/>
        </p:spPr>
        <p:txBody>
          <a:bodyPr wrap="square">
            <a:spAutoFit/>
          </a:bodyPr>
          <a:lstStyle/>
          <a:p>
            <a:pPr algn="ctr" defTabSz="1097236"/>
            <a:r>
              <a:rPr lang="en-IN" sz="1100" dirty="0">
                <a:solidFill>
                  <a:schemeClr val="accent6">
                    <a:lumMod val="75000"/>
                  </a:schemeClr>
                </a:solidFill>
                <a:latin typeface="IBM Plex Sans" panose="020B0503050203000203" pitchFamily="34" charset="0"/>
                <a:ea typeface="Arial" panose="020B0604020202020204" pitchFamily="34" charset="0"/>
              </a:rPr>
              <a:t>Social </a:t>
            </a:r>
          </a:p>
          <a:p>
            <a:pPr algn="ctr" defTabSz="1097236"/>
            <a:r>
              <a:rPr lang="en-IN" sz="1100" dirty="0">
                <a:solidFill>
                  <a:schemeClr val="accent6">
                    <a:lumMod val="75000"/>
                  </a:schemeClr>
                </a:solidFill>
                <a:latin typeface="IBM Plex Sans" panose="020B0503050203000203" pitchFamily="34" charset="0"/>
                <a:ea typeface="Arial" panose="020B0604020202020204" pitchFamily="34" charset="0"/>
              </a:rPr>
              <a:t>Data</a:t>
            </a:r>
          </a:p>
        </p:txBody>
      </p:sp>
      <p:sp>
        <p:nvSpPr>
          <p:cNvPr id="3" name="TextBox 2">
            <a:extLst>
              <a:ext uri="{FF2B5EF4-FFF2-40B4-BE49-F238E27FC236}">
                <a16:creationId xmlns:a16="http://schemas.microsoft.com/office/drawing/2014/main" id="{C1F5971F-F00F-DB6A-67A1-3E51F22C6475}"/>
              </a:ext>
            </a:extLst>
          </p:cNvPr>
          <p:cNvSpPr txBox="1"/>
          <p:nvPr/>
        </p:nvSpPr>
        <p:spPr>
          <a:xfrm>
            <a:off x="1990465" y="2216628"/>
            <a:ext cx="836783" cy="646331"/>
          </a:xfrm>
          <a:prstGeom prst="rect">
            <a:avLst/>
          </a:prstGeom>
          <a:noFill/>
        </p:spPr>
        <p:txBody>
          <a:bodyPr wrap="square">
            <a:spAutoFit/>
          </a:bodyPr>
          <a:lstStyle/>
          <a:p>
            <a:pPr algn="ctr" defTabSz="1097236"/>
            <a:r>
              <a:rPr lang="en-IN" sz="1200" dirty="0">
                <a:solidFill>
                  <a:srgbClr val="000000"/>
                </a:solidFill>
                <a:latin typeface="IBM Plex Sans" panose="020B0503050203000203" pitchFamily="34" charset="0"/>
                <a:ea typeface="Arial" panose="020B0604020202020204" pitchFamily="34" charset="0"/>
              </a:rPr>
              <a:t>Managed FTP</a:t>
            </a:r>
          </a:p>
          <a:p>
            <a:pPr algn="ctr" defTabSz="1097236"/>
            <a:r>
              <a:rPr lang="en-IN" sz="1200" dirty="0">
                <a:solidFill>
                  <a:srgbClr val="000000"/>
                </a:solidFill>
                <a:latin typeface="IBM Plex Sans" panose="020B0503050203000203" pitchFamily="34" charset="0"/>
                <a:ea typeface="Arial" panose="020B0604020202020204" pitchFamily="34" charset="0"/>
              </a:rPr>
              <a:t>(secured) </a:t>
            </a:r>
            <a:endParaRPr lang="en-IN" sz="1200" dirty="0">
              <a:solidFill>
                <a:prstClr val="black"/>
              </a:solidFill>
              <a:latin typeface="IBM Plex Sans" panose="020B0503050203000203" pitchFamily="34" charset="0"/>
            </a:endParaRPr>
          </a:p>
        </p:txBody>
      </p:sp>
      <p:grpSp>
        <p:nvGrpSpPr>
          <p:cNvPr id="20" name="Group 19">
            <a:extLst>
              <a:ext uri="{FF2B5EF4-FFF2-40B4-BE49-F238E27FC236}">
                <a16:creationId xmlns:a16="http://schemas.microsoft.com/office/drawing/2014/main" id="{F1948066-0E5C-6E59-2EA3-CF186DE07BF8}"/>
              </a:ext>
            </a:extLst>
          </p:cNvPr>
          <p:cNvGrpSpPr/>
          <p:nvPr/>
        </p:nvGrpSpPr>
        <p:grpSpPr>
          <a:xfrm>
            <a:off x="2945808" y="3985522"/>
            <a:ext cx="1430997" cy="836119"/>
            <a:chOff x="3045819" y="5157122"/>
            <a:chExt cx="1430997" cy="836119"/>
          </a:xfrm>
        </p:grpSpPr>
        <p:pic>
          <p:nvPicPr>
            <p:cNvPr id="15" name="Graphic 14" descr="Daily calendar outline">
              <a:extLst>
                <a:ext uri="{FF2B5EF4-FFF2-40B4-BE49-F238E27FC236}">
                  <a16:creationId xmlns:a16="http://schemas.microsoft.com/office/drawing/2014/main" id="{5E04907F-AF59-2CCE-6403-F0A5720EBDC1}"/>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3455757" y="5157122"/>
              <a:ext cx="635476" cy="635476"/>
            </a:xfrm>
            <a:prstGeom prst="rect">
              <a:avLst/>
            </a:prstGeom>
          </p:spPr>
        </p:pic>
        <p:sp>
          <p:nvSpPr>
            <p:cNvPr id="17" name="TextBox 16">
              <a:extLst>
                <a:ext uri="{FF2B5EF4-FFF2-40B4-BE49-F238E27FC236}">
                  <a16:creationId xmlns:a16="http://schemas.microsoft.com/office/drawing/2014/main" id="{41A8AF16-61C1-BD4A-CA3A-64E84C2BDBE5}"/>
                </a:ext>
              </a:extLst>
            </p:cNvPr>
            <p:cNvSpPr txBox="1"/>
            <p:nvPr/>
          </p:nvSpPr>
          <p:spPr>
            <a:xfrm>
              <a:off x="3045819" y="5716242"/>
              <a:ext cx="1430997" cy="276999"/>
            </a:xfrm>
            <a:prstGeom prst="rect">
              <a:avLst/>
            </a:prstGeom>
            <a:noFill/>
          </p:spPr>
          <p:txBody>
            <a:bodyPr wrap="square">
              <a:spAutoFit/>
            </a:bodyPr>
            <a:lstStyle/>
            <a:p>
              <a:pPr algn="ctr" defTabSz="1097236"/>
              <a:r>
                <a:rPr lang="en-IN" sz="1200" dirty="0">
                  <a:solidFill>
                    <a:srgbClr val="000000"/>
                  </a:solidFill>
                  <a:latin typeface="IBM Plex Sans" panose="020B0503050203000203" pitchFamily="34" charset="0"/>
                  <a:ea typeface="Arial" panose="020B0604020202020204" pitchFamily="34" charset="0"/>
                </a:rPr>
                <a:t>Job Scheduler</a:t>
              </a:r>
              <a:endParaRPr lang="en-IN" sz="1200" dirty="0">
                <a:solidFill>
                  <a:prstClr val="black"/>
                </a:solidFill>
                <a:latin typeface="IBM Plex Sans" panose="020B0503050203000203" pitchFamily="34" charset="0"/>
              </a:endParaRPr>
            </a:p>
          </p:txBody>
        </p:sp>
      </p:grpSp>
      <p:sp>
        <p:nvSpPr>
          <p:cNvPr id="145" name="Rectangle 144">
            <a:extLst>
              <a:ext uri="{FF2B5EF4-FFF2-40B4-BE49-F238E27FC236}">
                <a16:creationId xmlns:a16="http://schemas.microsoft.com/office/drawing/2014/main" id="{FE7BDCDF-B0F5-68C1-2443-ED554981E2B8}"/>
              </a:ext>
            </a:extLst>
          </p:cNvPr>
          <p:cNvSpPr/>
          <p:nvPr/>
        </p:nvSpPr>
        <p:spPr>
          <a:xfrm>
            <a:off x="4502276" y="593797"/>
            <a:ext cx="3719090" cy="1496070"/>
          </a:xfrm>
          <a:prstGeom prst="rect">
            <a:avLst/>
          </a:prstGeom>
          <a:noFill/>
          <a:ln w="12700" cmpd="sng">
            <a:solidFill>
              <a:schemeClr val="tx1">
                <a:alpha val="99000"/>
              </a:schemeClr>
            </a:solidFill>
            <a:prstDash val="solid"/>
            <a:extLst>
              <a:ext uri="{C807C97D-BFC1-408E-A445-0C87EB9F89A2}">
                <ask:lineSketchStyleProps xmlns:ask="http://schemas.microsoft.com/office/drawing/2018/sketchyshapes" sd="1219033472">
                  <a:custGeom>
                    <a:avLst/>
                    <a:gdLst>
                      <a:gd name="connsiteX0" fmla="*/ 0 w 5517100"/>
                      <a:gd name="connsiteY0" fmla="*/ 0 h 3705023"/>
                      <a:gd name="connsiteX1" fmla="*/ 496539 w 5517100"/>
                      <a:gd name="connsiteY1" fmla="*/ 0 h 3705023"/>
                      <a:gd name="connsiteX2" fmla="*/ 882736 w 5517100"/>
                      <a:gd name="connsiteY2" fmla="*/ 0 h 3705023"/>
                      <a:gd name="connsiteX3" fmla="*/ 1544788 w 5517100"/>
                      <a:gd name="connsiteY3" fmla="*/ 0 h 3705023"/>
                      <a:gd name="connsiteX4" fmla="*/ 2041327 w 5517100"/>
                      <a:gd name="connsiteY4" fmla="*/ 0 h 3705023"/>
                      <a:gd name="connsiteX5" fmla="*/ 2537866 w 5517100"/>
                      <a:gd name="connsiteY5" fmla="*/ 0 h 3705023"/>
                      <a:gd name="connsiteX6" fmla="*/ 3199918 w 5517100"/>
                      <a:gd name="connsiteY6" fmla="*/ 0 h 3705023"/>
                      <a:gd name="connsiteX7" fmla="*/ 3641286 w 5517100"/>
                      <a:gd name="connsiteY7" fmla="*/ 0 h 3705023"/>
                      <a:gd name="connsiteX8" fmla="*/ 4303338 w 5517100"/>
                      <a:gd name="connsiteY8" fmla="*/ 0 h 3705023"/>
                      <a:gd name="connsiteX9" fmla="*/ 4965390 w 5517100"/>
                      <a:gd name="connsiteY9" fmla="*/ 0 h 3705023"/>
                      <a:gd name="connsiteX10" fmla="*/ 5517100 w 5517100"/>
                      <a:gd name="connsiteY10" fmla="*/ 0 h 3705023"/>
                      <a:gd name="connsiteX11" fmla="*/ 5517100 w 5517100"/>
                      <a:gd name="connsiteY11" fmla="*/ 603389 h 3705023"/>
                      <a:gd name="connsiteX12" fmla="*/ 5517100 w 5517100"/>
                      <a:gd name="connsiteY12" fmla="*/ 1169729 h 3705023"/>
                      <a:gd name="connsiteX13" fmla="*/ 5517100 w 5517100"/>
                      <a:gd name="connsiteY13" fmla="*/ 1587867 h 3705023"/>
                      <a:gd name="connsiteX14" fmla="*/ 5517100 w 5517100"/>
                      <a:gd name="connsiteY14" fmla="*/ 2117156 h 3705023"/>
                      <a:gd name="connsiteX15" fmla="*/ 5517100 w 5517100"/>
                      <a:gd name="connsiteY15" fmla="*/ 2646445 h 3705023"/>
                      <a:gd name="connsiteX16" fmla="*/ 5517100 w 5517100"/>
                      <a:gd name="connsiteY16" fmla="*/ 3175734 h 3705023"/>
                      <a:gd name="connsiteX17" fmla="*/ 5517100 w 5517100"/>
                      <a:gd name="connsiteY17" fmla="*/ 3705023 h 3705023"/>
                      <a:gd name="connsiteX18" fmla="*/ 4910219 w 5517100"/>
                      <a:gd name="connsiteY18" fmla="*/ 3705023 h 3705023"/>
                      <a:gd name="connsiteX19" fmla="*/ 4524022 w 5517100"/>
                      <a:gd name="connsiteY19" fmla="*/ 3705023 h 3705023"/>
                      <a:gd name="connsiteX20" fmla="*/ 4082654 w 5517100"/>
                      <a:gd name="connsiteY20" fmla="*/ 3705023 h 3705023"/>
                      <a:gd name="connsiteX21" fmla="*/ 3420602 w 5517100"/>
                      <a:gd name="connsiteY21" fmla="*/ 3705023 h 3705023"/>
                      <a:gd name="connsiteX22" fmla="*/ 2868892 w 5517100"/>
                      <a:gd name="connsiteY22" fmla="*/ 3705023 h 3705023"/>
                      <a:gd name="connsiteX23" fmla="*/ 2427524 w 5517100"/>
                      <a:gd name="connsiteY23" fmla="*/ 3705023 h 3705023"/>
                      <a:gd name="connsiteX24" fmla="*/ 1875814 w 5517100"/>
                      <a:gd name="connsiteY24" fmla="*/ 3705023 h 3705023"/>
                      <a:gd name="connsiteX25" fmla="*/ 1489617 w 5517100"/>
                      <a:gd name="connsiteY25" fmla="*/ 3705023 h 3705023"/>
                      <a:gd name="connsiteX26" fmla="*/ 1103420 w 5517100"/>
                      <a:gd name="connsiteY26" fmla="*/ 3705023 h 3705023"/>
                      <a:gd name="connsiteX27" fmla="*/ 551710 w 5517100"/>
                      <a:gd name="connsiteY27" fmla="*/ 3705023 h 3705023"/>
                      <a:gd name="connsiteX28" fmla="*/ 0 w 5517100"/>
                      <a:gd name="connsiteY28" fmla="*/ 3705023 h 3705023"/>
                      <a:gd name="connsiteX29" fmla="*/ 0 w 5517100"/>
                      <a:gd name="connsiteY29" fmla="*/ 3138684 h 3705023"/>
                      <a:gd name="connsiteX30" fmla="*/ 0 w 5517100"/>
                      <a:gd name="connsiteY30" fmla="*/ 2646445 h 3705023"/>
                      <a:gd name="connsiteX31" fmla="*/ 0 w 5517100"/>
                      <a:gd name="connsiteY31" fmla="*/ 2228307 h 3705023"/>
                      <a:gd name="connsiteX32" fmla="*/ 0 w 5517100"/>
                      <a:gd name="connsiteY32" fmla="*/ 1661967 h 3705023"/>
                      <a:gd name="connsiteX33" fmla="*/ 0 w 5517100"/>
                      <a:gd name="connsiteY33" fmla="*/ 1206779 h 3705023"/>
                      <a:gd name="connsiteX34" fmla="*/ 0 w 5517100"/>
                      <a:gd name="connsiteY34" fmla="*/ 640440 h 3705023"/>
                      <a:gd name="connsiteX35" fmla="*/ 0 w 5517100"/>
                      <a:gd name="connsiteY35" fmla="*/ 0 h 3705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17100" h="3705023" extrusionOk="0">
                        <a:moveTo>
                          <a:pt x="0" y="0"/>
                        </a:moveTo>
                        <a:cubicBezTo>
                          <a:pt x="136378" y="-22571"/>
                          <a:pt x="263509" y="41984"/>
                          <a:pt x="496539" y="0"/>
                        </a:cubicBezTo>
                        <a:cubicBezTo>
                          <a:pt x="729569" y="-41984"/>
                          <a:pt x="802058" y="40759"/>
                          <a:pt x="882736" y="0"/>
                        </a:cubicBezTo>
                        <a:cubicBezTo>
                          <a:pt x="963414" y="-40759"/>
                          <a:pt x="1389642" y="63693"/>
                          <a:pt x="1544788" y="0"/>
                        </a:cubicBezTo>
                        <a:cubicBezTo>
                          <a:pt x="1699934" y="-63693"/>
                          <a:pt x="1922519" y="24155"/>
                          <a:pt x="2041327" y="0"/>
                        </a:cubicBezTo>
                        <a:cubicBezTo>
                          <a:pt x="2160135" y="-24155"/>
                          <a:pt x="2378845" y="9596"/>
                          <a:pt x="2537866" y="0"/>
                        </a:cubicBezTo>
                        <a:cubicBezTo>
                          <a:pt x="2696887" y="-9596"/>
                          <a:pt x="2968875" y="40693"/>
                          <a:pt x="3199918" y="0"/>
                        </a:cubicBezTo>
                        <a:cubicBezTo>
                          <a:pt x="3430961" y="-40693"/>
                          <a:pt x="3461340" y="758"/>
                          <a:pt x="3641286" y="0"/>
                        </a:cubicBezTo>
                        <a:cubicBezTo>
                          <a:pt x="3821232" y="-758"/>
                          <a:pt x="4088999" y="17944"/>
                          <a:pt x="4303338" y="0"/>
                        </a:cubicBezTo>
                        <a:cubicBezTo>
                          <a:pt x="4517677" y="-17944"/>
                          <a:pt x="4742167" y="16828"/>
                          <a:pt x="4965390" y="0"/>
                        </a:cubicBezTo>
                        <a:cubicBezTo>
                          <a:pt x="5188613" y="-16828"/>
                          <a:pt x="5365529" y="16223"/>
                          <a:pt x="5517100" y="0"/>
                        </a:cubicBezTo>
                        <a:cubicBezTo>
                          <a:pt x="5566659" y="209353"/>
                          <a:pt x="5516049" y="323191"/>
                          <a:pt x="5517100" y="603389"/>
                        </a:cubicBezTo>
                        <a:cubicBezTo>
                          <a:pt x="5518151" y="883587"/>
                          <a:pt x="5489366" y="909633"/>
                          <a:pt x="5517100" y="1169729"/>
                        </a:cubicBezTo>
                        <a:cubicBezTo>
                          <a:pt x="5544834" y="1429825"/>
                          <a:pt x="5478324" y="1490040"/>
                          <a:pt x="5517100" y="1587867"/>
                        </a:cubicBezTo>
                        <a:cubicBezTo>
                          <a:pt x="5555876" y="1685694"/>
                          <a:pt x="5454958" y="1922253"/>
                          <a:pt x="5517100" y="2117156"/>
                        </a:cubicBezTo>
                        <a:cubicBezTo>
                          <a:pt x="5579242" y="2312059"/>
                          <a:pt x="5513772" y="2432029"/>
                          <a:pt x="5517100" y="2646445"/>
                        </a:cubicBezTo>
                        <a:cubicBezTo>
                          <a:pt x="5520428" y="2860861"/>
                          <a:pt x="5459207" y="3066020"/>
                          <a:pt x="5517100" y="3175734"/>
                        </a:cubicBezTo>
                        <a:cubicBezTo>
                          <a:pt x="5574993" y="3285448"/>
                          <a:pt x="5474241" y="3591688"/>
                          <a:pt x="5517100" y="3705023"/>
                        </a:cubicBezTo>
                        <a:cubicBezTo>
                          <a:pt x="5358966" y="3745541"/>
                          <a:pt x="5117600" y="3646996"/>
                          <a:pt x="4910219" y="3705023"/>
                        </a:cubicBezTo>
                        <a:cubicBezTo>
                          <a:pt x="4702838" y="3763050"/>
                          <a:pt x="4702351" y="3704641"/>
                          <a:pt x="4524022" y="3705023"/>
                        </a:cubicBezTo>
                        <a:cubicBezTo>
                          <a:pt x="4345693" y="3705405"/>
                          <a:pt x="4178065" y="3671836"/>
                          <a:pt x="4082654" y="3705023"/>
                        </a:cubicBezTo>
                        <a:cubicBezTo>
                          <a:pt x="3987243" y="3738210"/>
                          <a:pt x="3727866" y="3680657"/>
                          <a:pt x="3420602" y="3705023"/>
                        </a:cubicBezTo>
                        <a:cubicBezTo>
                          <a:pt x="3113338" y="3729389"/>
                          <a:pt x="3092297" y="3703718"/>
                          <a:pt x="2868892" y="3705023"/>
                        </a:cubicBezTo>
                        <a:cubicBezTo>
                          <a:pt x="2645487" y="3706328"/>
                          <a:pt x="2554958" y="3652983"/>
                          <a:pt x="2427524" y="3705023"/>
                        </a:cubicBezTo>
                        <a:cubicBezTo>
                          <a:pt x="2300090" y="3757063"/>
                          <a:pt x="2075949" y="3647845"/>
                          <a:pt x="1875814" y="3705023"/>
                        </a:cubicBezTo>
                        <a:cubicBezTo>
                          <a:pt x="1675679" y="3762201"/>
                          <a:pt x="1657774" y="3662540"/>
                          <a:pt x="1489617" y="3705023"/>
                        </a:cubicBezTo>
                        <a:cubicBezTo>
                          <a:pt x="1321460" y="3747506"/>
                          <a:pt x="1211879" y="3692689"/>
                          <a:pt x="1103420" y="3705023"/>
                        </a:cubicBezTo>
                        <a:cubicBezTo>
                          <a:pt x="994961" y="3717357"/>
                          <a:pt x="724840" y="3651360"/>
                          <a:pt x="551710" y="3705023"/>
                        </a:cubicBezTo>
                        <a:cubicBezTo>
                          <a:pt x="378580" y="3758686"/>
                          <a:pt x="163039" y="3669227"/>
                          <a:pt x="0" y="3705023"/>
                        </a:cubicBezTo>
                        <a:cubicBezTo>
                          <a:pt x="-54728" y="3532296"/>
                          <a:pt x="66027" y="3319192"/>
                          <a:pt x="0" y="3138684"/>
                        </a:cubicBezTo>
                        <a:cubicBezTo>
                          <a:pt x="-66027" y="2958176"/>
                          <a:pt x="14804" y="2774809"/>
                          <a:pt x="0" y="2646445"/>
                        </a:cubicBezTo>
                        <a:cubicBezTo>
                          <a:pt x="-14804" y="2518081"/>
                          <a:pt x="46937" y="2384816"/>
                          <a:pt x="0" y="2228307"/>
                        </a:cubicBezTo>
                        <a:cubicBezTo>
                          <a:pt x="-46937" y="2071798"/>
                          <a:pt x="66945" y="1891444"/>
                          <a:pt x="0" y="1661967"/>
                        </a:cubicBezTo>
                        <a:cubicBezTo>
                          <a:pt x="-66945" y="1432490"/>
                          <a:pt x="4706" y="1318097"/>
                          <a:pt x="0" y="1206779"/>
                        </a:cubicBezTo>
                        <a:cubicBezTo>
                          <a:pt x="-4706" y="1095461"/>
                          <a:pt x="57983" y="767534"/>
                          <a:pt x="0" y="640440"/>
                        </a:cubicBezTo>
                        <a:cubicBezTo>
                          <a:pt x="-57983" y="513346"/>
                          <a:pt x="69228" y="284092"/>
                          <a:pt x="0" y="0"/>
                        </a:cubicBezTo>
                        <a:close/>
                      </a:path>
                    </a:pathLst>
                  </a:custGeom>
                  <ask:type>
                    <ask:lineSketchNone/>
                  </ask:type>
                </ask:lineSketchStyleProps>
              </a:ext>
            </a:extLst>
          </a:ln>
        </p:spPr>
        <p:style>
          <a:lnRef idx="2">
            <a:schemeClr val="accent1"/>
          </a:lnRef>
          <a:fillRef idx="1">
            <a:schemeClr val="lt1"/>
          </a:fillRef>
          <a:effectRef idx="0">
            <a:schemeClr val="accent1"/>
          </a:effectRef>
          <a:fontRef idx="minor">
            <a:schemeClr val="dk1"/>
          </a:fontRef>
        </p:style>
        <p:txBody>
          <a:bodyPr tIns="36000" rtlCol="0" anchor="t"/>
          <a:lstStyle/>
          <a:p>
            <a:pPr algn="ctr"/>
            <a:r>
              <a:rPr lang="en-IN" sz="1200" dirty="0">
                <a:latin typeface="IBM Plex Sans" panose="020B0503050203000203" pitchFamily="34" charset="0"/>
              </a:rPr>
              <a:t>Data Processing Layer</a:t>
            </a:r>
          </a:p>
        </p:txBody>
      </p:sp>
      <p:sp>
        <p:nvSpPr>
          <p:cNvPr id="161" name="Rectangle 160">
            <a:extLst>
              <a:ext uri="{FF2B5EF4-FFF2-40B4-BE49-F238E27FC236}">
                <a16:creationId xmlns:a16="http://schemas.microsoft.com/office/drawing/2014/main" id="{F8760235-DCE0-11C0-8D25-39BCC98BDACF}"/>
              </a:ext>
            </a:extLst>
          </p:cNvPr>
          <p:cNvSpPr/>
          <p:nvPr/>
        </p:nvSpPr>
        <p:spPr>
          <a:xfrm>
            <a:off x="4496984" y="2172212"/>
            <a:ext cx="3724382" cy="2877759"/>
          </a:xfrm>
          <a:prstGeom prst="rect">
            <a:avLst/>
          </a:prstGeom>
          <a:noFill/>
          <a:ln w="12700" cmpd="sng">
            <a:solidFill>
              <a:schemeClr val="tx1">
                <a:alpha val="99000"/>
              </a:schemeClr>
            </a:solidFill>
            <a:prstDash val="solid"/>
            <a:extLst>
              <a:ext uri="{C807C97D-BFC1-408E-A445-0C87EB9F89A2}">
                <ask:lineSketchStyleProps xmlns:ask="http://schemas.microsoft.com/office/drawing/2018/sketchyshapes" sd="1219033472">
                  <a:custGeom>
                    <a:avLst/>
                    <a:gdLst>
                      <a:gd name="connsiteX0" fmla="*/ 0 w 5517100"/>
                      <a:gd name="connsiteY0" fmla="*/ 0 h 3705023"/>
                      <a:gd name="connsiteX1" fmla="*/ 496539 w 5517100"/>
                      <a:gd name="connsiteY1" fmla="*/ 0 h 3705023"/>
                      <a:gd name="connsiteX2" fmla="*/ 882736 w 5517100"/>
                      <a:gd name="connsiteY2" fmla="*/ 0 h 3705023"/>
                      <a:gd name="connsiteX3" fmla="*/ 1544788 w 5517100"/>
                      <a:gd name="connsiteY3" fmla="*/ 0 h 3705023"/>
                      <a:gd name="connsiteX4" fmla="*/ 2041327 w 5517100"/>
                      <a:gd name="connsiteY4" fmla="*/ 0 h 3705023"/>
                      <a:gd name="connsiteX5" fmla="*/ 2537866 w 5517100"/>
                      <a:gd name="connsiteY5" fmla="*/ 0 h 3705023"/>
                      <a:gd name="connsiteX6" fmla="*/ 3199918 w 5517100"/>
                      <a:gd name="connsiteY6" fmla="*/ 0 h 3705023"/>
                      <a:gd name="connsiteX7" fmla="*/ 3641286 w 5517100"/>
                      <a:gd name="connsiteY7" fmla="*/ 0 h 3705023"/>
                      <a:gd name="connsiteX8" fmla="*/ 4303338 w 5517100"/>
                      <a:gd name="connsiteY8" fmla="*/ 0 h 3705023"/>
                      <a:gd name="connsiteX9" fmla="*/ 4965390 w 5517100"/>
                      <a:gd name="connsiteY9" fmla="*/ 0 h 3705023"/>
                      <a:gd name="connsiteX10" fmla="*/ 5517100 w 5517100"/>
                      <a:gd name="connsiteY10" fmla="*/ 0 h 3705023"/>
                      <a:gd name="connsiteX11" fmla="*/ 5517100 w 5517100"/>
                      <a:gd name="connsiteY11" fmla="*/ 603389 h 3705023"/>
                      <a:gd name="connsiteX12" fmla="*/ 5517100 w 5517100"/>
                      <a:gd name="connsiteY12" fmla="*/ 1169729 h 3705023"/>
                      <a:gd name="connsiteX13" fmla="*/ 5517100 w 5517100"/>
                      <a:gd name="connsiteY13" fmla="*/ 1587867 h 3705023"/>
                      <a:gd name="connsiteX14" fmla="*/ 5517100 w 5517100"/>
                      <a:gd name="connsiteY14" fmla="*/ 2117156 h 3705023"/>
                      <a:gd name="connsiteX15" fmla="*/ 5517100 w 5517100"/>
                      <a:gd name="connsiteY15" fmla="*/ 2646445 h 3705023"/>
                      <a:gd name="connsiteX16" fmla="*/ 5517100 w 5517100"/>
                      <a:gd name="connsiteY16" fmla="*/ 3175734 h 3705023"/>
                      <a:gd name="connsiteX17" fmla="*/ 5517100 w 5517100"/>
                      <a:gd name="connsiteY17" fmla="*/ 3705023 h 3705023"/>
                      <a:gd name="connsiteX18" fmla="*/ 4910219 w 5517100"/>
                      <a:gd name="connsiteY18" fmla="*/ 3705023 h 3705023"/>
                      <a:gd name="connsiteX19" fmla="*/ 4524022 w 5517100"/>
                      <a:gd name="connsiteY19" fmla="*/ 3705023 h 3705023"/>
                      <a:gd name="connsiteX20" fmla="*/ 4082654 w 5517100"/>
                      <a:gd name="connsiteY20" fmla="*/ 3705023 h 3705023"/>
                      <a:gd name="connsiteX21" fmla="*/ 3420602 w 5517100"/>
                      <a:gd name="connsiteY21" fmla="*/ 3705023 h 3705023"/>
                      <a:gd name="connsiteX22" fmla="*/ 2868892 w 5517100"/>
                      <a:gd name="connsiteY22" fmla="*/ 3705023 h 3705023"/>
                      <a:gd name="connsiteX23" fmla="*/ 2427524 w 5517100"/>
                      <a:gd name="connsiteY23" fmla="*/ 3705023 h 3705023"/>
                      <a:gd name="connsiteX24" fmla="*/ 1875814 w 5517100"/>
                      <a:gd name="connsiteY24" fmla="*/ 3705023 h 3705023"/>
                      <a:gd name="connsiteX25" fmla="*/ 1489617 w 5517100"/>
                      <a:gd name="connsiteY25" fmla="*/ 3705023 h 3705023"/>
                      <a:gd name="connsiteX26" fmla="*/ 1103420 w 5517100"/>
                      <a:gd name="connsiteY26" fmla="*/ 3705023 h 3705023"/>
                      <a:gd name="connsiteX27" fmla="*/ 551710 w 5517100"/>
                      <a:gd name="connsiteY27" fmla="*/ 3705023 h 3705023"/>
                      <a:gd name="connsiteX28" fmla="*/ 0 w 5517100"/>
                      <a:gd name="connsiteY28" fmla="*/ 3705023 h 3705023"/>
                      <a:gd name="connsiteX29" fmla="*/ 0 w 5517100"/>
                      <a:gd name="connsiteY29" fmla="*/ 3138684 h 3705023"/>
                      <a:gd name="connsiteX30" fmla="*/ 0 w 5517100"/>
                      <a:gd name="connsiteY30" fmla="*/ 2646445 h 3705023"/>
                      <a:gd name="connsiteX31" fmla="*/ 0 w 5517100"/>
                      <a:gd name="connsiteY31" fmla="*/ 2228307 h 3705023"/>
                      <a:gd name="connsiteX32" fmla="*/ 0 w 5517100"/>
                      <a:gd name="connsiteY32" fmla="*/ 1661967 h 3705023"/>
                      <a:gd name="connsiteX33" fmla="*/ 0 w 5517100"/>
                      <a:gd name="connsiteY33" fmla="*/ 1206779 h 3705023"/>
                      <a:gd name="connsiteX34" fmla="*/ 0 w 5517100"/>
                      <a:gd name="connsiteY34" fmla="*/ 640440 h 3705023"/>
                      <a:gd name="connsiteX35" fmla="*/ 0 w 5517100"/>
                      <a:gd name="connsiteY35" fmla="*/ 0 h 3705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17100" h="3705023" extrusionOk="0">
                        <a:moveTo>
                          <a:pt x="0" y="0"/>
                        </a:moveTo>
                        <a:cubicBezTo>
                          <a:pt x="136378" y="-22571"/>
                          <a:pt x="263509" y="41984"/>
                          <a:pt x="496539" y="0"/>
                        </a:cubicBezTo>
                        <a:cubicBezTo>
                          <a:pt x="729569" y="-41984"/>
                          <a:pt x="802058" y="40759"/>
                          <a:pt x="882736" y="0"/>
                        </a:cubicBezTo>
                        <a:cubicBezTo>
                          <a:pt x="963414" y="-40759"/>
                          <a:pt x="1389642" y="63693"/>
                          <a:pt x="1544788" y="0"/>
                        </a:cubicBezTo>
                        <a:cubicBezTo>
                          <a:pt x="1699934" y="-63693"/>
                          <a:pt x="1922519" y="24155"/>
                          <a:pt x="2041327" y="0"/>
                        </a:cubicBezTo>
                        <a:cubicBezTo>
                          <a:pt x="2160135" y="-24155"/>
                          <a:pt x="2378845" y="9596"/>
                          <a:pt x="2537866" y="0"/>
                        </a:cubicBezTo>
                        <a:cubicBezTo>
                          <a:pt x="2696887" y="-9596"/>
                          <a:pt x="2968875" y="40693"/>
                          <a:pt x="3199918" y="0"/>
                        </a:cubicBezTo>
                        <a:cubicBezTo>
                          <a:pt x="3430961" y="-40693"/>
                          <a:pt x="3461340" y="758"/>
                          <a:pt x="3641286" y="0"/>
                        </a:cubicBezTo>
                        <a:cubicBezTo>
                          <a:pt x="3821232" y="-758"/>
                          <a:pt x="4088999" y="17944"/>
                          <a:pt x="4303338" y="0"/>
                        </a:cubicBezTo>
                        <a:cubicBezTo>
                          <a:pt x="4517677" y="-17944"/>
                          <a:pt x="4742167" y="16828"/>
                          <a:pt x="4965390" y="0"/>
                        </a:cubicBezTo>
                        <a:cubicBezTo>
                          <a:pt x="5188613" y="-16828"/>
                          <a:pt x="5365529" y="16223"/>
                          <a:pt x="5517100" y="0"/>
                        </a:cubicBezTo>
                        <a:cubicBezTo>
                          <a:pt x="5566659" y="209353"/>
                          <a:pt x="5516049" y="323191"/>
                          <a:pt x="5517100" y="603389"/>
                        </a:cubicBezTo>
                        <a:cubicBezTo>
                          <a:pt x="5518151" y="883587"/>
                          <a:pt x="5489366" y="909633"/>
                          <a:pt x="5517100" y="1169729"/>
                        </a:cubicBezTo>
                        <a:cubicBezTo>
                          <a:pt x="5544834" y="1429825"/>
                          <a:pt x="5478324" y="1490040"/>
                          <a:pt x="5517100" y="1587867"/>
                        </a:cubicBezTo>
                        <a:cubicBezTo>
                          <a:pt x="5555876" y="1685694"/>
                          <a:pt x="5454958" y="1922253"/>
                          <a:pt x="5517100" y="2117156"/>
                        </a:cubicBezTo>
                        <a:cubicBezTo>
                          <a:pt x="5579242" y="2312059"/>
                          <a:pt x="5513772" y="2432029"/>
                          <a:pt x="5517100" y="2646445"/>
                        </a:cubicBezTo>
                        <a:cubicBezTo>
                          <a:pt x="5520428" y="2860861"/>
                          <a:pt x="5459207" y="3066020"/>
                          <a:pt x="5517100" y="3175734"/>
                        </a:cubicBezTo>
                        <a:cubicBezTo>
                          <a:pt x="5574993" y="3285448"/>
                          <a:pt x="5474241" y="3591688"/>
                          <a:pt x="5517100" y="3705023"/>
                        </a:cubicBezTo>
                        <a:cubicBezTo>
                          <a:pt x="5358966" y="3745541"/>
                          <a:pt x="5117600" y="3646996"/>
                          <a:pt x="4910219" y="3705023"/>
                        </a:cubicBezTo>
                        <a:cubicBezTo>
                          <a:pt x="4702838" y="3763050"/>
                          <a:pt x="4702351" y="3704641"/>
                          <a:pt x="4524022" y="3705023"/>
                        </a:cubicBezTo>
                        <a:cubicBezTo>
                          <a:pt x="4345693" y="3705405"/>
                          <a:pt x="4178065" y="3671836"/>
                          <a:pt x="4082654" y="3705023"/>
                        </a:cubicBezTo>
                        <a:cubicBezTo>
                          <a:pt x="3987243" y="3738210"/>
                          <a:pt x="3727866" y="3680657"/>
                          <a:pt x="3420602" y="3705023"/>
                        </a:cubicBezTo>
                        <a:cubicBezTo>
                          <a:pt x="3113338" y="3729389"/>
                          <a:pt x="3092297" y="3703718"/>
                          <a:pt x="2868892" y="3705023"/>
                        </a:cubicBezTo>
                        <a:cubicBezTo>
                          <a:pt x="2645487" y="3706328"/>
                          <a:pt x="2554958" y="3652983"/>
                          <a:pt x="2427524" y="3705023"/>
                        </a:cubicBezTo>
                        <a:cubicBezTo>
                          <a:pt x="2300090" y="3757063"/>
                          <a:pt x="2075949" y="3647845"/>
                          <a:pt x="1875814" y="3705023"/>
                        </a:cubicBezTo>
                        <a:cubicBezTo>
                          <a:pt x="1675679" y="3762201"/>
                          <a:pt x="1657774" y="3662540"/>
                          <a:pt x="1489617" y="3705023"/>
                        </a:cubicBezTo>
                        <a:cubicBezTo>
                          <a:pt x="1321460" y="3747506"/>
                          <a:pt x="1211879" y="3692689"/>
                          <a:pt x="1103420" y="3705023"/>
                        </a:cubicBezTo>
                        <a:cubicBezTo>
                          <a:pt x="994961" y="3717357"/>
                          <a:pt x="724840" y="3651360"/>
                          <a:pt x="551710" y="3705023"/>
                        </a:cubicBezTo>
                        <a:cubicBezTo>
                          <a:pt x="378580" y="3758686"/>
                          <a:pt x="163039" y="3669227"/>
                          <a:pt x="0" y="3705023"/>
                        </a:cubicBezTo>
                        <a:cubicBezTo>
                          <a:pt x="-54728" y="3532296"/>
                          <a:pt x="66027" y="3319192"/>
                          <a:pt x="0" y="3138684"/>
                        </a:cubicBezTo>
                        <a:cubicBezTo>
                          <a:pt x="-66027" y="2958176"/>
                          <a:pt x="14804" y="2774809"/>
                          <a:pt x="0" y="2646445"/>
                        </a:cubicBezTo>
                        <a:cubicBezTo>
                          <a:pt x="-14804" y="2518081"/>
                          <a:pt x="46937" y="2384816"/>
                          <a:pt x="0" y="2228307"/>
                        </a:cubicBezTo>
                        <a:cubicBezTo>
                          <a:pt x="-46937" y="2071798"/>
                          <a:pt x="66945" y="1891444"/>
                          <a:pt x="0" y="1661967"/>
                        </a:cubicBezTo>
                        <a:cubicBezTo>
                          <a:pt x="-66945" y="1432490"/>
                          <a:pt x="4706" y="1318097"/>
                          <a:pt x="0" y="1206779"/>
                        </a:cubicBezTo>
                        <a:cubicBezTo>
                          <a:pt x="-4706" y="1095461"/>
                          <a:pt x="57983" y="767534"/>
                          <a:pt x="0" y="640440"/>
                        </a:cubicBezTo>
                        <a:cubicBezTo>
                          <a:pt x="-57983" y="513346"/>
                          <a:pt x="69228" y="284092"/>
                          <a:pt x="0" y="0"/>
                        </a:cubicBezTo>
                        <a:close/>
                      </a:path>
                    </a:pathLst>
                  </a:custGeom>
                  <ask:type>
                    <ask:lineSketchNone/>
                  </ask:type>
                </ask:lineSketchStyleProps>
              </a:ext>
            </a:extLst>
          </a:ln>
        </p:spPr>
        <p:style>
          <a:lnRef idx="2">
            <a:schemeClr val="accent1"/>
          </a:lnRef>
          <a:fillRef idx="1">
            <a:schemeClr val="lt1"/>
          </a:fillRef>
          <a:effectRef idx="0">
            <a:schemeClr val="accent1"/>
          </a:effectRef>
          <a:fontRef idx="minor">
            <a:schemeClr val="dk1"/>
          </a:fontRef>
        </p:style>
        <p:txBody>
          <a:bodyPr tIns="36000" rtlCol="0" anchor="t"/>
          <a:lstStyle/>
          <a:p>
            <a:pPr algn="ctr"/>
            <a:r>
              <a:rPr lang="en-IN" sz="1200" dirty="0">
                <a:latin typeface="IBM Plex Sans" panose="020B0503050203000203" pitchFamily="34" charset="0"/>
              </a:rPr>
              <a:t>Data Storage Layer</a:t>
            </a:r>
          </a:p>
        </p:txBody>
      </p:sp>
      <p:sp>
        <p:nvSpPr>
          <p:cNvPr id="163" name="Rectangle 162">
            <a:extLst>
              <a:ext uri="{FF2B5EF4-FFF2-40B4-BE49-F238E27FC236}">
                <a16:creationId xmlns:a16="http://schemas.microsoft.com/office/drawing/2014/main" id="{CE04AA55-8B2C-21A6-00FF-A18D0E7F9264}"/>
              </a:ext>
            </a:extLst>
          </p:cNvPr>
          <p:cNvSpPr/>
          <p:nvPr/>
        </p:nvSpPr>
        <p:spPr>
          <a:xfrm>
            <a:off x="1981098" y="5726616"/>
            <a:ext cx="9000000" cy="251999"/>
          </a:xfrm>
          <a:prstGeom prst="rect">
            <a:avLst/>
          </a:prstGeom>
          <a:solidFill>
            <a:schemeClr val="bg1">
              <a:lumMod val="95000"/>
            </a:schemeClr>
          </a:solidFill>
          <a:ln w="12700">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defTabSz="1097236"/>
            <a:r>
              <a:rPr lang="en-IN" sz="1200" dirty="0">
                <a:solidFill>
                  <a:prstClr val="black"/>
                </a:solidFill>
                <a:latin typeface="IBM Plex Sans" panose="020B0503050203000203" pitchFamily="34" charset="0"/>
              </a:rPr>
              <a:t>Data Security</a:t>
            </a:r>
          </a:p>
        </p:txBody>
      </p:sp>
      <p:sp>
        <p:nvSpPr>
          <p:cNvPr id="164" name="TextBox 163">
            <a:extLst>
              <a:ext uri="{FF2B5EF4-FFF2-40B4-BE49-F238E27FC236}">
                <a16:creationId xmlns:a16="http://schemas.microsoft.com/office/drawing/2014/main" id="{C990B5DC-2218-7D2C-1582-A82CDE079D28}"/>
              </a:ext>
            </a:extLst>
          </p:cNvPr>
          <p:cNvSpPr txBox="1"/>
          <p:nvPr/>
        </p:nvSpPr>
        <p:spPr>
          <a:xfrm>
            <a:off x="6416079" y="5736865"/>
            <a:ext cx="4531344" cy="229945"/>
          </a:xfrm>
          <a:prstGeom prst="rect">
            <a:avLst/>
          </a:prstGeom>
          <a:noFill/>
        </p:spPr>
        <p:txBody>
          <a:bodyPr wrap="square" lIns="0" tIns="0" rIns="108000" bIns="0" rtlCol="0" anchor="ctr">
            <a:noAutofit/>
          </a:bodyPr>
          <a:lstStyle/>
          <a:p>
            <a:pPr algn="r" defTabSz="1097236">
              <a:defRPr/>
            </a:pPr>
            <a:r>
              <a:rPr lang="en-US" sz="960" dirty="0">
                <a:solidFill>
                  <a:prstClr val="black"/>
                </a:solidFill>
                <a:latin typeface="IBM Plex Serif" panose="02060503050406000203" pitchFamily="18" charset="77"/>
              </a:rPr>
              <a:t>Masking | Encryption | Protection</a:t>
            </a:r>
          </a:p>
        </p:txBody>
      </p:sp>
      <p:sp>
        <p:nvSpPr>
          <p:cNvPr id="165" name="Rectangle 164">
            <a:extLst>
              <a:ext uri="{FF2B5EF4-FFF2-40B4-BE49-F238E27FC236}">
                <a16:creationId xmlns:a16="http://schemas.microsoft.com/office/drawing/2014/main" id="{292B3219-4C45-D263-A89C-F3F8B6EF8495}"/>
              </a:ext>
            </a:extLst>
          </p:cNvPr>
          <p:cNvSpPr/>
          <p:nvPr/>
        </p:nvSpPr>
        <p:spPr>
          <a:xfrm>
            <a:off x="1981098" y="6036189"/>
            <a:ext cx="9000000" cy="251999"/>
          </a:xfrm>
          <a:prstGeom prst="rect">
            <a:avLst/>
          </a:prstGeom>
          <a:solidFill>
            <a:schemeClr val="bg1">
              <a:lumMod val="95000"/>
            </a:schemeClr>
          </a:solidFill>
          <a:ln w="12700">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defTabSz="1097236"/>
            <a:r>
              <a:rPr lang="en-IN" sz="1200" dirty="0">
                <a:solidFill>
                  <a:prstClr val="black"/>
                </a:solidFill>
                <a:latin typeface="IBM Plex Sans" panose="020B0503050203000203" pitchFamily="34" charset="0"/>
              </a:rPr>
              <a:t>DataOps</a:t>
            </a:r>
          </a:p>
        </p:txBody>
      </p:sp>
      <p:sp>
        <p:nvSpPr>
          <p:cNvPr id="166" name="TextBox 165">
            <a:extLst>
              <a:ext uri="{FF2B5EF4-FFF2-40B4-BE49-F238E27FC236}">
                <a16:creationId xmlns:a16="http://schemas.microsoft.com/office/drawing/2014/main" id="{B07C0688-4035-235E-E1D8-6DDC55984ED0}"/>
              </a:ext>
            </a:extLst>
          </p:cNvPr>
          <p:cNvSpPr txBox="1"/>
          <p:nvPr/>
        </p:nvSpPr>
        <p:spPr>
          <a:xfrm>
            <a:off x="6416079" y="6046438"/>
            <a:ext cx="4531344" cy="229945"/>
          </a:xfrm>
          <a:prstGeom prst="rect">
            <a:avLst/>
          </a:prstGeom>
          <a:noFill/>
        </p:spPr>
        <p:txBody>
          <a:bodyPr wrap="square" lIns="0" tIns="0" rIns="108000" bIns="0" rtlCol="0" anchor="ctr">
            <a:noAutofit/>
          </a:bodyPr>
          <a:lstStyle/>
          <a:p>
            <a:pPr algn="r" defTabSz="1097236">
              <a:defRPr/>
            </a:pPr>
            <a:r>
              <a:rPr lang="en-US" sz="960" dirty="0">
                <a:solidFill>
                  <a:prstClr val="black"/>
                </a:solidFill>
                <a:latin typeface="IBM Plex Serif" panose="02060503050406000203" pitchFamily="18" charset="77"/>
              </a:rPr>
              <a:t>Management | Monitoring | Operations</a:t>
            </a:r>
          </a:p>
        </p:txBody>
      </p:sp>
      <p:sp>
        <p:nvSpPr>
          <p:cNvPr id="167" name="Rectangle 166">
            <a:extLst>
              <a:ext uri="{FF2B5EF4-FFF2-40B4-BE49-F238E27FC236}">
                <a16:creationId xmlns:a16="http://schemas.microsoft.com/office/drawing/2014/main" id="{C8213966-E485-D9D7-6752-6D62BEA9BA15}"/>
              </a:ext>
            </a:extLst>
          </p:cNvPr>
          <p:cNvSpPr/>
          <p:nvPr/>
        </p:nvSpPr>
        <p:spPr>
          <a:xfrm>
            <a:off x="8341688" y="587477"/>
            <a:ext cx="2754916" cy="4456119"/>
          </a:xfrm>
          <a:prstGeom prst="rect">
            <a:avLst/>
          </a:prstGeom>
          <a:noFill/>
          <a:ln w="12700" cmpd="sng">
            <a:solidFill>
              <a:schemeClr val="tx1">
                <a:alpha val="99000"/>
              </a:schemeClr>
            </a:solidFill>
            <a:prstDash val="solid"/>
            <a:extLst>
              <a:ext uri="{C807C97D-BFC1-408E-A445-0C87EB9F89A2}">
                <ask:lineSketchStyleProps xmlns:ask="http://schemas.microsoft.com/office/drawing/2018/sketchyshapes" sd="1219033472">
                  <a:custGeom>
                    <a:avLst/>
                    <a:gdLst>
                      <a:gd name="connsiteX0" fmla="*/ 0 w 5517100"/>
                      <a:gd name="connsiteY0" fmla="*/ 0 h 3705023"/>
                      <a:gd name="connsiteX1" fmla="*/ 496539 w 5517100"/>
                      <a:gd name="connsiteY1" fmla="*/ 0 h 3705023"/>
                      <a:gd name="connsiteX2" fmla="*/ 882736 w 5517100"/>
                      <a:gd name="connsiteY2" fmla="*/ 0 h 3705023"/>
                      <a:gd name="connsiteX3" fmla="*/ 1544788 w 5517100"/>
                      <a:gd name="connsiteY3" fmla="*/ 0 h 3705023"/>
                      <a:gd name="connsiteX4" fmla="*/ 2041327 w 5517100"/>
                      <a:gd name="connsiteY4" fmla="*/ 0 h 3705023"/>
                      <a:gd name="connsiteX5" fmla="*/ 2537866 w 5517100"/>
                      <a:gd name="connsiteY5" fmla="*/ 0 h 3705023"/>
                      <a:gd name="connsiteX6" fmla="*/ 3199918 w 5517100"/>
                      <a:gd name="connsiteY6" fmla="*/ 0 h 3705023"/>
                      <a:gd name="connsiteX7" fmla="*/ 3641286 w 5517100"/>
                      <a:gd name="connsiteY7" fmla="*/ 0 h 3705023"/>
                      <a:gd name="connsiteX8" fmla="*/ 4303338 w 5517100"/>
                      <a:gd name="connsiteY8" fmla="*/ 0 h 3705023"/>
                      <a:gd name="connsiteX9" fmla="*/ 4965390 w 5517100"/>
                      <a:gd name="connsiteY9" fmla="*/ 0 h 3705023"/>
                      <a:gd name="connsiteX10" fmla="*/ 5517100 w 5517100"/>
                      <a:gd name="connsiteY10" fmla="*/ 0 h 3705023"/>
                      <a:gd name="connsiteX11" fmla="*/ 5517100 w 5517100"/>
                      <a:gd name="connsiteY11" fmla="*/ 603389 h 3705023"/>
                      <a:gd name="connsiteX12" fmla="*/ 5517100 w 5517100"/>
                      <a:gd name="connsiteY12" fmla="*/ 1169729 h 3705023"/>
                      <a:gd name="connsiteX13" fmla="*/ 5517100 w 5517100"/>
                      <a:gd name="connsiteY13" fmla="*/ 1587867 h 3705023"/>
                      <a:gd name="connsiteX14" fmla="*/ 5517100 w 5517100"/>
                      <a:gd name="connsiteY14" fmla="*/ 2117156 h 3705023"/>
                      <a:gd name="connsiteX15" fmla="*/ 5517100 w 5517100"/>
                      <a:gd name="connsiteY15" fmla="*/ 2646445 h 3705023"/>
                      <a:gd name="connsiteX16" fmla="*/ 5517100 w 5517100"/>
                      <a:gd name="connsiteY16" fmla="*/ 3175734 h 3705023"/>
                      <a:gd name="connsiteX17" fmla="*/ 5517100 w 5517100"/>
                      <a:gd name="connsiteY17" fmla="*/ 3705023 h 3705023"/>
                      <a:gd name="connsiteX18" fmla="*/ 4910219 w 5517100"/>
                      <a:gd name="connsiteY18" fmla="*/ 3705023 h 3705023"/>
                      <a:gd name="connsiteX19" fmla="*/ 4524022 w 5517100"/>
                      <a:gd name="connsiteY19" fmla="*/ 3705023 h 3705023"/>
                      <a:gd name="connsiteX20" fmla="*/ 4082654 w 5517100"/>
                      <a:gd name="connsiteY20" fmla="*/ 3705023 h 3705023"/>
                      <a:gd name="connsiteX21" fmla="*/ 3420602 w 5517100"/>
                      <a:gd name="connsiteY21" fmla="*/ 3705023 h 3705023"/>
                      <a:gd name="connsiteX22" fmla="*/ 2868892 w 5517100"/>
                      <a:gd name="connsiteY22" fmla="*/ 3705023 h 3705023"/>
                      <a:gd name="connsiteX23" fmla="*/ 2427524 w 5517100"/>
                      <a:gd name="connsiteY23" fmla="*/ 3705023 h 3705023"/>
                      <a:gd name="connsiteX24" fmla="*/ 1875814 w 5517100"/>
                      <a:gd name="connsiteY24" fmla="*/ 3705023 h 3705023"/>
                      <a:gd name="connsiteX25" fmla="*/ 1489617 w 5517100"/>
                      <a:gd name="connsiteY25" fmla="*/ 3705023 h 3705023"/>
                      <a:gd name="connsiteX26" fmla="*/ 1103420 w 5517100"/>
                      <a:gd name="connsiteY26" fmla="*/ 3705023 h 3705023"/>
                      <a:gd name="connsiteX27" fmla="*/ 551710 w 5517100"/>
                      <a:gd name="connsiteY27" fmla="*/ 3705023 h 3705023"/>
                      <a:gd name="connsiteX28" fmla="*/ 0 w 5517100"/>
                      <a:gd name="connsiteY28" fmla="*/ 3705023 h 3705023"/>
                      <a:gd name="connsiteX29" fmla="*/ 0 w 5517100"/>
                      <a:gd name="connsiteY29" fmla="*/ 3138684 h 3705023"/>
                      <a:gd name="connsiteX30" fmla="*/ 0 w 5517100"/>
                      <a:gd name="connsiteY30" fmla="*/ 2646445 h 3705023"/>
                      <a:gd name="connsiteX31" fmla="*/ 0 w 5517100"/>
                      <a:gd name="connsiteY31" fmla="*/ 2228307 h 3705023"/>
                      <a:gd name="connsiteX32" fmla="*/ 0 w 5517100"/>
                      <a:gd name="connsiteY32" fmla="*/ 1661967 h 3705023"/>
                      <a:gd name="connsiteX33" fmla="*/ 0 w 5517100"/>
                      <a:gd name="connsiteY33" fmla="*/ 1206779 h 3705023"/>
                      <a:gd name="connsiteX34" fmla="*/ 0 w 5517100"/>
                      <a:gd name="connsiteY34" fmla="*/ 640440 h 3705023"/>
                      <a:gd name="connsiteX35" fmla="*/ 0 w 5517100"/>
                      <a:gd name="connsiteY35" fmla="*/ 0 h 3705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17100" h="3705023" extrusionOk="0">
                        <a:moveTo>
                          <a:pt x="0" y="0"/>
                        </a:moveTo>
                        <a:cubicBezTo>
                          <a:pt x="136378" y="-22571"/>
                          <a:pt x="263509" y="41984"/>
                          <a:pt x="496539" y="0"/>
                        </a:cubicBezTo>
                        <a:cubicBezTo>
                          <a:pt x="729569" y="-41984"/>
                          <a:pt x="802058" y="40759"/>
                          <a:pt x="882736" y="0"/>
                        </a:cubicBezTo>
                        <a:cubicBezTo>
                          <a:pt x="963414" y="-40759"/>
                          <a:pt x="1389642" y="63693"/>
                          <a:pt x="1544788" y="0"/>
                        </a:cubicBezTo>
                        <a:cubicBezTo>
                          <a:pt x="1699934" y="-63693"/>
                          <a:pt x="1922519" y="24155"/>
                          <a:pt x="2041327" y="0"/>
                        </a:cubicBezTo>
                        <a:cubicBezTo>
                          <a:pt x="2160135" y="-24155"/>
                          <a:pt x="2378845" y="9596"/>
                          <a:pt x="2537866" y="0"/>
                        </a:cubicBezTo>
                        <a:cubicBezTo>
                          <a:pt x="2696887" y="-9596"/>
                          <a:pt x="2968875" y="40693"/>
                          <a:pt x="3199918" y="0"/>
                        </a:cubicBezTo>
                        <a:cubicBezTo>
                          <a:pt x="3430961" y="-40693"/>
                          <a:pt x="3461340" y="758"/>
                          <a:pt x="3641286" y="0"/>
                        </a:cubicBezTo>
                        <a:cubicBezTo>
                          <a:pt x="3821232" y="-758"/>
                          <a:pt x="4088999" y="17944"/>
                          <a:pt x="4303338" y="0"/>
                        </a:cubicBezTo>
                        <a:cubicBezTo>
                          <a:pt x="4517677" y="-17944"/>
                          <a:pt x="4742167" y="16828"/>
                          <a:pt x="4965390" y="0"/>
                        </a:cubicBezTo>
                        <a:cubicBezTo>
                          <a:pt x="5188613" y="-16828"/>
                          <a:pt x="5365529" y="16223"/>
                          <a:pt x="5517100" y="0"/>
                        </a:cubicBezTo>
                        <a:cubicBezTo>
                          <a:pt x="5566659" y="209353"/>
                          <a:pt x="5516049" y="323191"/>
                          <a:pt x="5517100" y="603389"/>
                        </a:cubicBezTo>
                        <a:cubicBezTo>
                          <a:pt x="5518151" y="883587"/>
                          <a:pt x="5489366" y="909633"/>
                          <a:pt x="5517100" y="1169729"/>
                        </a:cubicBezTo>
                        <a:cubicBezTo>
                          <a:pt x="5544834" y="1429825"/>
                          <a:pt x="5478324" y="1490040"/>
                          <a:pt x="5517100" y="1587867"/>
                        </a:cubicBezTo>
                        <a:cubicBezTo>
                          <a:pt x="5555876" y="1685694"/>
                          <a:pt x="5454958" y="1922253"/>
                          <a:pt x="5517100" y="2117156"/>
                        </a:cubicBezTo>
                        <a:cubicBezTo>
                          <a:pt x="5579242" y="2312059"/>
                          <a:pt x="5513772" y="2432029"/>
                          <a:pt x="5517100" y="2646445"/>
                        </a:cubicBezTo>
                        <a:cubicBezTo>
                          <a:pt x="5520428" y="2860861"/>
                          <a:pt x="5459207" y="3066020"/>
                          <a:pt x="5517100" y="3175734"/>
                        </a:cubicBezTo>
                        <a:cubicBezTo>
                          <a:pt x="5574993" y="3285448"/>
                          <a:pt x="5474241" y="3591688"/>
                          <a:pt x="5517100" y="3705023"/>
                        </a:cubicBezTo>
                        <a:cubicBezTo>
                          <a:pt x="5358966" y="3745541"/>
                          <a:pt x="5117600" y="3646996"/>
                          <a:pt x="4910219" y="3705023"/>
                        </a:cubicBezTo>
                        <a:cubicBezTo>
                          <a:pt x="4702838" y="3763050"/>
                          <a:pt x="4702351" y="3704641"/>
                          <a:pt x="4524022" y="3705023"/>
                        </a:cubicBezTo>
                        <a:cubicBezTo>
                          <a:pt x="4345693" y="3705405"/>
                          <a:pt x="4178065" y="3671836"/>
                          <a:pt x="4082654" y="3705023"/>
                        </a:cubicBezTo>
                        <a:cubicBezTo>
                          <a:pt x="3987243" y="3738210"/>
                          <a:pt x="3727866" y="3680657"/>
                          <a:pt x="3420602" y="3705023"/>
                        </a:cubicBezTo>
                        <a:cubicBezTo>
                          <a:pt x="3113338" y="3729389"/>
                          <a:pt x="3092297" y="3703718"/>
                          <a:pt x="2868892" y="3705023"/>
                        </a:cubicBezTo>
                        <a:cubicBezTo>
                          <a:pt x="2645487" y="3706328"/>
                          <a:pt x="2554958" y="3652983"/>
                          <a:pt x="2427524" y="3705023"/>
                        </a:cubicBezTo>
                        <a:cubicBezTo>
                          <a:pt x="2300090" y="3757063"/>
                          <a:pt x="2075949" y="3647845"/>
                          <a:pt x="1875814" y="3705023"/>
                        </a:cubicBezTo>
                        <a:cubicBezTo>
                          <a:pt x="1675679" y="3762201"/>
                          <a:pt x="1657774" y="3662540"/>
                          <a:pt x="1489617" y="3705023"/>
                        </a:cubicBezTo>
                        <a:cubicBezTo>
                          <a:pt x="1321460" y="3747506"/>
                          <a:pt x="1211879" y="3692689"/>
                          <a:pt x="1103420" y="3705023"/>
                        </a:cubicBezTo>
                        <a:cubicBezTo>
                          <a:pt x="994961" y="3717357"/>
                          <a:pt x="724840" y="3651360"/>
                          <a:pt x="551710" y="3705023"/>
                        </a:cubicBezTo>
                        <a:cubicBezTo>
                          <a:pt x="378580" y="3758686"/>
                          <a:pt x="163039" y="3669227"/>
                          <a:pt x="0" y="3705023"/>
                        </a:cubicBezTo>
                        <a:cubicBezTo>
                          <a:pt x="-54728" y="3532296"/>
                          <a:pt x="66027" y="3319192"/>
                          <a:pt x="0" y="3138684"/>
                        </a:cubicBezTo>
                        <a:cubicBezTo>
                          <a:pt x="-66027" y="2958176"/>
                          <a:pt x="14804" y="2774809"/>
                          <a:pt x="0" y="2646445"/>
                        </a:cubicBezTo>
                        <a:cubicBezTo>
                          <a:pt x="-14804" y="2518081"/>
                          <a:pt x="46937" y="2384816"/>
                          <a:pt x="0" y="2228307"/>
                        </a:cubicBezTo>
                        <a:cubicBezTo>
                          <a:pt x="-46937" y="2071798"/>
                          <a:pt x="66945" y="1891444"/>
                          <a:pt x="0" y="1661967"/>
                        </a:cubicBezTo>
                        <a:cubicBezTo>
                          <a:pt x="-66945" y="1432490"/>
                          <a:pt x="4706" y="1318097"/>
                          <a:pt x="0" y="1206779"/>
                        </a:cubicBezTo>
                        <a:cubicBezTo>
                          <a:pt x="-4706" y="1095461"/>
                          <a:pt x="57983" y="767534"/>
                          <a:pt x="0" y="640440"/>
                        </a:cubicBezTo>
                        <a:cubicBezTo>
                          <a:pt x="-57983" y="513346"/>
                          <a:pt x="69228" y="284092"/>
                          <a:pt x="0" y="0"/>
                        </a:cubicBezTo>
                        <a:close/>
                      </a:path>
                    </a:pathLst>
                  </a:custGeom>
                  <ask:type>
                    <ask:lineSketchNone/>
                  </ask:type>
                </ask:lineSketchStyleProps>
              </a:ext>
            </a:extLst>
          </a:ln>
        </p:spPr>
        <p:style>
          <a:lnRef idx="2">
            <a:schemeClr val="accent1"/>
          </a:lnRef>
          <a:fillRef idx="1">
            <a:schemeClr val="lt1"/>
          </a:fillRef>
          <a:effectRef idx="0">
            <a:schemeClr val="accent1"/>
          </a:effectRef>
          <a:fontRef idx="minor">
            <a:schemeClr val="dk1"/>
          </a:fontRef>
        </p:style>
        <p:txBody>
          <a:bodyPr tIns="36000" rtlCol="0" anchor="t"/>
          <a:lstStyle/>
          <a:p>
            <a:pPr algn="ctr"/>
            <a:r>
              <a:rPr lang="en-IN" sz="1200" dirty="0">
                <a:latin typeface="IBM Plex Sans" panose="020B0503050203000203" pitchFamily="34" charset="0"/>
              </a:rPr>
              <a:t>Consumption Layer</a:t>
            </a:r>
          </a:p>
        </p:txBody>
      </p:sp>
      <p:sp>
        <p:nvSpPr>
          <p:cNvPr id="168" name="Rectangle 167">
            <a:extLst>
              <a:ext uri="{FF2B5EF4-FFF2-40B4-BE49-F238E27FC236}">
                <a16:creationId xmlns:a16="http://schemas.microsoft.com/office/drawing/2014/main" id="{AAAEC8E6-0194-D638-78C0-1279050BFE7C}"/>
              </a:ext>
            </a:extLst>
          </p:cNvPr>
          <p:cNvSpPr/>
          <p:nvPr/>
        </p:nvSpPr>
        <p:spPr>
          <a:xfrm>
            <a:off x="8468574" y="984370"/>
            <a:ext cx="1221011" cy="3962151"/>
          </a:xfrm>
          <a:prstGeom prst="rect">
            <a:avLst/>
          </a:prstGeom>
          <a:solidFill>
            <a:schemeClr val="bg1">
              <a:lumMod val="95000"/>
            </a:schemeClr>
          </a:solidFill>
          <a:ln w="12700">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defTabSz="1097236"/>
            <a:r>
              <a:rPr lang="en-IN" sz="1200" dirty="0">
                <a:solidFill>
                  <a:prstClr val="black"/>
                </a:solidFill>
                <a:latin typeface="IBM Plex Sans" panose="020B0503050203000203" pitchFamily="34" charset="0"/>
              </a:rPr>
              <a:t>User Zone</a:t>
            </a:r>
          </a:p>
        </p:txBody>
      </p:sp>
      <p:grpSp>
        <p:nvGrpSpPr>
          <p:cNvPr id="176" name="Group 175">
            <a:extLst>
              <a:ext uri="{FF2B5EF4-FFF2-40B4-BE49-F238E27FC236}">
                <a16:creationId xmlns:a16="http://schemas.microsoft.com/office/drawing/2014/main" id="{86025C49-BE87-41D5-3F2C-3E1D671AABE5}"/>
              </a:ext>
            </a:extLst>
          </p:cNvPr>
          <p:cNvGrpSpPr/>
          <p:nvPr/>
        </p:nvGrpSpPr>
        <p:grpSpPr>
          <a:xfrm>
            <a:off x="8751568" y="1377784"/>
            <a:ext cx="668208" cy="546327"/>
            <a:chOff x="9380234" y="1720696"/>
            <a:chExt cx="668208" cy="546327"/>
          </a:xfrm>
        </p:grpSpPr>
        <p:pic>
          <p:nvPicPr>
            <p:cNvPr id="173" name="Graphic 172" descr="Database with solid fill">
              <a:extLst>
                <a:ext uri="{FF2B5EF4-FFF2-40B4-BE49-F238E27FC236}">
                  <a16:creationId xmlns:a16="http://schemas.microsoft.com/office/drawing/2014/main" id="{6F63776E-6546-BAB4-DA49-4155320752DF}"/>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9380234" y="1720696"/>
              <a:ext cx="371626" cy="371626"/>
            </a:xfrm>
            <a:prstGeom prst="rect">
              <a:avLst/>
            </a:prstGeom>
          </p:spPr>
        </p:pic>
        <p:pic>
          <p:nvPicPr>
            <p:cNvPr id="174" name="Graphic 173" descr="Database with solid fill">
              <a:extLst>
                <a:ext uri="{FF2B5EF4-FFF2-40B4-BE49-F238E27FC236}">
                  <a16:creationId xmlns:a16="http://schemas.microsoft.com/office/drawing/2014/main" id="{37938928-84C6-33E5-3238-6E152A64ED26}"/>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9676816" y="1730944"/>
              <a:ext cx="371626" cy="371626"/>
            </a:xfrm>
            <a:prstGeom prst="rect">
              <a:avLst/>
            </a:prstGeom>
          </p:spPr>
        </p:pic>
        <p:pic>
          <p:nvPicPr>
            <p:cNvPr id="175" name="Graphic 174" descr="Database with solid fill">
              <a:extLst>
                <a:ext uri="{FF2B5EF4-FFF2-40B4-BE49-F238E27FC236}">
                  <a16:creationId xmlns:a16="http://schemas.microsoft.com/office/drawing/2014/main" id="{C5F1E6CF-663C-2C4A-1412-ADE99E365A0B}"/>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9516231" y="1895397"/>
              <a:ext cx="371626" cy="371626"/>
            </a:xfrm>
            <a:prstGeom prst="rect">
              <a:avLst/>
            </a:prstGeom>
          </p:spPr>
        </p:pic>
      </p:grpSp>
      <p:sp>
        <p:nvSpPr>
          <p:cNvPr id="177" name="TextBox 176">
            <a:extLst>
              <a:ext uri="{FF2B5EF4-FFF2-40B4-BE49-F238E27FC236}">
                <a16:creationId xmlns:a16="http://schemas.microsoft.com/office/drawing/2014/main" id="{D5A06FDE-6B5F-9B37-6BE7-E12D644B50E8}"/>
              </a:ext>
            </a:extLst>
          </p:cNvPr>
          <p:cNvSpPr txBox="1"/>
          <p:nvPr/>
        </p:nvSpPr>
        <p:spPr>
          <a:xfrm>
            <a:off x="8460491" y="1895181"/>
            <a:ext cx="1234696" cy="461665"/>
          </a:xfrm>
          <a:prstGeom prst="rect">
            <a:avLst/>
          </a:prstGeom>
          <a:noFill/>
        </p:spPr>
        <p:txBody>
          <a:bodyPr wrap="square">
            <a:spAutoFit/>
          </a:bodyPr>
          <a:lstStyle/>
          <a:p>
            <a:pPr algn="ctr" defTabSz="1097236"/>
            <a:r>
              <a:rPr lang="en-IN" sz="1200" dirty="0">
                <a:solidFill>
                  <a:srgbClr val="000000"/>
                </a:solidFill>
                <a:latin typeface="IBM Plex Sans" panose="020B0503050203000203" pitchFamily="34" charset="0"/>
                <a:ea typeface="Arial" panose="020B0604020202020204" pitchFamily="34" charset="0"/>
              </a:rPr>
              <a:t>R/T and DWH Marts </a:t>
            </a:r>
            <a:endParaRPr lang="en-IN" sz="1200" dirty="0">
              <a:solidFill>
                <a:prstClr val="black"/>
              </a:solidFill>
              <a:latin typeface="IBM Plex Sans" panose="020B0503050203000203" pitchFamily="34" charset="0"/>
            </a:endParaRPr>
          </a:p>
        </p:txBody>
      </p:sp>
      <p:pic>
        <p:nvPicPr>
          <p:cNvPr id="1032" name="Picture 8" descr="Graph Databases - M2M / IoT Integration Platform">
            <a:extLst>
              <a:ext uri="{FF2B5EF4-FFF2-40B4-BE49-F238E27FC236}">
                <a16:creationId xmlns:a16="http://schemas.microsoft.com/office/drawing/2014/main" id="{775150E8-8270-85E2-BE39-F090B3F5148F}"/>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8894127" y="2387929"/>
            <a:ext cx="396000" cy="396000"/>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sp>
        <p:nvSpPr>
          <p:cNvPr id="181" name="TextBox 180">
            <a:extLst>
              <a:ext uri="{FF2B5EF4-FFF2-40B4-BE49-F238E27FC236}">
                <a16:creationId xmlns:a16="http://schemas.microsoft.com/office/drawing/2014/main" id="{7942B9E0-B0F9-503A-E550-38EE851CDD51}"/>
              </a:ext>
            </a:extLst>
          </p:cNvPr>
          <p:cNvSpPr txBox="1"/>
          <p:nvPr/>
        </p:nvSpPr>
        <p:spPr>
          <a:xfrm>
            <a:off x="8398164" y="2806896"/>
            <a:ext cx="1387927" cy="276999"/>
          </a:xfrm>
          <a:prstGeom prst="rect">
            <a:avLst/>
          </a:prstGeom>
          <a:noFill/>
        </p:spPr>
        <p:txBody>
          <a:bodyPr wrap="square">
            <a:spAutoFit/>
          </a:bodyPr>
          <a:lstStyle/>
          <a:p>
            <a:pPr algn="ctr" defTabSz="1097236"/>
            <a:r>
              <a:rPr lang="en-IN" sz="1200" dirty="0">
                <a:solidFill>
                  <a:srgbClr val="000000"/>
                </a:solidFill>
                <a:latin typeface="IBM Plex Sans" panose="020B0503050203000203" pitchFamily="34" charset="0"/>
                <a:ea typeface="Arial" panose="020B0604020202020204" pitchFamily="34" charset="0"/>
              </a:rPr>
              <a:t>Graph DB</a:t>
            </a:r>
            <a:endParaRPr lang="en-IN" sz="1200" dirty="0">
              <a:solidFill>
                <a:prstClr val="black"/>
              </a:solidFill>
              <a:latin typeface="IBM Plex Sans" panose="020B0503050203000203" pitchFamily="34" charset="0"/>
            </a:endParaRPr>
          </a:p>
        </p:txBody>
      </p:sp>
      <p:pic>
        <p:nvPicPr>
          <p:cNvPr id="184" name="Picture 183" descr="A black and white logo&#10;&#10;Description automatically generated">
            <a:extLst>
              <a:ext uri="{FF2B5EF4-FFF2-40B4-BE49-F238E27FC236}">
                <a16:creationId xmlns:a16="http://schemas.microsoft.com/office/drawing/2014/main" id="{B5B2B1E2-B086-BA8C-8F1A-E5580146E9E2}"/>
              </a:ext>
            </a:extLst>
          </p:cNvPr>
          <p:cNvPicPr>
            <a:picLocks noChangeAspect="1"/>
          </p:cNvPicPr>
          <p:nvPr/>
        </p:nvPicPr>
        <p:blipFill>
          <a:blip r:embed="rId28"/>
          <a:stretch>
            <a:fillRect/>
          </a:stretch>
        </p:blipFill>
        <p:spPr>
          <a:xfrm>
            <a:off x="8900120" y="3163009"/>
            <a:ext cx="396000" cy="396000"/>
          </a:xfrm>
          <a:prstGeom prst="rect">
            <a:avLst/>
          </a:prstGeom>
          <a:ln>
            <a:solidFill>
              <a:schemeClr val="bg1">
                <a:lumMod val="50000"/>
              </a:schemeClr>
            </a:solidFill>
          </a:ln>
        </p:spPr>
      </p:pic>
      <p:sp>
        <p:nvSpPr>
          <p:cNvPr id="185" name="TextBox 184">
            <a:extLst>
              <a:ext uri="{FF2B5EF4-FFF2-40B4-BE49-F238E27FC236}">
                <a16:creationId xmlns:a16="http://schemas.microsoft.com/office/drawing/2014/main" id="{4C564234-14AD-E00B-E6AC-119F1E20FF69}"/>
              </a:ext>
            </a:extLst>
          </p:cNvPr>
          <p:cNvSpPr txBox="1"/>
          <p:nvPr/>
        </p:nvSpPr>
        <p:spPr>
          <a:xfrm>
            <a:off x="8408104" y="3589281"/>
            <a:ext cx="1387927" cy="276999"/>
          </a:xfrm>
          <a:prstGeom prst="rect">
            <a:avLst/>
          </a:prstGeom>
          <a:noFill/>
        </p:spPr>
        <p:txBody>
          <a:bodyPr wrap="square">
            <a:spAutoFit/>
          </a:bodyPr>
          <a:lstStyle/>
          <a:p>
            <a:pPr algn="ctr" defTabSz="1097236"/>
            <a:r>
              <a:rPr lang="en-IN" sz="1200" dirty="0">
                <a:solidFill>
                  <a:srgbClr val="000000"/>
                </a:solidFill>
                <a:latin typeface="IBM Plex Sans" panose="020B0503050203000203" pitchFamily="34" charset="0"/>
                <a:ea typeface="Arial" panose="020B0604020202020204" pitchFamily="34" charset="0"/>
              </a:rPr>
              <a:t>Data API</a:t>
            </a:r>
            <a:endParaRPr lang="en-IN" sz="1200" dirty="0">
              <a:solidFill>
                <a:prstClr val="black"/>
              </a:solidFill>
              <a:latin typeface="IBM Plex Sans" panose="020B0503050203000203" pitchFamily="34" charset="0"/>
            </a:endParaRPr>
          </a:p>
        </p:txBody>
      </p:sp>
      <p:sp>
        <p:nvSpPr>
          <p:cNvPr id="63" name="TextBox 62">
            <a:extLst>
              <a:ext uri="{FF2B5EF4-FFF2-40B4-BE49-F238E27FC236}">
                <a16:creationId xmlns:a16="http://schemas.microsoft.com/office/drawing/2014/main" id="{DD1F35DE-C56A-0FFD-A5F2-ABFF9E4F7819}"/>
              </a:ext>
            </a:extLst>
          </p:cNvPr>
          <p:cNvSpPr txBox="1"/>
          <p:nvPr/>
        </p:nvSpPr>
        <p:spPr>
          <a:xfrm>
            <a:off x="9900491" y="1364022"/>
            <a:ext cx="987167" cy="234000"/>
          </a:xfrm>
          <a:prstGeom prst="rect">
            <a:avLst/>
          </a:prstGeom>
          <a:solidFill>
            <a:schemeClr val="accent5">
              <a:lumMod val="20000"/>
              <a:lumOff val="80000"/>
            </a:schemeClr>
          </a:solidFill>
          <a:ln w="3175">
            <a:solidFill>
              <a:schemeClr val="accent5">
                <a:lumMod val="75000"/>
              </a:schemeClr>
            </a:solidFill>
          </a:ln>
        </p:spPr>
        <p:txBody>
          <a:bodyPr wrap="square" lIns="36000" rIns="36000" anchor="ctr">
            <a:noAutofit/>
          </a:bodyPr>
          <a:lstStyle/>
          <a:p>
            <a:pPr algn="ctr" defTabSz="1097236"/>
            <a:r>
              <a:rPr lang="en-IN" sz="1100" dirty="0">
                <a:solidFill>
                  <a:prstClr val="black"/>
                </a:solidFill>
                <a:latin typeface="IBM Plex Sans" panose="020B0503050203000203" pitchFamily="34" charset="0"/>
              </a:rPr>
              <a:t>BI / Report</a:t>
            </a:r>
          </a:p>
        </p:txBody>
      </p:sp>
      <p:sp>
        <p:nvSpPr>
          <p:cNvPr id="186" name="TextBox 185">
            <a:extLst>
              <a:ext uri="{FF2B5EF4-FFF2-40B4-BE49-F238E27FC236}">
                <a16:creationId xmlns:a16="http://schemas.microsoft.com/office/drawing/2014/main" id="{7F491A5E-F33E-7761-FD7F-2F5D1AACB266}"/>
              </a:ext>
            </a:extLst>
          </p:cNvPr>
          <p:cNvSpPr txBox="1"/>
          <p:nvPr/>
        </p:nvSpPr>
        <p:spPr>
          <a:xfrm>
            <a:off x="9900491" y="1635362"/>
            <a:ext cx="987167" cy="234000"/>
          </a:xfrm>
          <a:prstGeom prst="rect">
            <a:avLst/>
          </a:prstGeom>
          <a:solidFill>
            <a:schemeClr val="accent5">
              <a:lumMod val="20000"/>
              <a:lumOff val="80000"/>
            </a:schemeClr>
          </a:solidFill>
          <a:ln w="3175">
            <a:solidFill>
              <a:schemeClr val="accent5">
                <a:lumMod val="75000"/>
              </a:schemeClr>
            </a:solidFill>
          </a:ln>
        </p:spPr>
        <p:txBody>
          <a:bodyPr wrap="square" lIns="36000" rIns="36000" anchor="ctr">
            <a:noAutofit/>
          </a:bodyPr>
          <a:lstStyle/>
          <a:p>
            <a:pPr algn="ctr" defTabSz="1097236"/>
            <a:r>
              <a:rPr lang="en-IN" sz="1100" dirty="0">
                <a:solidFill>
                  <a:prstClr val="black"/>
                </a:solidFill>
                <a:latin typeface="IBM Plex Sans" panose="020B0503050203000203" pitchFamily="34" charset="0"/>
              </a:rPr>
              <a:t>Query Eng</a:t>
            </a:r>
          </a:p>
        </p:txBody>
      </p:sp>
      <p:sp>
        <p:nvSpPr>
          <p:cNvPr id="187" name="TextBox 186">
            <a:extLst>
              <a:ext uri="{FF2B5EF4-FFF2-40B4-BE49-F238E27FC236}">
                <a16:creationId xmlns:a16="http://schemas.microsoft.com/office/drawing/2014/main" id="{82678EA7-F45F-3241-A66D-96C2FCE2DE9F}"/>
              </a:ext>
            </a:extLst>
          </p:cNvPr>
          <p:cNvSpPr txBox="1"/>
          <p:nvPr/>
        </p:nvSpPr>
        <p:spPr>
          <a:xfrm>
            <a:off x="9900491" y="1917589"/>
            <a:ext cx="987167" cy="432000"/>
          </a:xfrm>
          <a:prstGeom prst="rect">
            <a:avLst/>
          </a:prstGeom>
          <a:solidFill>
            <a:schemeClr val="accent5">
              <a:lumMod val="20000"/>
              <a:lumOff val="80000"/>
            </a:schemeClr>
          </a:solidFill>
          <a:ln w="3175">
            <a:solidFill>
              <a:schemeClr val="accent5">
                <a:lumMod val="75000"/>
              </a:schemeClr>
            </a:solidFill>
          </a:ln>
        </p:spPr>
        <p:txBody>
          <a:bodyPr wrap="square" lIns="36000" rIns="36000" anchor="ctr">
            <a:noAutofit/>
          </a:bodyPr>
          <a:lstStyle/>
          <a:p>
            <a:pPr algn="ctr" defTabSz="1097236"/>
            <a:r>
              <a:rPr lang="en-IN" sz="1100" dirty="0">
                <a:solidFill>
                  <a:prstClr val="black"/>
                </a:solidFill>
                <a:latin typeface="IBM Plex Sans" panose="020B0503050203000203" pitchFamily="34" charset="0"/>
              </a:rPr>
              <a:t>Data Virtualization</a:t>
            </a:r>
          </a:p>
        </p:txBody>
      </p:sp>
      <p:sp>
        <p:nvSpPr>
          <p:cNvPr id="188" name="TextBox 187">
            <a:extLst>
              <a:ext uri="{FF2B5EF4-FFF2-40B4-BE49-F238E27FC236}">
                <a16:creationId xmlns:a16="http://schemas.microsoft.com/office/drawing/2014/main" id="{77AF2AE2-C71C-AECD-21A8-C79F788E25E7}"/>
              </a:ext>
            </a:extLst>
          </p:cNvPr>
          <p:cNvSpPr txBox="1"/>
          <p:nvPr/>
        </p:nvSpPr>
        <p:spPr>
          <a:xfrm>
            <a:off x="9900491" y="2389596"/>
            <a:ext cx="987167" cy="234000"/>
          </a:xfrm>
          <a:prstGeom prst="rect">
            <a:avLst/>
          </a:prstGeom>
          <a:solidFill>
            <a:schemeClr val="accent5">
              <a:lumMod val="20000"/>
              <a:lumOff val="80000"/>
            </a:schemeClr>
          </a:solidFill>
          <a:ln w="3175">
            <a:solidFill>
              <a:schemeClr val="accent5">
                <a:lumMod val="75000"/>
              </a:schemeClr>
            </a:solidFill>
          </a:ln>
        </p:spPr>
        <p:txBody>
          <a:bodyPr wrap="square" lIns="36000" rIns="36000" anchor="ctr">
            <a:noAutofit/>
          </a:bodyPr>
          <a:lstStyle/>
          <a:p>
            <a:pPr algn="ctr" defTabSz="1097236"/>
            <a:r>
              <a:rPr lang="en-IN" sz="1100" dirty="0">
                <a:solidFill>
                  <a:prstClr val="black"/>
                </a:solidFill>
                <a:latin typeface="IBM Plex Sans" panose="020B0503050203000203" pitchFamily="34" charset="0"/>
              </a:rPr>
              <a:t>NLP</a:t>
            </a:r>
          </a:p>
        </p:txBody>
      </p:sp>
      <p:sp>
        <p:nvSpPr>
          <p:cNvPr id="189" name="Rectangle 188">
            <a:extLst>
              <a:ext uri="{FF2B5EF4-FFF2-40B4-BE49-F238E27FC236}">
                <a16:creationId xmlns:a16="http://schemas.microsoft.com/office/drawing/2014/main" id="{6DF9DEB5-EAB5-88F0-A8B0-7E6159988C60}"/>
              </a:ext>
            </a:extLst>
          </p:cNvPr>
          <p:cNvSpPr/>
          <p:nvPr/>
        </p:nvSpPr>
        <p:spPr>
          <a:xfrm>
            <a:off x="9799131" y="2790937"/>
            <a:ext cx="1190869" cy="2155583"/>
          </a:xfrm>
          <a:prstGeom prst="rect">
            <a:avLst/>
          </a:prstGeom>
          <a:solidFill>
            <a:schemeClr val="bg1"/>
          </a:solidFill>
          <a:ln w="12700">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defTabSz="1097236"/>
            <a:r>
              <a:rPr lang="en-IN" sz="1200" dirty="0">
                <a:solidFill>
                  <a:prstClr val="black"/>
                </a:solidFill>
                <a:latin typeface="IBM Plex Sans" panose="020B0503050203000203" pitchFamily="34" charset="0"/>
              </a:rPr>
              <a:t>Modelling</a:t>
            </a:r>
          </a:p>
          <a:p>
            <a:pPr algn="ctr" defTabSz="1097236"/>
            <a:endParaRPr lang="en-IN" sz="1200" dirty="0">
              <a:solidFill>
                <a:prstClr val="black"/>
              </a:solidFill>
              <a:latin typeface="IBM Plex Sans" panose="020B0503050203000203" pitchFamily="34" charset="0"/>
            </a:endParaRPr>
          </a:p>
          <a:p>
            <a:pPr algn="ctr" defTabSz="1097236"/>
            <a:endParaRPr lang="en-IN" sz="1200" dirty="0">
              <a:solidFill>
                <a:prstClr val="black"/>
              </a:solidFill>
              <a:latin typeface="IBM Plex Sans" panose="020B0503050203000203" pitchFamily="34" charset="0"/>
            </a:endParaRPr>
          </a:p>
          <a:p>
            <a:pPr algn="ctr" defTabSz="1097236"/>
            <a:endParaRPr lang="en-IN" sz="1200" dirty="0">
              <a:solidFill>
                <a:prstClr val="black"/>
              </a:solidFill>
              <a:latin typeface="IBM Plex Sans" panose="020B0503050203000203" pitchFamily="34" charset="0"/>
            </a:endParaRPr>
          </a:p>
          <a:p>
            <a:pPr algn="ctr" defTabSz="1097236"/>
            <a:endParaRPr lang="en-IN" sz="1200" dirty="0">
              <a:solidFill>
                <a:prstClr val="black"/>
              </a:solidFill>
              <a:latin typeface="IBM Plex Sans" panose="020B0503050203000203" pitchFamily="34" charset="0"/>
            </a:endParaRPr>
          </a:p>
          <a:p>
            <a:pPr algn="ctr" defTabSz="1097236"/>
            <a:endParaRPr lang="en-IN" sz="1200" dirty="0">
              <a:solidFill>
                <a:prstClr val="black"/>
              </a:solidFill>
              <a:latin typeface="IBM Plex Sans" panose="020B0503050203000203" pitchFamily="34" charset="0"/>
            </a:endParaRPr>
          </a:p>
        </p:txBody>
      </p:sp>
      <p:sp>
        <p:nvSpPr>
          <p:cNvPr id="190" name="TextBox 189">
            <a:extLst>
              <a:ext uri="{FF2B5EF4-FFF2-40B4-BE49-F238E27FC236}">
                <a16:creationId xmlns:a16="http://schemas.microsoft.com/office/drawing/2014/main" id="{B13C6899-E86D-FE08-512A-77B96B5F8613}"/>
              </a:ext>
            </a:extLst>
          </p:cNvPr>
          <p:cNvSpPr txBox="1"/>
          <p:nvPr/>
        </p:nvSpPr>
        <p:spPr>
          <a:xfrm>
            <a:off x="9900491" y="3175911"/>
            <a:ext cx="987167" cy="432000"/>
          </a:xfrm>
          <a:prstGeom prst="rect">
            <a:avLst/>
          </a:prstGeom>
          <a:solidFill>
            <a:schemeClr val="accent5">
              <a:lumMod val="20000"/>
              <a:lumOff val="80000"/>
            </a:schemeClr>
          </a:solidFill>
          <a:ln w="3175">
            <a:solidFill>
              <a:schemeClr val="tx1"/>
            </a:solidFill>
          </a:ln>
        </p:spPr>
        <p:txBody>
          <a:bodyPr wrap="square" lIns="36000" rIns="36000" anchor="ctr">
            <a:noAutofit/>
          </a:bodyPr>
          <a:lstStyle/>
          <a:p>
            <a:pPr algn="ctr" defTabSz="1097236"/>
            <a:r>
              <a:rPr lang="en-IN" sz="1100" dirty="0">
                <a:solidFill>
                  <a:prstClr val="black"/>
                </a:solidFill>
                <a:latin typeface="IBM Plex Sans" panose="020B0503050203000203" pitchFamily="34" charset="0"/>
              </a:rPr>
              <a:t>Lifecycle Mgmt.</a:t>
            </a:r>
          </a:p>
        </p:txBody>
      </p:sp>
      <p:sp>
        <p:nvSpPr>
          <p:cNvPr id="191" name="TextBox 190">
            <a:extLst>
              <a:ext uri="{FF2B5EF4-FFF2-40B4-BE49-F238E27FC236}">
                <a16:creationId xmlns:a16="http://schemas.microsoft.com/office/drawing/2014/main" id="{7F4BCC87-4103-A564-9690-E952399ED8CD}"/>
              </a:ext>
            </a:extLst>
          </p:cNvPr>
          <p:cNvSpPr txBox="1"/>
          <p:nvPr/>
        </p:nvSpPr>
        <p:spPr>
          <a:xfrm>
            <a:off x="9900491" y="3632995"/>
            <a:ext cx="987167" cy="234000"/>
          </a:xfrm>
          <a:prstGeom prst="rect">
            <a:avLst/>
          </a:prstGeom>
          <a:solidFill>
            <a:schemeClr val="accent5">
              <a:lumMod val="20000"/>
              <a:lumOff val="80000"/>
            </a:schemeClr>
          </a:solidFill>
          <a:ln w="3175">
            <a:solidFill>
              <a:schemeClr val="tx1"/>
            </a:solidFill>
          </a:ln>
        </p:spPr>
        <p:txBody>
          <a:bodyPr wrap="square" lIns="36000" rIns="36000" anchor="ctr">
            <a:noAutofit/>
          </a:bodyPr>
          <a:lstStyle/>
          <a:p>
            <a:pPr algn="ctr" defTabSz="1097236"/>
            <a:r>
              <a:rPr lang="en-IN" sz="1100" dirty="0">
                <a:solidFill>
                  <a:prstClr val="black"/>
                </a:solidFill>
                <a:latin typeface="IBM Plex Sans" panose="020B0503050203000203" pitchFamily="34" charset="0"/>
              </a:rPr>
              <a:t>Library</a:t>
            </a:r>
          </a:p>
        </p:txBody>
      </p:sp>
      <p:sp>
        <p:nvSpPr>
          <p:cNvPr id="1024" name="TextBox 1023">
            <a:extLst>
              <a:ext uri="{FF2B5EF4-FFF2-40B4-BE49-F238E27FC236}">
                <a16:creationId xmlns:a16="http://schemas.microsoft.com/office/drawing/2014/main" id="{337563AC-5813-4E6C-2CF5-15B63BD795BC}"/>
              </a:ext>
            </a:extLst>
          </p:cNvPr>
          <p:cNvSpPr txBox="1"/>
          <p:nvPr/>
        </p:nvSpPr>
        <p:spPr>
          <a:xfrm>
            <a:off x="9900491" y="3901002"/>
            <a:ext cx="987167" cy="234000"/>
          </a:xfrm>
          <a:prstGeom prst="rect">
            <a:avLst/>
          </a:prstGeom>
          <a:solidFill>
            <a:schemeClr val="accent5">
              <a:lumMod val="20000"/>
              <a:lumOff val="80000"/>
            </a:schemeClr>
          </a:solidFill>
          <a:ln w="3175">
            <a:solidFill>
              <a:schemeClr val="tx1"/>
            </a:solidFill>
          </a:ln>
        </p:spPr>
        <p:txBody>
          <a:bodyPr wrap="square" lIns="36000" rIns="36000" anchor="ctr">
            <a:noAutofit/>
          </a:bodyPr>
          <a:lstStyle/>
          <a:p>
            <a:pPr algn="ctr" defTabSz="1097236"/>
            <a:r>
              <a:rPr lang="en-IN" sz="1100" dirty="0">
                <a:solidFill>
                  <a:prstClr val="black"/>
                </a:solidFill>
                <a:latin typeface="IBM Plex Sans" panose="020B0503050203000203" pitchFamily="34" charset="0"/>
              </a:rPr>
              <a:t>Persistence</a:t>
            </a:r>
          </a:p>
        </p:txBody>
      </p:sp>
      <p:sp>
        <p:nvSpPr>
          <p:cNvPr id="1025" name="TextBox 1024">
            <a:extLst>
              <a:ext uri="{FF2B5EF4-FFF2-40B4-BE49-F238E27FC236}">
                <a16:creationId xmlns:a16="http://schemas.microsoft.com/office/drawing/2014/main" id="{C2F975D2-1643-E129-2162-5E6B0BE52876}"/>
              </a:ext>
            </a:extLst>
          </p:cNvPr>
          <p:cNvSpPr txBox="1"/>
          <p:nvPr/>
        </p:nvSpPr>
        <p:spPr>
          <a:xfrm>
            <a:off x="9900491" y="4169009"/>
            <a:ext cx="987167" cy="428400"/>
          </a:xfrm>
          <a:prstGeom prst="rect">
            <a:avLst/>
          </a:prstGeom>
          <a:solidFill>
            <a:schemeClr val="accent5">
              <a:lumMod val="20000"/>
              <a:lumOff val="80000"/>
            </a:schemeClr>
          </a:solidFill>
          <a:ln w="3175">
            <a:solidFill>
              <a:schemeClr val="tx1"/>
            </a:solidFill>
          </a:ln>
        </p:spPr>
        <p:txBody>
          <a:bodyPr wrap="square" lIns="36000" rIns="36000" anchor="ctr">
            <a:noAutofit/>
          </a:bodyPr>
          <a:lstStyle/>
          <a:p>
            <a:pPr algn="ctr" defTabSz="1097236"/>
            <a:r>
              <a:rPr lang="en-IN" sz="1100" dirty="0">
                <a:solidFill>
                  <a:prstClr val="black"/>
                </a:solidFill>
                <a:latin typeface="IBM Plex Sans" panose="020B0503050203000203" pitchFamily="34" charset="0"/>
              </a:rPr>
              <a:t>Dev and Deploy</a:t>
            </a:r>
          </a:p>
        </p:txBody>
      </p:sp>
      <p:sp>
        <p:nvSpPr>
          <p:cNvPr id="1027" name="Rectangle 1026">
            <a:extLst>
              <a:ext uri="{FF2B5EF4-FFF2-40B4-BE49-F238E27FC236}">
                <a16:creationId xmlns:a16="http://schemas.microsoft.com/office/drawing/2014/main" id="{66AAD58F-5A07-BB6A-FF94-8ACCD24A63E1}"/>
              </a:ext>
            </a:extLst>
          </p:cNvPr>
          <p:cNvSpPr/>
          <p:nvPr/>
        </p:nvSpPr>
        <p:spPr>
          <a:xfrm>
            <a:off x="4628173" y="1700919"/>
            <a:ext cx="3457825" cy="288000"/>
          </a:xfrm>
          <a:prstGeom prst="rect">
            <a:avLst/>
          </a:prstGeom>
          <a:solidFill>
            <a:schemeClr val="bg1">
              <a:lumMod val="95000"/>
            </a:schemeClr>
          </a:solidFill>
          <a:ln w="12700">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097236"/>
            <a:r>
              <a:rPr lang="en-US" sz="1200" dirty="0">
                <a:solidFill>
                  <a:prstClr val="black"/>
                </a:solidFill>
                <a:latin typeface="IBM Plex Sans" panose="020B0503050203000203" pitchFamily="34" charset="0"/>
              </a:rPr>
              <a:t>Orchestration</a:t>
            </a:r>
            <a:endParaRPr lang="en-IN" sz="1200" dirty="0">
              <a:solidFill>
                <a:prstClr val="black"/>
              </a:solidFill>
              <a:latin typeface="IBM Plex Sans" panose="020B0503050203000203" pitchFamily="34" charset="0"/>
            </a:endParaRPr>
          </a:p>
        </p:txBody>
      </p:sp>
      <p:sp>
        <p:nvSpPr>
          <p:cNvPr id="1031" name="Rectangle 1030">
            <a:extLst>
              <a:ext uri="{FF2B5EF4-FFF2-40B4-BE49-F238E27FC236}">
                <a16:creationId xmlns:a16="http://schemas.microsoft.com/office/drawing/2014/main" id="{3740B8F5-0D7B-E4AE-D2B5-72E732415354}"/>
              </a:ext>
            </a:extLst>
          </p:cNvPr>
          <p:cNvSpPr/>
          <p:nvPr/>
        </p:nvSpPr>
        <p:spPr>
          <a:xfrm>
            <a:off x="269790" y="6442226"/>
            <a:ext cx="10836000" cy="287958"/>
          </a:xfrm>
          <a:prstGeom prst="rect">
            <a:avLst/>
          </a:prstGeom>
          <a:solidFill>
            <a:schemeClr val="bg1">
              <a:lumMod val="85000"/>
            </a:schemeClr>
          </a:solidFill>
          <a:ln w="12700" cmpd="sng">
            <a:solidFill>
              <a:schemeClr val="tx1">
                <a:lumMod val="50000"/>
                <a:lumOff val="50000"/>
                <a:alpha val="99000"/>
              </a:schemeClr>
            </a:solidFill>
            <a:prstDash val="solid"/>
            <a:extLst>
              <a:ext uri="{C807C97D-BFC1-408E-A445-0C87EB9F89A2}">
                <ask:lineSketchStyleProps xmlns:ask="http://schemas.microsoft.com/office/drawing/2018/sketchyshapes" sd="1219033472">
                  <a:custGeom>
                    <a:avLst/>
                    <a:gdLst>
                      <a:gd name="connsiteX0" fmla="*/ 0 w 5517100"/>
                      <a:gd name="connsiteY0" fmla="*/ 0 h 3705023"/>
                      <a:gd name="connsiteX1" fmla="*/ 496539 w 5517100"/>
                      <a:gd name="connsiteY1" fmla="*/ 0 h 3705023"/>
                      <a:gd name="connsiteX2" fmla="*/ 882736 w 5517100"/>
                      <a:gd name="connsiteY2" fmla="*/ 0 h 3705023"/>
                      <a:gd name="connsiteX3" fmla="*/ 1544788 w 5517100"/>
                      <a:gd name="connsiteY3" fmla="*/ 0 h 3705023"/>
                      <a:gd name="connsiteX4" fmla="*/ 2041327 w 5517100"/>
                      <a:gd name="connsiteY4" fmla="*/ 0 h 3705023"/>
                      <a:gd name="connsiteX5" fmla="*/ 2537866 w 5517100"/>
                      <a:gd name="connsiteY5" fmla="*/ 0 h 3705023"/>
                      <a:gd name="connsiteX6" fmla="*/ 3199918 w 5517100"/>
                      <a:gd name="connsiteY6" fmla="*/ 0 h 3705023"/>
                      <a:gd name="connsiteX7" fmla="*/ 3641286 w 5517100"/>
                      <a:gd name="connsiteY7" fmla="*/ 0 h 3705023"/>
                      <a:gd name="connsiteX8" fmla="*/ 4303338 w 5517100"/>
                      <a:gd name="connsiteY8" fmla="*/ 0 h 3705023"/>
                      <a:gd name="connsiteX9" fmla="*/ 4965390 w 5517100"/>
                      <a:gd name="connsiteY9" fmla="*/ 0 h 3705023"/>
                      <a:gd name="connsiteX10" fmla="*/ 5517100 w 5517100"/>
                      <a:gd name="connsiteY10" fmla="*/ 0 h 3705023"/>
                      <a:gd name="connsiteX11" fmla="*/ 5517100 w 5517100"/>
                      <a:gd name="connsiteY11" fmla="*/ 603389 h 3705023"/>
                      <a:gd name="connsiteX12" fmla="*/ 5517100 w 5517100"/>
                      <a:gd name="connsiteY12" fmla="*/ 1169729 h 3705023"/>
                      <a:gd name="connsiteX13" fmla="*/ 5517100 w 5517100"/>
                      <a:gd name="connsiteY13" fmla="*/ 1587867 h 3705023"/>
                      <a:gd name="connsiteX14" fmla="*/ 5517100 w 5517100"/>
                      <a:gd name="connsiteY14" fmla="*/ 2117156 h 3705023"/>
                      <a:gd name="connsiteX15" fmla="*/ 5517100 w 5517100"/>
                      <a:gd name="connsiteY15" fmla="*/ 2646445 h 3705023"/>
                      <a:gd name="connsiteX16" fmla="*/ 5517100 w 5517100"/>
                      <a:gd name="connsiteY16" fmla="*/ 3175734 h 3705023"/>
                      <a:gd name="connsiteX17" fmla="*/ 5517100 w 5517100"/>
                      <a:gd name="connsiteY17" fmla="*/ 3705023 h 3705023"/>
                      <a:gd name="connsiteX18" fmla="*/ 4910219 w 5517100"/>
                      <a:gd name="connsiteY18" fmla="*/ 3705023 h 3705023"/>
                      <a:gd name="connsiteX19" fmla="*/ 4524022 w 5517100"/>
                      <a:gd name="connsiteY19" fmla="*/ 3705023 h 3705023"/>
                      <a:gd name="connsiteX20" fmla="*/ 4082654 w 5517100"/>
                      <a:gd name="connsiteY20" fmla="*/ 3705023 h 3705023"/>
                      <a:gd name="connsiteX21" fmla="*/ 3420602 w 5517100"/>
                      <a:gd name="connsiteY21" fmla="*/ 3705023 h 3705023"/>
                      <a:gd name="connsiteX22" fmla="*/ 2868892 w 5517100"/>
                      <a:gd name="connsiteY22" fmla="*/ 3705023 h 3705023"/>
                      <a:gd name="connsiteX23" fmla="*/ 2427524 w 5517100"/>
                      <a:gd name="connsiteY23" fmla="*/ 3705023 h 3705023"/>
                      <a:gd name="connsiteX24" fmla="*/ 1875814 w 5517100"/>
                      <a:gd name="connsiteY24" fmla="*/ 3705023 h 3705023"/>
                      <a:gd name="connsiteX25" fmla="*/ 1489617 w 5517100"/>
                      <a:gd name="connsiteY25" fmla="*/ 3705023 h 3705023"/>
                      <a:gd name="connsiteX26" fmla="*/ 1103420 w 5517100"/>
                      <a:gd name="connsiteY26" fmla="*/ 3705023 h 3705023"/>
                      <a:gd name="connsiteX27" fmla="*/ 551710 w 5517100"/>
                      <a:gd name="connsiteY27" fmla="*/ 3705023 h 3705023"/>
                      <a:gd name="connsiteX28" fmla="*/ 0 w 5517100"/>
                      <a:gd name="connsiteY28" fmla="*/ 3705023 h 3705023"/>
                      <a:gd name="connsiteX29" fmla="*/ 0 w 5517100"/>
                      <a:gd name="connsiteY29" fmla="*/ 3138684 h 3705023"/>
                      <a:gd name="connsiteX30" fmla="*/ 0 w 5517100"/>
                      <a:gd name="connsiteY30" fmla="*/ 2646445 h 3705023"/>
                      <a:gd name="connsiteX31" fmla="*/ 0 w 5517100"/>
                      <a:gd name="connsiteY31" fmla="*/ 2228307 h 3705023"/>
                      <a:gd name="connsiteX32" fmla="*/ 0 w 5517100"/>
                      <a:gd name="connsiteY32" fmla="*/ 1661967 h 3705023"/>
                      <a:gd name="connsiteX33" fmla="*/ 0 w 5517100"/>
                      <a:gd name="connsiteY33" fmla="*/ 1206779 h 3705023"/>
                      <a:gd name="connsiteX34" fmla="*/ 0 w 5517100"/>
                      <a:gd name="connsiteY34" fmla="*/ 640440 h 3705023"/>
                      <a:gd name="connsiteX35" fmla="*/ 0 w 5517100"/>
                      <a:gd name="connsiteY35" fmla="*/ 0 h 3705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17100" h="3705023" extrusionOk="0">
                        <a:moveTo>
                          <a:pt x="0" y="0"/>
                        </a:moveTo>
                        <a:cubicBezTo>
                          <a:pt x="136378" y="-22571"/>
                          <a:pt x="263509" y="41984"/>
                          <a:pt x="496539" y="0"/>
                        </a:cubicBezTo>
                        <a:cubicBezTo>
                          <a:pt x="729569" y="-41984"/>
                          <a:pt x="802058" y="40759"/>
                          <a:pt x="882736" y="0"/>
                        </a:cubicBezTo>
                        <a:cubicBezTo>
                          <a:pt x="963414" y="-40759"/>
                          <a:pt x="1389642" y="63693"/>
                          <a:pt x="1544788" y="0"/>
                        </a:cubicBezTo>
                        <a:cubicBezTo>
                          <a:pt x="1699934" y="-63693"/>
                          <a:pt x="1922519" y="24155"/>
                          <a:pt x="2041327" y="0"/>
                        </a:cubicBezTo>
                        <a:cubicBezTo>
                          <a:pt x="2160135" y="-24155"/>
                          <a:pt x="2378845" y="9596"/>
                          <a:pt x="2537866" y="0"/>
                        </a:cubicBezTo>
                        <a:cubicBezTo>
                          <a:pt x="2696887" y="-9596"/>
                          <a:pt x="2968875" y="40693"/>
                          <a:pt x="3199918" y="0"/>
                        </a:cubicBezTo>
                        <a:cubicBezTo>
                          <a:pt x="3430961" y="-40693"/>
                          <a:pt x="3461340" y="758"/>
                          <a:pt x="3641286" y="0"/>
                        </a:cubicBezTo>
                        <a:cubicBezTo>
                          <a:pt x="3821232" y="-758"/>
                          <a:pt x="4088999" y="17944"/>
                          <a:pt x="4303338" y="0"/>
                        </a:cubicBezTo>
                        <a:cubicBezTo>
                          <a:pt x="4517677" y="-17944"/>
                          <a:pt x="4742167" y="16828"/>
                          <a:pt x="4965390" y="0"/>
                        </a:cubicBezTo>
                        <a:cubicBezTo>
                          <a:pt x="5188613" y="-16828"/>
                          <a:pt x="5365529" y="16223"/>
                          <a:pt x="5517100" y="0"/>
                        </a:cubicBezTo>
                        <a:cubicBezTo>
                          <a:pt x="5566659" y="209353"/>
                          <a:pt x="5516049" y="323191"/>
                          <a:pt x="5517100" y="603389"/>
                        </a:cubicBezTo>
                        <a:cubicBezTo>
                          <a:pt x="5518151" y="883587"/>
                          <a:pt x="5489366" y="909633"/>
                          <a:pt x="5517100" y="1169729"/>
                        </a:cubicBezTo>
                        <a:cubicBezTo>
                          <a:pt x="5544834" y="1429825"/>
                          <a:pt x="5478324" y="1490040"/>
                          <a:pt x="5517100" y="1587867"/>
                        </a:cubicBezTo>
                        <a:cubicBezTo>
                          <a:pt x="5555876" y="1685694"/>
                          <a:pt x="5454958" y="1922253"/>
                          <a:pt x="5517100" y="2117156"/>
                        </a:cubicBezTo>
                        <a:cubicBezTo>
                          <a:pt x="5579242" y="2312059"/>
                          <a:pt x="5513772" y="2432029"/>
                          <a:pt x="5517100" y="2646445"/>
                        </a:cubicBezTo>
                        <a:cubicBezTo>
                          <a:pt x="5520428" y="2860861"/>
                          <a:pt x="5459207" y="3066020"/>
                          <a:pt x="5517100" y="3175734"/>
                        </a:cubicBezTo>
                        <a:cubicBezTo>
                          <a:pt x="5574993" y="3285448"/>
                          <a:pt x="5474241" y="3591688"/>
                          <a:pt x="5517100" y="3705023"/>
                        </a:cubicBezTo>
                        <a:cubicBezTo>
                          <a:pt x="5358966" y="3745541"/>
                          <a:pt x="5117600" y="3646996"/>
                          <a:pt x="4910219" y="3705023"/>
                        </a:cubicBezTo>
                        <a:cubicBezTo>
                          <a:pt x="4702838" y="3763050"/>
                          <a:pt x="4702351" y="3704641"/>
                          <a:pt x="4524022" y="3705023"/>
                        </a:cubicBezTo>
                        <a:cubicBezTo>
                          <a:pt x="4345693" y="3705405"/>
                          <a:pt x="4178065" y="3671836"/>
                          <a:pt x="4082654" y="3705023"/>
                        </a:cubicBezTo>
                        <a:cubicBezTo>
                          <a:pt x="3987243" y="3738210"/>
                          <a:pt x="3727866" y="3680657"/>
                          <a:pt x="3420602" y="3705023"/>
                        </a:cubicBezTo>
                        <a:cubicBezTo>
                          <a:pt x="3113338" y="3729389"/>
                          <a:pt x="3092297" y="3703718"/>
                          <a:pt x="2868892" y="3705023"/>
                        </a:cubicBezTo>
                        <a:cubicBezTo>
                          <a:pt x="2645487" y="3706328"/>
                          <a:pt x="2554958" y="3652983"/>
                          <a:pt x="2427524" y="3705023"/>
                        </a:cubicBezTo>
                        <a:cubicBezTo>
                          <a:pt x="2300090" y="3757063"/>
                          <a:pt x="2075949" y="3647845"/>
                          <a:pt x="1875814" y="3705023"/>
                        </a:cubicBezTo>
                        <a:cubicBezTo>
                          <a:pt x="1675679" y="3762201"/>
                          <a:pt x="1657774" y="3662540"/>
                          <a:pt x="1489617" y="3705023"/>
                        </a:cubicBezTo>
                        <a:cubicBezTo>
                          <a:pt x="1321460" y="3747506"/>
                          <a:pt x="1211879" y="3692689"/>
                          <a:pt x="1103420" y="3705023"/>
                        </a:cubicBezTo>
                        <a:cubicBezTo>
                          <a:pt x="994961" y="3717357"/>
                          <a:pt x="724840" y="3651360"/>
                          <a:pt x="551710" y="3705023"/>
                        </a:cubicBezTo>
                        <a:cubicBezTo>
                          <a:pt x="378580" y="3758686"/>
                          <a:pt x="163039" y="3669227"/>
                          <a:pt x="0" y="3705023"/>
                        </a:cubicBezTo>
                        <a:cubicBezTo>
                          <a:pt x="-54728" y="3532296"/>
                          <a:pt x="66027" y="3319192"/>
                          <a:pt x="0" y="3138684"/>
                        </a:cubicBezTo>
                        <a:cubicBezTo>
                          <a:pt x="-66027" y="2958176"/>
                          <a:pt x="14804" y="2774809"/>
                          <a:pt x="0" y="2646445"/>
                        </a:cubicBezTo>
                        <a:cubicBezTo>
                          <a:pt x="-14804" y="2518081"/>
                          <a:pt x="46937" y="2384816"/>
                          <a:pt x="0" y="2228307"/>
                        </a:cubicBezTo>
                        <a:cubicBezTo>
                          <a:pt x="-46937" y="2071798"/>
                          <a:pt x="66945" y="1891444"/>
                          <a:pt x="0" y="1661967"/>
                        </a:cubicBezTo>
                        <a:cubicBezTo>
                          <a:pt x="-66945" y="1432490"/>
                          <a:pt x="4706" y="1318097"/>
                          <a:pt x="0" y="1206779"/>
                        </a:cubicBezTo>
                        <a:cubicBezTo>
                          <a:pt x="-4706" y="1095461"/>
                          <a:pt x="57983" y="767534"/>
                          <a:pt x="0" y="640440"/>
                        </a:cubicBezTo>
                        <a:cubicBezTo>
                          <a:pt x="-57983" y="513346"/>
                          <a:pt x="69228" y="284092"/>
                          <a:pt x="0" y="0"/>
                        </a:cubicBezTo>
                        <a:close/>
                      </a:path>
                    </a:pathLst>
                  </a:custGeom>
                  <ask:type>
                    <ask:lineSketchNone/>
                  </ask:type>
                </ask:lineSketchStyleProps>
              </a:ext>
            </a:extLst>
          </a:ln>
        </p:spPr>
        <p:style>
          <a:lnRef idx="2">
            <a:schemeClr val="accent1"/>
          </a:lnRef>
          <a:fillRef idx="1">
            <a:schemeClr val="lt1"/>
          </a:fillRef>
          <a:effectRef idx="0">
            <a:schemeClr val="accent1"/>
          </a:effectRef>
          <a:fontRef idx="minor">
            <a:schemeClr val="dk1"/>
          </a:fontRef>
        </p:style>
        <p:txBody>
          <a:bodyPr tIns="0" rtlCol="0" anchor="ctr"/>
          <a:lstStyle/>
          <a:p>
            <a:pPr algn="ctr"/>
            <a:r>
              <a:rPr lang="en-IN" sz="1400" dirty="0">
                <a:latin typeface="IBM Plex Sans" panose="020B0503050203000203" pitchFamily="34" charset="0"/>
              </a:rPr>
              <a:t>Infrastructure on Data Centre / Private Cloud (Meghdoot) with Network Connectivity | DR replication | Backup</a:t>
            </a:r>
          </a:p>
        </p:txBody>
      </p:sp>
      <p:pic>
        <p:nvPicPr>
          <p:cNvPr id="12" name="Graphic 11" descr="Volume outline">
            <a:extLst>
              <a:ext uri="{FF2B5EF4-FFF2-40B4-BE49-F238E27FC236}">
                <a16:creationId xmlns:a16="http://schemas.microsoft.com/office/drawing/2014/main" id="{7DB18567-1018-A5C8-EA25-45B8FE4A7FB2}"/>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600137" y="4484668"/>
            <a:ext cx="428036" cy="360000"/>
          </a:xfrm>
          <a:prstGeom prst="rect">
            <a:avLst/>
          </a:prstGeom>
        </p:spPr>
      </p:pic>
      <p:pic>
        <p:nvPicPr>
          <p:cNvPr id="13" name="Graphic 12" descr="Vlog outline">
            <a:extLst>
              <a:ext uri="{FF2B5EF4-FFF2-40B4-BE49-F238E27FC236}">
                <a16:creationId xmlns:a16="http://schemas.microsoft.com/office/drawing/2014/main" id="{29DD3428-D754-03EF-CEC2-C57A20DEB3F0}"/>
              </a:ext>
            </a:extLst>
          </p:cNvPr>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a:off x="1069794" y="4472563"/>
            <a:ext cx="360000" cy="360000"/>
          </a:xfrm>
          <a:prstGeom prst="rect">
            <a:avLst/>
          </a:prstGeom>
        </p:spPr>
      </p:pic>
      <p:pic>
        <p:nvPicPr>
          <p:cNvPr id="14" name="Graphic 13" descr="Images outline">
            <a:extLst>
              <a:ext uri="{FF2B5EF4-FFF2-40B4-BE49-F238E27FC236}">
                <a16:creationId xmlns:a16="http://schemas.microsoft.com/office/drawing/2014/main" id="{96A86ABD-1811-0A2D-CBAD-2AE08333C43F}"/>
              </a:ext>
            </a:extLst>
          </p:cNvPr>
          <p:cNvPicPr>
            <a:picLocks noChangeAspect="1"/>
          </p:cNvPicPr>
          <p:nvPr/>
        </p:nvPicPr>
        <p:blipFill>
          <a:blip r:embed="rId33">
            <a:extLst>
              <a:ext uri="{96DAC541-7B7A-43D3-8B79-37D633B846F1}">
                <asvg:svgBlip xmlns:asvg="http://schemas.microsoft.com/office/drawing/2016/SVG/main" r:embed="rId34"/>
              </a:ext>
            </a:extLst>
          </a:blip>
          <a:stretch>
            <a:fillRect/>
          </a:stretch>
        </p:blipFill>
        <p:spPr>
          <a:xfrm>
            <a:off x="862273" y="4785803"/>
            <a:ext cx="360000" cy="360000"/>
          </a:xfrm>
          <a:prstGeom prst="rect">
            <a:avLst/>
          </a:prstGeom>
        </p:spPr>
      </p:pic>
      <p:pic>
        <p:nvPicPr>
          <p:cNvPr id="1038" name="Picture 1037" descr="A blue cylinder with white letters on it&#10;&#10;Description automatically generated">
            <a:extLst>
              <a:ext uri="{FF2B5EF4-FFF2-40B4-BE49-F238E27FC236}">
                <a16:creationId xmlns:a16="http://schemas.microsoft.com/office/drawing/2014/main" id="{8BC81B9A-91FB-CC7C-C031-9420FE58B574}"/>
              </a:ext>
            </a:extLst>
          </p:cNvPr>
          <p:cNvPicPr>
            <a:picLocks noChangeAspect="1"/>
          </p:cNvPicPr>
          <p:nvPr/>
        </p:nvPicPr>
        <p:blipFill>
          <a:blip r:embed="rId35"/>
          <a:stretch>
            <a:fillRect/>
          </a:stretch>
        </p:blipFill>
        <p:spPr>
          <a:xfrm>
            <a:off x="790540" y="2067314"/>
            <a:ext cx="432000" cy="432000"/>
          </a:xfrm>
          <a:prstGeom prst="rect">
            <a:avLst/>
          </a:prstGeom>
        </p:spPr>
      </p:pic>
      <p:pic>
        <p:nvPicPr>
          <p:cNvPr id="1040" name="Graphic 1039" descr="Database with solid fill">
            <a:extLst>
              <a:ext uri="{FF2B5EF4-FFF2-40B4-BE49-F238E27FC236}">
                <a16:creationId xmlns:a16="http://schemas.microsoft.com/office/drawing/2014/main" id="{DFB9A808-D791-2E36-F23B-B16A524B3AFE}"/>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639017" y="1441931"/>
            <a:ext cx="432000" cy="432000"/>
          </a:xfrm>
          <a:prstGeom prst="rect">
            <a:avLst/>
          </a:prstGeom>
        </p:spPr>
      </p:pic>
      <p:pic>
        <p:nvPicPr>
          <p:cNvPr id="1041" name="Graphic 1040" descr="Database with solid fill">
            <a:extLst>
              <a:ext uri="{FF2B5EF4-FFF2-40B4-BE49-F238E27FC236}">
                <a16:creationId xmlns:a16="http://schemas.microsoft.com/office/drawing/2014/main" id="{EFC4BACD-707A-A08F-BBED-F8882900ACE5}"/>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933775" y="1437362"/>
            <a:ext cx="432000" cy="432000"/>
          </a:xfrm>
          <a:prstGeom prst="rect">
            <a:avLst/>
          </a:prstGeom>
        </p:spPr>
      </p:pic>
      <p:sp>
        <p:nvSpPr>
          <p:cNvPr id="1044" name="TextBox 1043">
            <a:extLst>
              <a:ext uri="{FF2B5EF4-FFF2-40B4-BE49-F238E27FC236}">
                <a16:creationId xmlns:a16="http://schemas.microsoft.com/office/drawing/2014/main" id="{62207266-955A-23B6-5135-194BD864D49E}"/>
              </a:ext>
            </a:extLst>
          </p:cNvPr>
          <p:cNvSpPr txBox="1"/>
          <p:nvPr/>
        </p:nvSpPr>
        <p:spPr>
          <a:xfrm>
            <a:off x="9906735" y="4639674"/>
            <a:ext cx="987167" cy="234000"/>
          </a:xfrm>
          <a:prstGeom prst="rect">
            <a:avLst/>
          </a:prstGeom>
          <a:solidFill>
            <a:schemeClr val="accent5">
              <a:lumMod val="20000"/>
              <a:lumOff val="80000"/>
            </a:schemeClr>
          </a:solidFill>
          <a:ln w="3175">
            <a:solidFill>
              <a:schemeClr val="tx1"/>
            </a:solidFill>
          </a:ln>
        </p:spPr>
        <p:txBody>
          <a:bodyPr wrap="square" lIns="36000" rIns="36000" anchor="ctr">
            <a:noAutofit/>
          </a:bodyPr>
          <a:lstStyle/>
          <a:p>
            <a:pPr algn="ctr" defTabSz="1097236"/>
            <a:r>
              <a:rPr lang="en-IN" sz="1100" dirty="0">
                <a:solidFill>
                  <a:prstClr val="black"/>
                </a:solidFill>
                <a:latin typeface="IBM Plex Sans" panose="020B0503050203000203" pitchFamily="34" charset="0"/>
              </a:rPr>
              <a:t>Monitor</a:t>
            </a:r>
          </a:p>
        </p:txBody>
      </p:sp>
      <p:sp>
        <p:nvSpPr>
          <p:cNvPr id="1049" name="Rectangle 1048">
            <a:extLst>
              <a:ext uri="{FF2B5EF4-FFF2-40B4-BE49-F238E27FC236}">
                <a16:creationId xmlns:a16="http://schemas.microsoft.com/office/drawing/2014/main" id="{FC41A0C2-FF24-569F-8609-AA234E7DC2A1}"/>
              </a:ext>
            </a:extLst>
          </p:cNvPr>
          <p:cNvSpPr/>
          <p:nvPr/>
        </p:nvSpPr>
        <p:spPr>
          <a:xfrm>
            <a:off x="2094914" y="3054167"/>
            <a:ext cx="618935" cy="424968"/>
          </a:xfrm>
          <a:prstGeom prst="rect">
            <a:avLst/>
          </a:prstGeom>
          <a:solidFill>
            <a:schemeClr val="accent6">
              <a:lumMod val="20000"/>
              <a:lumOff val="80000"/>
            </a:schemeClr>
          </a:solidFill>
          <a:ln>
            <a:solidFill>
              <a:schemeClr val="accent6">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lIns="36000" rIns="36000" rtlCol="0" anchor="ctr"/>
          <a:lstStyle/>
          <a:p>
            <a:pPr algn="ctr" defTabSz="1097236"/>
            <a:r>
              <a:rPr lang="en-IN" sz="1200" dirty="0">
                <a:solidFill>
                  <a:prstClr val="black"/>
                </a:solidFill>
                <a:latin typeface="IBM Plex Sans" panose="020B0503050203000203" pitchFamily="34" charset="0"/>
              </a:rPr>
              <a:t>DB Pull</a:t>
            </a:r>
          </a:p>
        </p:txBody>
      </p:sp>
      <p:sp>
        <p:nvSpPr>
          <p:cNvPr id="1050" name="Rectangle 1049">
            <a:extLst>
              <a:ext uri="{FF2B5EF4-FFF2-40B4-BE49-F238E27FC236}">
                <a16:creationId xmlns:a16="http://schemas.microsoft.com/office/drawing/2014/main" id="{1AF9902B-7543-089A-4255-A482E524CD95}"/>
              </a:ext>
            </a:extLst>
          </p:cNvPr>
          <p:cNvSpPr/>
          <p:nvPr/>
        </p:nvSpPr>
        <p:spPr>
          <a:xfrm>
            <a:off x="2094914" y="3555996"/>
            <a:ext cx="618935" cy="424968"/>
          </a:xfrm>
          <a:prstGeom prst="rect">
            <a:avLst/>
          </a:prstGeom>
          <a:solidFill>
            <a:schemeClr val="accent6">
              <a:lumMod val="20000"/>
              <a:lumOff val="80000"/>
            </a:schemeClr>
          </a:solidFill>
          <a:ln>
            <a:solidFill>
              <a:schemeClr val="accent6">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lIns="36000" rIns="36000" rtlCol="0" anchor="ctr"/>
          <a:lstStyle/>
          <a:p>
            <a:pPr algn="ctr" defTabSz="1097236"/>
            <a:r>
              <a:rPr lang="en-IN" sz="1200" dirty="0">
                <a:solidFill>
                  <a:prstClr val="black"/>
                </a:solidFill>
                <a:latin typeface="IBM Plex Sans" panose="020B0503050203000203" pitchFamily="34" charset="0"/>
              </a:rPr>
              <a:t>API Invoke</a:t>
            </a:r>
          </a:p>
        </p:txBody>
      </p:sp>
      <p:sp>
        <p:nvSpPr>
          <p:cNvPr id="1051" name="Rectangle 1050">
            <a:extLst>
              <a:ext uri="{FF2B5EF4-FFF2-40B4-BE49-F238E27FC236}">
                <a16:creationId xmlns:a16="http://schemas.microsoft.com/office/drawing/2014/main" id="{C6F1D089-4001-84AD-27C4-635629D9E26A}"/>
              </a:ext>
            </a:extLst>
          </p:cNvPr>
          <p:cNvSpPr/>
          <p:nvPr/>
        </p:nvSpPr>
        <p:spPr>
          <a:xfrm>
            <a:off x="3073941" y="3696480"/>
            <a:ext cx="180000" cy="144000"/>
          </a:xfrm>
          <a:prstGeom prst="rect">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defTabSz="1097236"/>
            <a:endParaRPr lang="en-IN" sz="1200" dirty="0">
              <a:solidFill>
                <a:schemeClr val="tx1"/>
              </a:solidFill>
              <a:latin typeface="IBM Plex Sans" panose="020B0503050203000203" pitchFamily="34" charset="0"/>
            </a:endParaRPr>
          </a:p>
        </p:txBody>
      </p:sp>
      <p:sp>
        <p:nvSpPr>
          <p:cNvPr id="1052" name="Rectangle 1051">
            <a:extLst>
              <a:ext uri="{FF2B5EF4-FFF2-40B4-BE49-F238E27FC236}">
                <a16:creationId xmlns:a16="http://schemas.microsoft.com/office/drawing/2014/main" id="{9A802F8E-6FDD-9D66-98C8-873FC943FD5F}"/>
              </a:ext>
            </a:extLst>
          </p:cNvPr>
          <p:cNvSpPr/>
          <p:nvPr/>
        </p:nvSpPr>
        <p:spPr>
          <a:xfrm>
            <a:off x="3069821" y="3194651"/>
            <a:ext cx="180000" cy="144000"/>
          </a:xfrm>
          <a:prstGeom prst="rect">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defTabSz="1097236"/>
            <a:endParaRPr lang="en-IN" sz="1200" dirty="0">
              <a:solidFill>
                <a:schemeClr val="tx1"/>
              </a:solidFill>
              <a:latin typeface="IBM Plex Sans" panose="020B0503050203000203" pitchFamily="34" charset="0"/>
            </a:endParaRPr>
          </a:p>
        </p:txBody>
      </p:sp>
      <p:sp>
        <p:nvSpPr>
          <p:cNvPr id="1053" name="Rectangle 1052">
            <a:extLst>
              <a:ext uri="{FF2B5EF4-FFF2-40B4-BE49-F238E27FC236}">
                <a16:creationId xmlns:a16="http://schemas.microsoft.com/office/drawing/2014/main" id="{EBE99A80-93CD-D152-E754-BF30228900C9}"/>
              </a:ext>
            </a:extLst>
          </p:cNvPr>
          <p:cNvSpPr/>
          <p:nvPr/>
        </p:nvSpPr>
        <p:spPr>
          <a:xfrm>
            <a:off x="3084587" y="1953420"/>
            <a:ext cx="180000" cy="144000"/>
          </a:xfrm>
          <a:prstGeom prst="rect">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defTabSz="1097236"/>
            <a:endParaRPr lang="en-IN" sz="1200" dirty="0">
              <a:solidFill>
                <a:schemeClr val="tx1"/>
              </a:solidFill>
              <a:latin typeface="IBM Plex Sans" panose="020B0503050203000203" pitchFamily="34" charset="0"/>
            </a:endParaRPr>
          </a:p>
        </p:txBody>
      </p:sp>
      <p:pic>
        <p:nvPicPr>
          <p:cNvPr id="1054" name="Graphic 1053" descr="Open folder with solid fill">
            <a:extLst>
              <a:ext uri="{FF2B5EF4-FFF2-40B4-BE49-F238E27FC236}">
                <a16:creationId xmlns:a16="http://schemas.microsoft.com/office/drawing/2014/main" id="{22EBF5CE-D0D2-11F4-8A1B-86F68A78958F}"/>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2187096" y="1809420"/>
            <a:ext cx="432000" cy="432000"/>
          </a:xfrm>
          <a:prstGeom prst="rect">
            <a:avLst/>
          </a:prstGeom>
        </p:spPr>
      </p:pic>
      <p:cxnSp>
        <p:nvCxnSpPr>
          <p:cNvPr id="1055" name="Straight Connector 1054">
            <a:extLst>
              <a:ext uri="{FF2B5EF4-FFF2-40B4-BE49-F238E27FC236}">
                <a16:creationId xmlns:a16="http://schemas.microsoft.com/office/drawing/2014/main" id="{B3E03312-EE5A-A2F0-FB12-B8E7B180F364}"/>
              </a:ext>
            </a:extLst>
          </p:cNvPr>
          <p:cNvCxnSpPr>
            <a:cxnSpLocks/>
            <a:stCxn id="1049" idx="3"/>
            <a:endCxn id="1052" idx="1"/>
          </p:cNvCxnSpPr>
          <p:nvPr/>
        </p:nvCxnSpPr>
        <p:spPr>
          <a:xfrm>
            <a:off x="2713849" y="3266651"/>
            <a:ext cx="35597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56" name="Straight Connector 1055">
            <a:extLst>
              <a:ext uri="{FF2B5EF4-FFF2-40B4-BE49-F238E27FC236}">
                <a16:creationId xmlns:a16="http://schemas.microsoft.com/office/drawing/2014/main" id="{6886527C-E694-C8E3-A359-51848BC00F9F}"/>
              </a:ext>
            </a:extLst>
          </p:cNvPr>
          <p:cNvCxnSpPr>
            <a:stCxn id="1050" idx="3"/>
            <a:endCxn id="1051" idx="1"/>
          </p:cNvCxnSpPr>
          <p:nvPr/>
        </p:nvCxnSpPr>
        <p:spPr>
          <a:xfrm>
            <a:off x="2713849" y="3768480"/>
            <a:ext cx="36009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57" name="Straight Connector 1056">
            <a:extLst>
              <a:ext uri="{FF2B5EF4-FFF2-40B4-BE49-F238E27FC236}">
                <a16:creationId xmlns:a16="http://schemas.microsoft.com/office/drawing/2014/main" id="{6B9FE12C-C630-2A31-5FAB-7B994BB8B6A8}"/>
              </a:ext>
            </a:extLst>
          </p:cNvPr>
          <p:cNvCxnSpPr>
            <a:cxnSpLocks/>
            <a:stCxn id="1054" idx="3"/>
            <a:endCxn id="1053" idx="1"/>
          </p:cNvCxnSpPr>
          <p:nvPr/>
        </p:nvCxnSpPr>
        <p:spPr>
          <a:xfrm>
            <a:off x="2619096" y="2025420"/>
            <a:ext cx="465491"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1133DE77-3658-3F53-F28F-5215BCB68E85}"/>
              </a:ext>
            </a:extLst>
          </p:cNvPr>
          <p:cNvSpPr/>
          <p:nvPr/>
        </p:nvSpPr>
        <p:spPr>
          <a:xfrm>
            <a:off x="493226" y="953352"/>
            <a:ext cx="1025055" cy="1144068"/>
          </a:xfrm>
          <a:prstGeom prst="rect">
            <a:avLst/>
          </a:prstGeom>
          <a:no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097236"/>
            <a:endParaRPr lang="en-US" sz="1400" dirty="0">
              <a:solidFill>
                <a:schemeClr val="tx1"/>
              </a:solidFill>
              <a:latin typeface="IBM Plex Sans" panose="020B0503050203000203" pitchFamily="34" charset="0"/>
            </a:endParaRPr>
          </a:p>
        </p:txBody>
      </p:sp>
      <p:cxnSp>
        <p:nvCxnSpPr>
          <p:cNvPr id="9" name="Straight Arrow Connector 8">
            <a:extLst>
              <a:ext uri="{FF2B5EF4-FFF2-40B4-BE49-F238E27FC236}">
                <a16:creationId xmlns:a16="http://schemas.microsoft.com/office/drawing/2014/main" id="{B11F1EA0-01C1-2CA1-DCF7-14ACAFB92672}"/>
              </a:ext>
            </a:extLst>
          </p:cNvPr>
          <p:cNvCxnSpPr>
            <a:cxnSpLocks/>
            <a:endCxn id="37" idx="1"/>
          </p:cNvCxnSpPr>
          <p:nvPr/>
        </p:nvCxnSpPr>
        <p:spPr>
          <a:xfrm>
            <a:off x="1486097" y="1415277"/>
            <a:ext cx="611088" cy="1666"/>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DFEF2AE3-75A3-9A8F-8912-B2B046103739}"/>
              </a:ext>
            </a:extLst>
          </p:cNvPr>
          <p:cNvCxnSpPr>
            <a:cxnSpLocks/>
            <a:stCxn id="37" idx="3"/>
          </p:cNvCxnSpPr>
          <p:nvPr/>
        </p:nvCxnSpPr>
        <p:spPr>
          <a:xfrm>
            <a:off x="2716120" y="1416943"/>
            <a:ext cx="410180" cy="0"/>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9A581E16-41BC-C7FC-52A1-74293970DCFA}"/>
              </a:ext>
            </a:extLst>
          </p:cNvPr>
          <p:cNvSpPr/>
          <p:nvPr/>
        </p:nvSpPr>
        <p:spPr>
          <a:xfrm>
            <a:off x="1976112" y="1818969"/>
            <a:ext cx="871363" cy="3127550"/>
          </a:xfrm>
          <a:prstGeom prst="rect">
            <a:avLst/>
          </a:prstGeom>
          <a:no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097236"/>
            <a:endParaRPr lang="en-US" sz="1400" dirty="0">
              <a:solidFill>
                <a:schemeClr val="tx1"/>
              </a:solidFill>
              <a:latin typeface="IBM Plex Sans" panose="020B0503050203000203" pitchFamily="34" charset="0"/>
            </a:endParaRPr>
          </a:p>
        </p:txBody>
      </p:sp>
      <p:sp>
        <p:nvSpPr>
          <p:cNvPr id="36" name="Rectangle 35">
            <a:extLst>
              <a:ext uri="{FF2B5EF4-FFF2-40B4-BE49-F238E27FC236}">
                <a16:creationId xmlns:a16="http://schemas.microsoft.com/office/drawing/2014/main" id="{9CD00150-9679-B50B-B7DA-24296E49402C}"/>
              </a:ext>
            </a:extLst>
          </p:cNvPr>
          <p:cNvSpPr/>
          <p:nvPr/>
        </p:nvSpPr>
        <p:spPr>
          <a:xfrm>
            <a:off x="1977610" y="981474"/>
            <a:ext cx="871363" cy="754283"/>
          </a:xfrm>
          <a:prstGeom prst="rect">
            <a:avLst/>
          </a:prstGeom>
          <a:no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097236"/>
            <a:endParaRPr lang="en-US" sz="1400" dirty="0">
              <a:solidFill>
                <a:schemeClr val="tx1"/>
              </a:solidFill>
              <a:latin typeface="IBM Plex Sans" panose="020B0503050203000203" pitchFamily="34" charset="0"/>
            </a:endParaRPr>
          </a:p>
        </p:txBody>
      </p:sp>
      <p:sp>
        <p:nvSpPr>
          <p:cNvPr id="38" name="Rectangle 37">
            <a:extLst>
              <a:ext uri="{FF2B5EF4-FFF2-40B4-BE49-F238E27FC236}">
                <a16:creationId xmlns:a16="http://schemas.microsoft.com/office/drawing/2014/main" id="{5948C983-6B54-0237-DD6E-56E415D5E432}"/>
              </a:ext>
            </a:extLst>
          </p:cNvPr>
          <p:cNvSpPr/>
          <p:nvPr/>
        </p:nvSpPr>
        <p:spPr>
          <a:xfrm>
            <a:off x="3000874" y="985610"/>
            <a:ext cx="1267076" cy="3960909"/>
          </a:xfrm>
          <a:prstGeom prst="rect">
            <a:avLst/>
          </a:prstGeom>
          <a:no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097236"/>
            <a:endParaRPr lang="en-US" sz="1400" dirty="0">
              <a:solidFill>
                <a:schemeClr val="tx1"/>
              </a:solidFill>
              <a:latin typeface="IBM Plex Sans" panose="020B0503050203000203" pitchFamily="34" charset="0"/>
            </a:endParaRPr>
          </a:p>
        </p:txBody>
      </p:sp>
      <p:sp>
        <p:nvSpPr>
          <p:cNvPr id="40" name="Oval 39">
            <a:extLst>
              <a:ext uri="{FF2B5EF4-FFF2-40B4-BE49-F238E27FC236}">
                <a16:creationId xmlns:a16="http://schemas.microsoft.com/office/drawing/2014/main" id="{4E1B1B1B-C3AB-8C34-C959-ABA81F8F54AF}"/>
              </a:ext>
            </a:extLst>
          </p:cNvPr>
          <p:cNvSpPr>
            <a:spLocks noChangeAspect="1"/>
          </p:cNvSpPr>
          <p:nvPr/>
        </p:nvSpPr>
        <p:spPr>
          <a:xfrm>
            <a:off x="1644177" y="1055313"/>
            <a:ext cx="288000" cy="288000"/>
          </a:xfrm>
          <a:prstGeom prst="ellipse">
            <a:avLst/>
          </a:prstGeom>
          <a:solidFill>
            <a:srgbClr val="0070C0"/>
          </a:solidFill>
          <a:ln w="190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097236"/>
            <a:r>
              <a:rPr lang="en-US" sz="1200" dirty="0">
                <a:solidFill>
                  <a:schemeClr val="bg1"/>
                </a:solidFill>
                <a:latin typeface="IBM Plex Sans" panose="020B0503050203000203" pitchFamily="34" charset="0"/>
              </a:rPr>
              <a:t>1</a:t>
            </a:r>
          </a:p>
        </p:txBody>
      </p:sp>
      <p:sp>
        <p:nvSpPr>
          <p:cNvPr id="41" name="Oval 40">
            <a:extLst>
              <a:ext uri="{FF2B5EF4-FFF2-40B4-BE49-F238E27FC236}">
                <a16:creationId xmlns:a16="http://schemas.microsoft.com/office/drawing/2014/main" id="{B1819DA0-13ED-2698-E981-5A3233CB6862}"/>
              </a:ext>
            </a:extLst>
          </p:cNvPr>
          <p:cNvSpPr>
            <a:spLocks noChangeAspect="1"/>
          </p:cNvSpPr>
          <p:nvPr/>
        </p:nvSpPr>
        <p:spPr>
          <a:xfrm>
            <a:off x="2767293" y="1051741"/>
            <a:ext cx="288000" cy="288000"/>
          </a:xfrm>
          <a:prstGeom prst="ellipse">
            <a:avLst/>
          </a:prstGeom>
          <a:solidFill>
            <a:srgbClr val="0070C0"/>
          </a:solidFill>
          <a:ln w="190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097236"/>
            <a:r>
              <a:rPr lang="en-US" sz="1200" dirty="0">
                <a:solidFill>
                  <a:schemeClr val="bg1"/>
                </a:solidFill>
                <a:latin typeface="IBM Plex Sans" panose="020B0503050203000203" pitchFamily="34" charset="0"/>
              </a:rPr>
              <a:t>2</a:t>
            </a:r>
          </a:p>
        </p:txBody>
      </p:sp>
      <p:sp>
        <p:nvSpPr>
          <p:cNvPr id="46" name="Oval 45">
            <a:extLst>
              <a:ext uri="{FF2B5EF4-FFF2-40B4-BE49-F238E27FC236}">
                <a16:creationId xmlns:a16="http://schemas.microsoft.com/office/drawing/2014/main" id="{885A2F64-49C0-78DA-5B9A-DB697795FA07}"/>
              </a:ext>
            </a:extLst>
          </p:cNvPr>
          <p:cNvSpPr>
            <a:spLocks noChangeAspect="1"/>
          </p:cNvSpPr>
          <p:nvPr/>
        </p:nvSpPr>
        <p:spPr>
          <a:xfrm>
            <a:off x="4818013" y="2005415"/>
            <a:ext cx="288000" cy="288000"/>
          </a:xfrm>
          <a:prstGeom prst="ellipse">
            <a:avLst/>
          </a:prstGeom>
          <a:solidFill>
            <a:srgbClr val="0070C0"/>
          </a:solidFill>
          <a:ln w="190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097236"/>
            <a:r>
              <a:rPr lang="en-US" sz="1200" dirty="0">
                <a:solidFill>
                  <a:schemeClr val="bg1"/>
                </a:solidFill>
                <a:latin typeface="IBM Plex Sans" panose="020B0503050203000203" pitchFamily="34" charset="0"/>
              </a:rPr>
              <a:t>3</a:t>
            </a:r>
          </a:p>
        </p:txBody>
      </p:sp>
      <p:sp>
        <p:nvSpPr>
          <p:cNvPr id="48" name="Rectangle 47">
            <a:extLst>
              <a:ext uri="{FF2B5EF4-FFF2-40B4-BE49-F238E27FC236}">
                <a16:creationId xmlns:a16="http://schemas.microsoft.com/office/drawing/2014/main" id="{A09042C2-8E3D-5C9E-4107-80C4B25A0205}"/>
              </a:ext>
            </a:extLst>
          </p:cNvPr>
          <p:cNvSpPr/>
          <p:nvPr/>
        </p:nvSpPr>
        <p:spPr>
          <a:xfrm>
            <a:off x="485882" y="2161987"/>
            <a:ext cx="1041040" cy="4108535"/>
          </a:xfrm>
          <a:prstGeom prst="rect">
            <a:avLst/>
          </a:prstGeom>
          <a:no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097236"/>
            <a:endParaRPr lang="en-US" sz="1400" dirty="0">
              <a:solidFill>
                <a:schemeClr val="tx1"/>
              </a:solidFill>
              <a:latin typeface="IBM Plex Sans" panose="020B0503050203000203" pitchFamily="34" charset="0"/>
            </a:endParaRPr>
          </a:p>
        </p:txBody>
      </p:sp>
      <p:cxnSp>
        <p:nvCxnSpPr>
          <p:cNvPr id="55" name="Straight Arrow Connector 54">
            <a:extLst>
              <a:ext uri="{FF2B5EF4-FFF2-40B4-BE49-F238E27FC236}">
                <a16:creationId xmlns:a16="http://schemas.microsoft.com/office/drawing/2014/main" id="{36B57775-E4F3-7EDC-C952-40886EFF6840}"/>
              </a:ext>
            </a:extLst>
          </p:cNvPr>
          <p:cNvCxnSpPr>
            <a:cxnSpLocks/>
            <a:stCxn id="48" idx="3"/>
          </p:cNvCxnSpPr>
          <p:nvPr/>
        </p:nvCxnSpPr>
        <p:spPr>
          <a:xfrm flipV="1">
            <a:off x="1526922" y="4216254"/>
            <a:ext cx="457285" cy="1"/>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Elbow Connector 64">
            <a:extLst>
              <a:ext uri="{FF2B5EF4-FFF2-40B4-BE49-F238E27FC236}">
                <a16:creationId xmlns:a16="http://schemas.microsoft.com/office/drawing/2014/main" id="{885F28F1-87CE-BAEE-6AE5-41266CAD83A3}"/>
              </a:ext>
            </a:extLst>
          </p:cNvPr>
          <p:cNvCxnSpPr/>
          <p:nvPr/>
        </p:nvCxnSpPr>
        <p:spPr>
          <a:xfrm flipV="1">
            <a:off x="4148382" y="1144797"/>
            <a:ext cx="999794" cy="213818"/>
          </a:xfrm>
          <a:prstGeom prst="bentConnector3">
            <a:avLst>
              <a:gd name="adj1" fmla="val 100017"/>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67" name="Oval 66">
            <a:extLst>
              <a:ext uri="{FF2B5EF4-FFF2-40B4-BE49-F238E27FC236}">
                <a16:creationId xmlns:a16="http://schemas.microsoft.com/office/drawing/2014/main" id="{B008132B-643C-AD0F-060A-D67029C2AC71}"/>
              </a:ext>
            </a:extLst>
          </p:cNvPr>
          <p:cNvSpPr>
            <a:spLocks noChangeAspect="1"/>
          </p:cNvSpPr>
          <p:nvPr/>
        </p:nvSpPr>
        <p:spPr>
          <a:xfrm>
            <a:off x="4818013" y="844302"/>
            <a:ext cx="288000" cy="288000"/>
          </a:xfrm>
          <a:prstGeom prst="ellipse">
            <a:avLst/>
          </a:prstGeom>
          <a:solidFill>
            <a:srgbClr val="0070C0"/>
          </a:solidFill>
          <a:ln w="190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097236"/>
            <a:r>
              <a:rPr lang="en-US" sz="1200" dirty="0">
                <a:solidFill>
                  <a:schemeClr val="bg1"/>
                </a:solidFill>
                <a:latin typeface="IBM Plex Sans" panose="020B0503050203000203" pitchFamily="34" charset="0"/>
              </a:rPr>
              <a:t>4</a:t>
            </a:r>
          </a:p>
        </p:txBody>
      </p:sp>
      <p:sp>
        <p:nvSpPr>
          <p:cNvPr id="70" name="Oval 69">
            <a:extLst>
              <a:ext uri="{FF2B5EF4-FFF2-40B4-BE49-F238E27FC236}">
                <a16:creationId xmlns:a16="http://schemas.microsoft.com/office/drawing/2014/main" id="{FADD8AD7-2CF5-97F5-DFE2-C09E67F8905B}"/>
              </a:ext>
            </a:extLst>
          </p:cNvPr>
          <p:cNvSpPr>
            <a:spLocks noChangeAspect="1"/>
          </p:cNvSpPr>
          <p:nvPr/>
        </p:nvSpPr>
        <p:spPr>
          <a:xfrm>
            <a:off x="1647850" y="4289679"/>
            <a:ext cx="288000" cy="288000"/>
          </a:xfrm>
          <a:prstGeom prst="ellipse">
            <a:avLst/>
          </a:prstGeom>
          <a:solidFill>
            <a:srgbClr val="0070C0"/>
          </a:solidFill>
          <a:ln w="190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097236"/>
            <a:r>
              <a:rPr lang="en-US" sz="1200" dirty="0">
                <a:solidFill>
                  <a:schemeClr val="bg1"/>
                </a:solidFill>
                <a:latin typeface="IBM Plex Sans" panose="020B0503050203000203" pitchFamily="34" charset="0"/>
              </a:rPr>
              <a:t>5</a:t>
            </a:r>
          </a:p>
        </p:txBody>
      </p:sp>
      <p:cxnSp>
        <p:nvCxnSpPr>
          <p:cNvPr id="71" name="Straight Arrow Connector 70">
            <a:extLst>
              <a:ext uri="{FF2B5EF4-FFF2-40B4-BE49-F238E27FC236}">
                <a16:creationId xmlns:a16="http://schemas.microsoft.com/office/drawing/2014/main" id="{5671ECB2-5740-8BF6-5C4F-586FBCDE69A3}"/>
              </a:ext>
            </a:extLst>
          </p:cNvPr>
          <p:cNvCxnSpPr>
            <a:cxnSpLocks/>
          </p:cNvCxnSpPr>
          <p:nvPr/>
        </p:nvCxnSpPr>
        <p:spPr>
          <a:xfrm>
            <a:off x="2713849" y="4199684"/>
            <a:ext cx="410180" cy="0"/>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72" name="Oval 71">
            <a:extLst>
              <a:ext uri="{FF2B5EF4-FFF2-40B4-BE49-F238E27FC236}">
                <a16:creationId xmlns:a16="http://schemas.microsoft.com/office/drawing/2014/main" id="{D10C5D42-EF1F-3005-7588-6EE651B055FB}"/>
              </a:ext>
            </a:extLst>
          </p:cNvPr>
          <p:cNvSpPr>
            <a:spLocks noChangeAspect="1"/>
          </p:cNvSpPr>
          <p:nvPr/>
        </p:nvSpPr>
        <p:spPr>
          <a:xfrm>
            <a:off x="2771103" y="4284495"/>
            <a:ext cx="288000" cy="288000"/>
          </a:xfrm>
          <a:prstGeom prst="ellipse">
            <a:avLst/>
          </a:prstGeom>
          <a:solidFill>
            <a:srgbClr val="0070C0"/>
          </a:solidFill>
          <a:ln w="190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097236"/>
            <a:r>
              <a:rPr lang="en-US" sz="1200" dirty="0">
                <a:solidFill>
                  <a:schemeClr val="bg1"/>
                </a:solidFill>
                <a:latin typeface="IBM Plex Sans" panose="020B0503050203000203" pitchFamily="34" charset="0"/>
              </a:rPr>
              <a:t>6</a:t>
            </a:r>
          </a:p>
        </p:txBody>
      </p:sp>
      <p:sp>
        <p:nvSpPr>
          <p:cNvPr id="73" name="Oval 72">
            <a:extLst>
              <a:ext uri="{FF2B5EF4-FFF2-40B4-BE49-F238E27FC236}">
                <a16:creationId xmlns:a16="http://schemas.microsoft.com/office/drawing/2014/main" id="{B2A9D4B8-9254-70C3-ABD8-04DCD84922A2}"/>
              </a:ext>
            </a:extLst>
          </p:cNvPr>
          <p:cNvSpPr>
            <a:spLocks noChangeAspect="1"/>
          </p:cNvSpPr>
          <p:nvPr/>
        </p:nvSpPr>
        <p:spPr>
          <a:xfrm>
            <a:off x="3324456" y="1867132"/>
            <a:ext cx="291600" cy="291600"/>
          </a:xfrm>
          <a:prstGeom prst="ellipse">
            <a:avLst/>
          </a:prstGeom>
          <a:solidFill>
            <a:srgbClr val="0070C0"/>
          </a:solidFill>
          <a:ln w="19050">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defTabSz="1097236"/>
            <a:r>
              <a:rPr lang="en-US" sz="1000" dirty="0">
                <a:solidFill>
                  <a:schemeClr val="bg1"/>
                </a:solidFill>
                <a:latin typeface="IBM Plex Sans" panose="020B0503050203000203" pitchFamily="34" charset="0"/>
              </a:rPr>
              <a:t>6a</a:t>
            </a:r>
          </a:p>
        </p:txBody>
      </p:sp>
      <p:sp>
        <p:nvSpPr>
          <p:cNvPr id="74" name="Oval 73">
            <a:extLst>
              <a:ext uri="{FF2B5EF4-FFF2-40B4-BE49-F238E27FC236}">
                <a16:creationId xmlns:a16="http://schemas.microsoft.com/office/drawing/2014/main" id="{80C5222E-AAF5-F537-E391-F45311FC4082}"/>
              </a:ext>
            </a:extLst>
          </p:cNvPr>
          <p:cNvSpPr>
            <a:spLocks noChangeAspect="1"/>
          </p:cNvSpPr>
          <p:nvPr/>
        </p:nvSpPr>
        <p:spPr>
          <a:xfrm>
            <a:off x="3322073" y="3090185"/>
            <a:ext cx="291600" cy="291600"/>
          </a:xfrm>
          <a:prstGeom prst="ellipse">
            <a:avLst/>
          </a:prstGeom>
          <a:solidFill>
            <a:srgbClr val="0070C0"/>
          </a:solidFill>
          <a:ln w="19050">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defTabSz="1097236"/>
            <a:r>
              <a:rPr lang="en-US" sz="1000" dirty="0">
                <a:solidFill>
                  <a:schemeClr val="bg1"/>
                </a:solidFill>
                <a:latin typeface="IBM Plex Sans" panose="020B0503050203000203" pitchFamily="34" charset="0"/>
              </a:rPr>
              <a:t>6b</a:t>
            </a:r>
          </a:p>
        </p:txBody>
      </p:sp>
      <p:sp>
        <p:nvSpPr>
          <p:cNvPr id="75" name="Oval 74">
            <a:extLst>
              <a:ext uri="{FF2B5EF4-FFF2-40B4-BE49-F238E27FC236}">
                <a16:creationId xmlns:a16="http://schemas.microsoft.com/office/drawing/2014/main" id="{B6C97A97-48F3-B32E-6B3A-5E3B80844C7A}"/>
              </a:ext>
            </a:extLst>
          </p:cNvPr>
          <p:cNvSpPr>
            <a:spLocks noChangeAspect="1"/>
          </p:cNvSpPr>
          <p:nvPr/>
        </p:nvSpPr>
        <p:spPr>
          <a:xfrm>
            <a:off x="3318845" y="3626409"/>
            <a:ext cx="291600" cy="291600"/>
          </a:xfrm>
          <a:prstGeom prst="ellipse">
            <a:avLst/>
          </a:prstGeom>
          <a:solidFill>
            <a:srgbClr val="0070C0"/>
          </a:solidFill>
          <a:ln w="19050">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defTabSz="1097236"/>
            <a:r>
              <a:rPr lang="en-US" sz="1000" dirty="0">
                <a:solidFill>
                  <a:schemeClr val="bg1"/>
                </a:solidFill>
                <a:latin typeface="IBM Plex Sans" panose="020B0503050203000203" pitchFamily="34" charset="0"/>
              </a:rPr>
              <a:t>6c</a:t>
            </a:r>
          </a:p>
        </p:txBody>
      </p:sp>
      <p:sp>
        <p:nvSpPr>
          <p:cNvPr id="80" name="Oval 79">
            <a:extLst>
              <a:ext uri="{FF2B5EF4-FFF2-40B4-BE49-F238E27FC236}">
                <a16:creationId xmlns:a16="http://schemas.microsoft.com/office/drawing/2014/main" id="{13F42277-0FF3-EE2D-B2C0-9D822C5B6A9E}"/>
              </a:ext>
            </a:extLst>
          </p:cNvPr>
          <p:cNvSpPr>
            <a:spLocks noChangeAspect="1"/>
          </p:cNvSpPr>
          <p:nvPr/>
        </p:nvSpPr>
        <p:spPr>
          <a:xfrm>
            <a:off x="4280984" y="3479630"/>
            <a:ext cx="288000" cy="288000"/>
          </a:xfrm>
          <a:prstGeom prst="ellipse">
            <a:avLst/>
          </a:prstGeom>
          <a:solidFill>
            <a:srgbClr val="0070C0"/>
          </a:solidFill>
          <a:ln w="190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097236"/>
            <a:r>
              <a:rPr lang="en-US" sz="1200" dirty="0">
                <a:solidFill>
                  <a:schemeClr val="bg1"/>
                </a:solidFill>
                <a:latin typeface="IBM Plex Sans" panose="020B0503050203000203" pitchFamily="34" charset="0"/>
              </a:rPr>
              <a:t>7</a:t>
            </a:r>
          </a:p>
        </p:txBody>
      </p:sp>
      <p:sp>
        <p:nvSpPr>
          <p:cNvPr id="82" name="Rectangle 81">
            <a:extLst>
              <a:ext uri="{FF2B5EF4-FFF2-40B4-BE49-F238E27FC236}">
                <a16:creationId xmlns:a16="http://schemas.microsoft.com/office/drawing/2014/main" id="{63325F5C-E19C-81FD-E568-450909E4FD6D}"/>
              </a:ext>
            </a:extLst>
          </p:cNvPr>
          <p:cNvSpPr/>
          <p:nvPr/>
        </p:nvSpPr>
        <p:spPr>
          <a:xfrm>
            <a:off x="4628793" y="2471459"/>
            <a:ext cx="3453222" cy="1786846"/>
          </a:xfrm>
          <a:prstGeom prst="rect">
            <a:avLst/>
          </a:prstGeom>
          <a:solidFill>
            <a:schemeClr val="bg1">
              <a:lumMod val="95000"/>
            </a:schemeClr>
          </a:solidFill>
          <a:ln w="12700">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097236"/>
            <a:endParaRPr lang="en-IN" sz="1200">
              <a:solidFill>
                <a:prstClr val="black"/>
              </a:solidFill>
              <a:latin typeface="IBM Plex Sans" panose="020B0503050203000203" pitchFamily="34" charset="0"/>
            </a:endParaRPr>
          </a:p>
        </p:txBody>
      </p:sp>
      <p:sp>
        <p:nvSpPr>
          <p:cNvPr id="83" name="Rectangle 82">
            <a:extLst>
              <a:ext uri="{FF2B5EF4-FFF2-40B4-BE49-F238E27FC236}">
                <a16:creationId xmlns:a16="http://schemas.microsoft.com/office/drawing/2014/main" id="{699A9D51-A7CF-5F09-5515-87A88FDCDEBE}"/>
              </a:ext>
            </a:extLst>
          </p:cNvPr>
          <p:cNvSpPr/>
          <p:nvPr/>
        </p:nvSpPr>
        <p:spPr>
          <a:xfrm>
            <a:off x="4743219" y="2575662"/>
            <a:ext cx="622516" cy="1571803"/>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defTabSz="1097236"/>
            <a:r>
              <a:rPr lang="en-IN" sz="1200" dirty="0">
                <a:solidFill>
                  <a:schemeClr val="tx1">
                    <a:lumMod val="75000"/>
                    <a:lumOff val="25000"/>
                  </a:schemeClr>
                </a:solidFill>
                <a:latin typeface="IBM Plex Sans" panose="020B0503050203000203" pitchFamily="34" charset="0"/>
              </a:rPr>
              <a:t>Raw</a:t>
            </a:r>
          </a:p>
        </p:txBody>
      </p:sp>
      <p:sp>
        <p:nvSpPr>
          <p:cNvPr id="84" name="Rectangle 83">
            <a:extLst>
              <a:ext uri="{FF2B5EF4-FFF2-40B4-BE49-F238E27FC236}">
                <a16:creationId xmlns:a16="http://schemas.microsoft.com/office/drawing/2014/main" id="{1E03DD4F-8F83-3ED1-2AEA-59AD2EB4A650}"/>
              </a:ext>
            </a:extLst>
          </p:cNvPr>
          <p:cNvSpPr/>
          <p:nvPr/>
        </p:nvSpPr>
        <p:spPr>
          <a:xfrm>
            <a:off x="5465292" y="2587309"/>
            <a:ext cx="915704" cy="1571803"/>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defTabSz="1097236"/>
            <a:r>
              <a:rPr lang="en-IN" sz="1200" dirty="0">
                <a:solidFill>
                  <a:schemeClr val="tx1">
                    <a:lumMod val="75000"/>
                    <a:lumOff val="25000"/>
                  </a:schemeClr>
                </a:solidFill>
                <a:latin typeface="IBM Plex Sans" panose="020B0503050203000203" pitchFamily="34" charset="0"/>
              </a:rPr>
              <a:t>Enriched</a:t>
            </a:r>
          </a:p>
        </p:txBody>
      </p:sp>
      <p:sp>
        <p:nvSpPr>
          <p:cNvPr id="85" name="Rectangle 84">
            <a:extLst>
              <a:ext uri="{FF2B5EF4-FFF2-40B4-BE49-F238E27FC236}">
                <a16:creationId xmlns:a16="http://schemas.microsoft.com/office/drawing/2014/main" id="{67246E8B-C1DC-ADF1-4F4E-811FFC97A9B7}"/>
              </a:ext>
            </a:extLst>
          </p:cNvPr>
          <p:cNvSpPr/>
          <p:nvPr/>
        </p:nvSpPr>
        <p:spPr>
          <a:xfrm>
            <a:off x="6488358" y="2594334"/>
            <a:ext cx="915705" cy="1571803"/>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lIns="36000" rIns="36000" rtlCol="0" anchor="t"/>
          <a:lstStyle/>
          <a:p>
            <a:pPr algn="ctr" defTabSz="1097236"/>
            <a:r>
              <a:rPr lang="en-IN" sz="1200" dirty="0">
                <a:solidFill>
                  <a:schemeClr val="tx1">
                    <a:lumMod val="75000"/>
                    <a:lumOff val="25000"/>
                  </a:schemeClr>
                </a:solidFill>
                <a:latin typeface="IBM Plex Sans" panose="020B0503050203000203" pitchFamily="34" charset="0"/>
              </a:rPr>
              <a:t>Conformed</a:t>
            </a:r>
          </a:p>
        </p:txBody>
      </p:sp>
      <p:sp>
        <p:nvSpPr>
          <p:cNvPr id="86" name="Rectangle 85">
            <a:extLst>
              <a:ext uri="{FF2B5EF4-FFF2-40B4-BE49-F238E27FC236}">
                <a16:creationId xmlns:a16="http://schemas.microsoft.com/office/drawing/2014/main" id="{CBD08519-81FC-C421-DBE5-0E37B00E2326}"/>
              </a:ext>
            </a:extLst>
          </p:cNvPr>
          <p:cNvSpPr/>
          <p:nvPr/>
        </p:nvSpPr>
        <p:spPr>
          <a:xfrm>
            <a:off x="4927939" y="3467956"/>
            <a:ext cx="2880000" cy="252000"/>
          </a:xfrm>
          <a:prstGeom prst="rect">
            <a:avLst/>
          </a:prstGeom>
          <a:solidFill>
            <a:schemeClr val="bg1">
              <a:lumMod val="95000"/>
            </a:schemeClr>
          </a:solidFill>
          <a:ln w="12700">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097236"/>
            <a:r>
              <a:rPr lang="en-IN" sz="1100" dirty="0">
                <a:solidFill>
                  <a:prstClr val="black"/>
                </a:solidFill>
                <a:latin typeface="IBM Plex Sans" panose="020B0503050203000203" pitchFamily="34" charset="0"/>
              </a:rPr>
              <a:t>Open table format</a:t>
            </a:r>
          </a:p>
        </p:txBody>
      </p:sp>
      <p:pic>
        <p:nvPicPr>
          <p:cNvPr id="87" name="Graphic 86" descr="Database with solid fill">
            <a:extLst>
              <a:ext uri="{FF2B5EF4-FFF2-40B4-BE49-F238E27FC236}">
                <a16:creationId xmlns:a16="http://schemas.microsoft.com/office/drawing/2014/main" id="{4C7B8B78-FAC4-DACA-3DA5-0F3D1B0F4497}"/>
              </a:ext>
            </a:extLst>
          </p:cNvPr>
          <p:cNvPicPr>
            <a:picLocks noChangeAspect="1"/>
          </p:cNvPicPr>
          <p:nvPr/>
        </p:nvPicPr>
        <p:blipFill>
          <a:blip r:embed="rId40">
            <a:extLst>
              <a:ext uri="{96DAC541-7B7A-43D3-8B79-37D633B846F1}">
                <asvg:svgBlip xmlns:asvg="http://schemas.microsoft.com/office/drawing/2016/SVG/main" r:embed="rId41"/>
              </a:ext>
            </a:extLst>
          </a:blip>
          <a:stretch>
            <a:fillRect/>
          </a:stretch>
        </p:blipFill>
        <p:spPr>
          <a:xfrm>
            <a:off x="4797719" y="2912236"/>
            <a:ext cx="468000" cy="468000"/>
          </a:xfrm>
          <a:prstGeom prst="rect">
            <a:avLst/>
          </a:prstGeom>
        </p:spPr>
      </p:pic>
      <p:pic>
        <p:nvPicPr>
          <p:cNvPr id="88" name="Graphic 87" descr="Database with solid fill">
            <a:extLst>
              <a:ext uri="{FF2B5EF4-FFF2-40B4-BE49-F238E27FC236}">
                <a16:creationId xmlns:a16="http://schemas.microsoft.com/office/drawing/2014/main" id="{776CAD32-737E-82AD-F1BC-003AB84E917A}"/>
              </a:ext>
            </a:extLst>
          </p:cNvPr>
          <p:cNvPicPr>
            <a:picLocks noChangeAspect="1"/>
          </p:cNvPicPr>
          <p:nvPr/>
        </p:nvPicPr>
        <p:blipFill>
          <a:blip r:embed="rId42">
            <a:extLst>
              <a:ext uri="{96DAC541-7B7A-43D3-8B79-37D633B846F1}">
                <asvg:svgBlip xmlns:asvg="http://schemas.microsoft.com/office/drawing/2016/SVG/main" r:embed="rId43"/>
              </a:ext>
            </a:extLst>
          </a:blip>
          <a:stretch>
            <a:fillRect/>
          </a:stretch>
        </p:blipFill>
        <p:spPr>
          <a:xfrm>
            <a:off x="5637072" y="2922045"/>
            <a:ext cx="468000" cy="468000"/>
          </a:xfrm>
          <a:prstGeom prst="rect">
            <a:avLst/>
          </a:prstGeom>
        </p:spPr>
      </p:pic>
      <p:pic>
        <p:nvPicPr>
          <p:cNvPr id="89" name="Graphic 88" descr="Database with solid fill">
            <a:extLst>
              <a:ext uri="{FF2B5EF4-FFF2-40B4-BE49-F238E27FC236}">
                <a16:creationId xmlns:a16="http://schemas.microsoft.com/office/drawing/2014/main" id="{A5C7DC9B-DDD3-DDB6-A162-0CA929139D1D}"/>
              </a:ext>
            </a:extLst>
          </p:cNvPr>
          <p:cNvPicPr>
            <a:picLocks noChangeAspect="1"/>
          </p:cNvPicPr>
          <p:nvPr/>
        </p:nvPicPr>
        <p:blipFill>
          <a:blip r:embed="rId44">
            <a:extLst>
              <a:ext uri="{96DAC541-7B7A-43D3-8B79-37D633B846F1}">
                <asvg:svgBlip xmlns:asvg="http://schemas.microsoft.com/office/drawing/2016/SVG/main" r:embed="rId45"/>
              </a:ext>
            </a:extLst>
          </a:blip>
          <a:stretch>
            <a:fillRect/>
          </a:stretch>
        </p:blipFill>
        <p:spPr>
          <a:xfrm>
            <a:off x="6716604" y="2920362"/>
            <a:ext cx="468000" cy="468000"/>
          </a:xfrm>
          <a:prstGeom prst="rect">
            <a:avLst/>
          </a:prstGeom>
        </p:spPr>
      </p:pic>
      <p:sp>
        <p:nvSpPr>
          <p:cNvPr id="90" name="Rectangle 89">
            <a:extLst>
              <a:ext uri="{FF2B5EF4-FFF2-40B4-BE49-F238E27FC236}">
                <a16:creationId xmlns:a16="http://schemas.microsoft.com/office/drawing/2014/main" id="{2F5BEE7F-1B1F-34F2-0F7A-0C7182BA0BBE}"/>
              </a:ext>
            </a:extLst>
          </p:cNvPr>
          <p:cNvSpPr/>
          <p:nvPr/>
        </p:nvSpPr>
        <p:spPr>
          <a:xfrm>
            <a:off x="4921821" y="3776255"/>
            <a:ext cx="2880000" cy="252000"/>
          </a:xfrm>
          <a:prstGeom prst="rect">
            <a:avLst/>
          </a:prstGeom>
          <a:solidFill>
            <a:schemeClr val="bg1">
              <a:lumMod val="95000"/>
            </a:schemeClr>
          </a:solidFill>
          <a:ln w="12700">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097236"/>
            <a:r>
              <a:rPr lang="en-IN" sz="1100" dirty="0">
                <a:solidFill>
                  <a:prstClr val="black"/>
                </a:solidFill>
                <a:latin typeface="IBM Plex Sans" panose="020B0503050203000203" pitchFamily="34" charset="0"/>
              </a:rPr>
              <a:t>Open file format</a:t>
            </a:r>
          </a:p>
        </p:txBody>
      </p:sp>
      <p:sp>
        <p:nvSpPr>
          <p:cNvPr id="91" name="Rectangle 90">
            <a:extLst>
              <a:ext uri="{FF2B5EF4-FFF2-40B4-BE49-F238E27FC236}">
                <a16:creationId xmlns:a16="http://schemas.microsoft.com/office/drawing/2014/main" id="{D3ED1FE9-3D29-0E15-56C0-0FFFFEDB265F}"/>
              </a:ext>
            </a:extLst>
          </p:cNvPr>
          <p:cNvSpPr/>
          <p:nvPr/>
        </p:nvSpPr>
        <p:spPr>
          <a:xfrm>
            <a:off x="7497930" y="2587309"/>
            <a:ext cx="460113" cy="1571803"/>
          </a:xfrm>
          <a:prstGeom prst="rect">
            <a:avLst/>
          </a:prstGeom>
          <a:solidFill>
            <a:schemeClr val="bg1"/>
          </a:solidFill>
          <a:ln>
            <a:prstDash val="sysDot"/>
          </a:ln>
        </p:spPr>
        <p:style>
          <a:lnRef idx="2">
            <a:schemeClr val="accent1">
              <a:shade val="15000"/>
            </a:schemeClr>
          </a:lnRef>
          <a:fillRef idx="1">
            <a:schemeClr val="accent1"/>
          </a:fillRef>
          <a:effectRef idx="0">
            <a:schemeClr val="accent1"/>
          </a:effectRef>
          <a:fontRef idx="minor">
            <a:schemeClr val="lt1"/>
          </a:fontRef>
        </p:style>
        <p:txBody>
          <a:bodyPr vert="wordArtVert" lIns="0" tIns="0" rIns="0" bIns="0" rtlCol="0" anchor="ctr"/>
          <a:lstStyle/>
          <a:p>
            <a:pPr algn="ctr" defTabSz="1097236"/>
            <a:r>
              <a:rPr lang="en-IN" sz="1100" dirty="0">
                <a:solidFill>
                  <a:schemeClr val="tx1">
                    <a:lumMod val="75000"/>
                    <a:lumOff val="25000"/>
                  </a:schemeClr>
                </a:solidFill>
                <a:latin typeface="IBM Plex Sans" panose="020B0503050203000203" pitchFamily="34" charset="0"/>
              </a:rPr>
              <a:t>Sandbox</a:t>
            </a:r>
          </a:p>
        </p:txBody>
      </p:sp>
      <p:cxnSp>
        <p:nvCxnSpPr>
          <p:cNvPr id="77" name="Straight Arrow Connector 76">
            <a:extLst>
              <a:ext uri="{FF2B5EF4-FFF2-40B4-BE49-F238E27FC236}">
                <a16:creationId xmlns:a16="http://schemas.microsoft.com/office/drawing/2014/main" id="{E38BF0EB-E114-ADFD-2779-6E66836AB20A}"/>
              </a:ext>
            </a:extLst>
          </p:cNvPr>
          <p:cNvCxnSpPr>
            <a:cxnSpLocks/>
          </p:cNvCxnSpPr>
          <p:nvPr/>
        </p:nvCxnSpPr>
        <p:spPr>
          <a:xfrm>
            <a:off x="4148382" y="3361564"/>
            <a:ext cx="594837" cy="0"/>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Elbow Connector 43">
            <a:extLst>
              <a:ext uri="{FF2B5EF4-FFF2-40B4-BE49-F238E27FC236}">
                <a16:creationId xmlns:a16="http://schemas.microsoft.com/office/drawing/2014/main" id="{A0D5589D-FCF7-D740-5830-EE08EA67C3E3}"/>
              </a:ext>
            </a:extLst>
          </p:cNvPr>
          <p:cNvCxnSpPr>
            <a:cxnSpLocks/>
            <a:stCxn id="27" idx="3"/>
          </p:cNvCxnSpPr>
          <p:nvPr/>
        </p:nvCxnSpPr>
        <p:spPr>
          <a:xfrm>
            <a:off x="4148382" y="1353105"/>
            <a:ext cx="999794" cy="1222557"/>
          </a:xfrm>
          <a:prstGeom prst="bentConnector2">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92" name="TextBox 91">
            <a:extLst>
              <a:ext uri="{FF2B5EF4-FFF2-40B4-BE49-F238E27FC236}">
                <a16:creationId xmlns:a16="http://schemas.microsoft.com/office/drawing/2014/main" id="{A4CC14F7-116B-5817-EE09-5AFC8E942024}"/>
              </a:ext>
            </a:extLst>
          </p:cNvPr>
          <p:cNvSpPr txBox="1"/>
          <p:nvPr/>
        </p:nvSpPr>
        <p:spPr>
          <a:xfrm>
            <a:off x="8398486" y="4418038"/>
            <a:ext cx="1387927" cy="276999"/>
          </a:xfrm>
          <a:prstGeom prst="rect">
            <a:avLst/>
          </a:prstGeom>
          <a:noFill/>
        </p:spPr>
        <p:txBody>
          <a:bodyPr wrap="square">
            <a:spAutoFit/>
          </a:bodyPr>
          <a:lstStyle/>
          <a:p>
            <a:pPr algn="ctr" defTabSz="1097236"/>
            <a:r>
              <a:rPr lang="en-IN" sz="1200" dirty="0">
                <a:solidFill>
                  <a:srgbClr val="000000"/>
                </a:solidFill>
                <a:latin typeface="IBM Plex Sans" panose="020B0503050203000203" pitchFamily="34" charset="0"/>
                <a:ea typeface="Arial" panose="020B0604020202020204" pitchFamily="34" charset="0"/>
              </a:rPr>
              <a:t>NoSQL DB</a:t>
            </a:r>
            <a:endParaRPr lang="en-IN" sz="1200" dirty="0">
              <a:solidFill>
                <a:prstClr val="black"/>
              </a:solidFill>
              <a:latin typeface="IBM Plex Sans" panose="020B0503050203000203" pitchFamily="34" charset="0"/>
            </a:endParaRPr>
          </a:p>
        </p:txBody>
      </p:sp>
      <p:pic>
        <p:nvPicPr>
          <p:cNvPr id="93" name="Picture 92" descr="A blue cylinder with white letters on it&#10;&#10;Description automatically generated">
            <a:extLst>
              <a:ext uri="{FF2B5EF4-FFF2-40B4-BE49-F238E27FC236}">
                <a16:creationId xmlns:a16="http://schemas.microsoft.com/office/drawing/2014/main" id="{F44B1319-6E50-B9F5-203D-D7AA8CD89445}"/>
              </a:ext>
            </a:extLst>
          </p:cNvPr>
          <p:cNvPicPr>
            <a:picLocks noChangeAspect="1"/>
          </p:cNvPicPr>
          <p:nvPr/>
        </p:nvPicPr>
        <p:blipFill>
          <a:blip r:embed="rId35">
            <a:biLevel thresh="75000"/>
          </a:blip>
          <a:stretch>
            <a:fillRect/>
          </a:stretch>
        </p:blipFill>
        <p:spPr>
          <a:xfrm>
            <a:off x="8858127" y="3933746"/>
            <a:ext cx="432000" cy="432000"/>
          </a:xfrm>
          <a:prstGeom prst="rect">
            <a:avLst/>
          </a:prstGeom>
        </p:spPr>
      </p:pic>
    </p:spTree>
    <p:extLst>
      <p:ext uri="{BB962C8B-B14F-4D97-AF65-F5344CB8AC3E}">
        <p14:creationId xmlns:p14="http://schemas.microsoft.com/office/powerpoint/2010/main" val="42785441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948EDF-7543-08BA-A632-B818208544BA}"/>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2ADB0C2C-3603-24BD-4478-49D8BEF82761}"/>
              </a:ext>
            </a:extLst>
          </p:cNvPr>
          <p:cNvSpPr/>
          <p:nvPr/>
        </p:nvSpPr>
        <p:spPr>
          <a:xfrm>
            <a:off x="9803325" y="981474"/>
            <a:ext cx="1190869" cy="1745018"/>
          </a:xfrm>
          <a:prstGeom prst="rect">
            <a:avLst/>
          </a:prstGeom>
          <a:solidFill>
            <a:schemeClr val="bg1"/>
          </a:solidFill>
          <a:ln w="12700">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defTabSz="1097236"/>
            <a:r>
              <a:rPr lang="en-IN" sz="1200" dirty="0">
                <a:solidFill>
                  <a:prstClr val="black"/>
                </a:solidFill>
                <a:latin typeface="IBM Plex Sans" panose="020B0503050203000203" pitchFamily="34" charset="0"/>
              </a:rPr>
              <a:t>Insights/Q&amp;A</a:t>
            </a:r>
          </a:p>
          <a:p>
            <a:pPr algn="ctr" defTabSz="1097236"/>
            <a:endParaRPr lang="en-IN" sz="1200" dirty="0">
              <a:solidFill>
                <a:prstClr val="black"/>
              </a:solidFill>
              <a:latin typeface="IBM Plex Sans" panose="020B0503050203000203" pitchFamily="34" charset="0"/>
            </a:endParaRPr>
          </a:p>
          <a:p>
            <a:pPr algn="ctr" defTabSz="1097236"/>
            <a:endParaRPr lang="en-IN" sz="1200" dirty="0">
              <a:solidFill>
                <a:prstClr val="black"/>
              </a:solidFill>
              <a:latin typeface="IBM Plex Sans" panose="020B0503050203000203" pitchFamily="34" charset="0"/>
            </a:endParaRPr>
          </a:p>
          <a:p>
            <a:pPr algn="ctr" defTabSz="1097236"/>
            <a:endParaRPr lang="en-IN" sz="1200" dirty="0">
              <a:solidFill>
                <a:prstClr val="black"/>
              </a:solidFill>
              <a:latin typeface="IBM Plex Sans" panose="020B0503050203000203" pitchFamily="34" charset="0"/>
            </a:endParaRPr>
          </a:p>
          <a:p>
            <a:pPr algn="ctr" defTabSz="1097236"/>
            <a:endParaRPr lang="en-IN" sz="1200" dirty="0">
              <a:solidFill>
                <a:prstClr val="black"/>
              </a:solidFill>
              <a:latin typeface="IBM Plex Sans" panose="020B0503050203000203" pitchFamily="34" charset="0"/>
            </a:endParaRPr>
          </a:p>
          <a:p>
            <a:pPr algn="ctr" defTabSz="1097236"/>
            <a:endParaRPr lang="en-IN" sz="1200" dirty="0">
              <a:solidFill>
                <a:prstClr val="black"/>
              </a:solidFill>
              <a:latin typeface="IBM Plex Sans" panose="020B0503050203000203" pitchFamily="34" charset="0"/>
            </a:endParaRPr>
          </a:p>
        </p:txBody>
      </p:sp>
      <p:pic>
        <p:nvPicPr>
          <p:cNvPr id="11" name="Graphic 10" descr="Users with solid fill">
            <a:extLst>
              <a:ext uri="{FF2B5EF4-FFF2-40B4-BE49-F238E27FC236}">
                <a16:creationId xmlns:a16="http://schemas.microsoft.com/office/drawing/2014/main" id="{25848CD3-7B8C-F242-A4CF-487962FACE2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186335" y="1645917"/>
            <a:ext cx="487672" cy="487672"/>
          </a:xfrm>
          <a:prstGeom prst="rect">
            <a:avLst/>
          </a:prstGeom>
        </p:spPr>
      </p:pic>
      <p:pic>
        <p:nvPicPr>
          <p:cNvPr id="16" name="Graphic 15" descr="Target Audience outline">
            <a:extLst>
              <a:ext uri="{FF2B5EF4-FFF2-40B4-BE49-F238E27FC236}">
                <a16:creationId xmlns:a16="http://schemas.microsoft.com/office/drawing/2014/main" id="{697234EE-0032-511F-4D19-5B0F72C791C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196901" y="3510855"/>
            <a:ext cx="466540" cy="466540"/>
          </a:xfrm>
          <a:prstGeom prst="rect">
            <a:avLst/>
          </a:prstGeom>
        </p:spPr>
      </p:pic>
      <p:sp>
        <p:nvSpPr>
          <p:cNvPr id="19" name="TextBox 18">
            <a:extLst>
              <a:ext uri="{FF2B5EF4-FFF2-40B4-BE49-F238E27FC236}">
                <a16:creationId xmlns:a16="http://schemas.microsoft.com/office/drawing/2014/main" id="{039E47FF-D985-6EFB-500D-36EFA3EA50EC}"/>
              </a:ext>
            </a:extLst>
          </p:cNvPr>
          <p:cNvSpPr txBox="1"/>
          <p:nvPr/>
        </p:nvSpPr>
        <p:spPr>
          <a:xfrm>
            <a:off x="11062292" y="2120837"/>
            <a:ext cx="747320" cy="423193"/>
          </a:xfrm>
          <a:prstGeom prst="rect">
            <a:avLst/>
          </a:prstGeom>
          <a:noFill/>
        </p:spPr>
        <p:txBody>
          <a:bodyPr wrap="square">
            <a:spAutoFit/>
          </a:bodyPr>
          <a:lstStyle>
            <a:defPPr>
              <a:defRPr lang="en-US"/>
            </a:defPPr>
            <a:lvl1pPr algn="ctr" defTabSz="1097236">
              <a:defRPr sz="1050">
                <a:solidFill>
                  <a:srgbClr val="000000"/>
                </a:solidFill>
                <a:latin typeface="IBM Plex Sans" panose="020B0503050203000203" pitchFamily="34" charset="0"/>
                <a:ea typeface="Arial" panose="020B0604020202020204" pitchFamily="34" charset="0"/>
              </a:defRPr>
            </a:lvl1pPr>
          </a:lstStyle>
          <a:p>
            <a:r>
              <a:rPr lang="en-GB" dirty="0"/>
              <a:t>Business</a:t>
            </a:r>
          </a:p>
          <a:p>
            <a:r>
              <a:rPr lang="en-GB" dirty="0"/>
              <a:t>Users</a:t>
            </a:r>
            <a:endParaRPr lang="en-IN" dirty="0"/>
          </a:p>
        </p:txBody>
      </p:sp>
      <p:pic>
        <p:nvPicPr>
          <p:cNvPr id="21" name="Graphic 20" descr="Smart Phone with solid fill">
            <a:extLst>
              <a:ext uri="{FF2B5EF4-FFF2-40B4-BE49-F238E27FC236}">
                <a16:creationId xmlns:a16="http://schemas.microsoft.com/office/drawing/2014/main" id="{C6E77B62-5AAD-7A2D-C131-33A7A206CDF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1110606" y="1260824"/>
            <a:ext cx="385225" cy="385225"/>
          </a:xfrm>
          <a:prstGeom prst="rect">
            <a:avLst/>
          </a:prstGeom>
        </p:spPr>
      </p:pic>
      <p:pic>
        <p:nvPicPr>
          <p:cNvPr id="23" name="Graphic 22" descr="Laptop with solid fill">
            <a:extLst>
              <a:ext uri="{FF2B5EF4-FFF2-40B4-BE49-F238E27FC236}">
                <a16:creationId xmlns:a16="http://schemas.microsoft.com/office/drawing/2014/main" id="{3043A664-939D-64E5-355F-A8035D7E0A7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1470829" y="1316620"/>
            <a:ext cx="385224" cy="385224"/>
          </a:xfrm>
          <a:prstGeom prst="rect">
            <a:avLst/>
          </a:prstGeom>
        </p:spPr>
      </p:pic>
      <p:pic>
        <p:nvPicPr>
          <p:cNvPr id="24" name="Graphic 23" descr="Laptop with solid fill">
            <a:extLst>
              <a:ext uri="{FF2B5EF4-FFF2-40B4-BE49-F238E27FC236}">
                <a16:creationId xmlns:a16="http://schemas.microsoft.com/office/drawing/2014/main" id="{5E4200D4-FCB2-44A0-E2A3-58E20BBA98B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1252826" y="3173012"/>
            <a:ext cx="385224" cy="385224"/>
          </a:xfrm>
          <a:prstGeom prst="rect">
            <a:avLst/>
          </a:prstGeom>
        </p:spPr>
      </p:pic>
      <p:sp>
        <p:nvSpPr>
          <p:cNvPr id="29" name="TextBox 28">
            <a:extLst>
              <a:ext uri="{FF2B5EF4-FFF2-40B4-BE49-F238E27FC236}">
                <a16:creationId xmlns:a16="http://schemas.microsoft.com/office/drawing/2014/main" id="{BE58DAE1-4803-7A25-EA8D-AEC701395529}"/>
              </a:ext>
            </a:extLst>
          </p:cNvPr>
          <p:cNvSpPr txBox="1"/>
          <p:nvPr/>
        </p:nvSpPr>
        <p:spPr>
          <a:xfrm>
            <a:off x="11041721" y="4035270"/>
            <a:ext cx="782587" cy="430887"/>
          </a:xfrm>
          <a:prstGeom prst="rect">
            <a:avLst/>
          </a:prstGeom>
          <a:noFill/>
        </p:spPr>
        <p:txBody>
          <a:bodyPr wrap="square">
            <a:spAutoFit/>
          </a:bodyPr>
          <a:lstStyle>
            <a:defPPr>
              <a:defRPr lang="en-US"/>
            </a:defPPr>
            <a:lvl1pPr algn="ctr" defTabSz="1097236">
              <a:defRPr sz="1050">
                <a:solidFill>
                  <a:srgbClr val="000000"/>
                </a:solidFill>
                <a:latin typeface="IBM Plex Sans" panose="020B0503050203000203" pitchFamily="34" charset="0"/>
                <a:ea typeface="Arial" panose="020B0604020202020204" pitchFamily="34" charset="0"/>
              </a:defRPr>
            </a:lvl1pPr>
          </a:lstStyle>
          <a:p>
            <a:r>
              <a:rPr lang="en-GB" dirty="0"/>
              <a:t>Analytics </a:t>
            </a:r>
          </a:p>
          <a:p>
            <a:r>
              <a:rPr lang="en-GB" dirty="0"/>
              <a:t>Users</a:t>
            </a:r>
            <a:endParaRPr lang="en-IN" dirty="0"/>
          </a:p>
        </p:txBody>
      </p:sp>
      <p:sp>
        <p:nvSpPr>
          <p:cNvPr id="30" name="Rectangle 29">
            <a:extLst>
              <a:ext uri="{FF2B5EF4-FFF2-40B4-BE49-F238E27FC236}">
                <a16:creationId xmlns:a16="http://schemas.microsoft.com/office/drawing/2014/main" id="{263C8C0D-B728-D419-AB9B-5F7AAD81A3AB}"/>
              </a:ext>
            </a:extLst>
          </p:cNvPr>
          <p:cNvSpPr/>
          <p:nvPr/>
        </p:nvSpPr>
        <p:spPr>
          <a:xfrm>
            <a:off x="4496984" y="598388"/>
            <a:ext cx="3724382" cy="4451584"/>
          </a:xfrm>
          <a:prstGeom prst="rect">
            <a:avLst/>
          </a:prstGeom>
          <a:noFill/>
          <a:ln w="12700" cmpd="sng">
            <a:solidFill>
              <a:schemeClr val="tx1">
                <a:alpha val="99000"/>
              </a:schemeClr>
            </a:solidFill>
            <a:prstDash val="solid"/>
            <a:extLst>
              <a:ext uri="{C807C97D-BFC1-408E-A445-0C87EB9F89A2}">
                <ask:lineSketchStyleProps xmlns:ask="http://schemas.microsoft.com/office/drawing/2018/sketchyshapes" sd="1219033472">
                  <a:custGeom>
                    <a:avLst/>
                    <a:gdLst>
                      <a:gd name="connsiteX0" fmla="*/ 0 w 5517100"/>
                      <a:gd name="connsiteY0" fmla="*/ 0 h 3705023"/>
                      <a:gd name="connsiteX1" fmla="*/ 496539 w 5517100"/>
                      <a:gd name="connsiteY1" fmla="*/ 0 h 3705023"/>
                      <a:gd name="connsiteX2" fmla="*/ 882736 w 5517100"/>
                      <a:gd name="connsiteY2" fmla="*/ 0 h 3705023"/>
                      <a:gd name="connsiteX3" fmla="*/ 1544788 w 5517100"/>
                      <a:gd name="connsiteY3" fmla="*/ 0 h 3705023"/>
                      <a:gd name="connsiteX4" fmla="*/ 2041327 w 5517100"/>
                      <a:gd name="connsiteY4" fmla="*/ 0 h 3705023"/>
                      <a:gd name="connsiteX5" fmla="*/ 2537866 w 5517100"/>
                      <a:gd name="connsiteY5" fmla="*/ 0 h 3705023"/>
                      <a:gd name="connsiteX6" fmla="*/ 3199918 w 5517100"/>
                      <a:gd name="connsiteY6" fmla="*/ 0 h 3705023"/>
                      <a:gd name="connsiteX7" fmla="*/ 3641286 w 5517100"/>
                      <a:gd name="connsiteY7" fmla="*/ 0 h 3705023"/>
                      <a:gd name="connsiteX8" fmla="*/ 4303338 w 5517100"/>
                      <a:gd name="connsiteY8" fmla="*/ 0 h 3705023"/>
                      <a:gd name="connsiteX9" fmla="*/ 4965390 w 5517100"/>
                      <a:gd name="connsiteY9" fmla="*/ 0 h 3705023"/>
                      <a:gd name="connsiteX10" fmla="*/ 5517100 w 5517100"/>
                      <a:gd name="connsiteY10" fmla="*/ 0 h 3705023"/>
                      <a:gd name="connsiteX11" fmla="*/ 5517100 w 5517100"/>
                      <a:gd name="connsiteY11" fmla="*/ 603389 h 3705023"/>
                      <a:gd name="connsiteX12" fmla="*/ 5517100 w 5517100"/>
                      <a:gd name="connsiteY12" fmla="*/ 1169729 h 3705023"/>
                      <a:gd name="connsiteX13" fmla="*/ 5517100 w 5517100"/>
                      <a:gd name="connsiteY13" fmla="*/ 1587867 h 3705023"/>
                      <a:gd name="connsiteX14" fmla="*/ 5517100 w 5517100"/>
                      <a:gd name="connsiteY14" fmla="*/ 2117156 h 3705023"/>
                      <a:gd name="connsiteX15" fmla="*/ 5517100 w 5517100"/>
                      <a:gd name="connsiteY15" fmla="*/ 2646445 h 3705023"/>
                      <a:gd name="connsiteX16" fmla="*/ 5517100 w 5517100"/>
                      <a:gd name="connsiteY16" fmla="*/ 3175734 h 3705023"/>
                      <a:gd name="connsiteX17" fmla="*/ 5517100 w 5517100"/>
                      <a:gd name="connsiteY17" fmla="*/ 3705023 h 3705023"/>
                      <a:gd name="connsiteX18" fmla="*/ 4910219 w 5517100"/>
                      <a:gd name="connsiteY18" fmla="*/ 3705023 h 3705023"/>
                      <a:gd name="connsiteX19" fmla="*/ 4524022 w 5517100"/>
                      <a:gd name="connsiteY19" fmla="*/ 3705023 h 3705023"/>
                      <a:gd name="connsiteX20" fmla="*/ 4082654 w 5517100"/>
                      <a:gd name="connsiteY20" fmla="*/ 3705023 h 3705023"/>
                      <a:gd name="connsiteX21" fmla="*/ 3420602 w 5517100"/>
                      <a:gd name="connsiteY21" fmla="*/ 3705023 h 3705023"/>
                      <a:gd name="connsiteX22" fmla="*/ 2868892 w 5517100"/>
                      <a:gd name="connsiteY22" fmla="*/ 3705023 h 3705023"/>
                      <a:gd name="connsiteX23" fmla="*/ 2427524 w 5517100"/>
                      <a:gd name="connsiteY23" fmla="*/ 3705023 h 3705023"/>
                      <a:gd name="connsiteX24" fmla="*/ 1875814 w 5517100"/>
                      <a:gd name="connsiteY24" fmla="*/ 3705023 h 3705023"/>
                      <a:gd name="connsiteX25" fmla="*/ 1489617 w 5517100"/>
                      <a:gd name="connsiteY25" fmla="*/ 3705023 h 3705023"/>
                      <a:gd name="connsiteX26" fmla="*/ 1103420 w 5517100"/>
                      <a:gd name="connsiteY26" fmla="*/ 3705023 h 3705023"/>
                      <a:gd name="connsiteX27" fmla="*/ 551710 w 5517100"/>
                      <a:gd name="connsiteY27" fmla="*/ 3705023 h 3705023"/>
                      <a:gd name="connsiteX28" fmla="*/ 0 w 5517100"/>
                      <a:gd name="connsiteY28" fmla="*/ 3705023 h 3705023"/>
                      <a:gd name="connsiteX29" fmla="*/ 0 w 5517100"/>
                      <a:gd name="connsiteY29" fmla="*/ 3138684 h 3705023"/>
                      <a:gd name="connsiteX30" fmla="*/ 0 w 5517100"/>
                      <a:gd name="connsiteY30" fmla="*/ 2646445 h 3705023"/>
                      <a:gd name="connsiteX31" fmla="*/ 0 w 5517100"/>
                      <a:gd name="connsiteY31" fmla="*/ 2228307 h 3705023"/>
                      <a:gd name="connsiteX32" fmla="*/ 0 w 5517100"/>
                      <a:gd name="connsiteY32" fmla="*/ 1661967 h 3705023"/>
                      <a:gd name="connsiteX33" fmla="*/ 0 w 5517100"/>
                      <a:gd name="connsiteY33" fmla="*/ 1206779 h 3705023"/>
                      <a:gd name="connsiteX34" fmla="*/ 0 w 5517100"/>
                      <a:gd name="connsiteY34" fmla="*/ 640440 h 3705023"/>
                      <a:gd name="connsiteX35" fmla="*/ 0 w 5517100"/>
                      <a:gd name="connsiteY35" fmla="*/ 0 h 3705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17100" h="3705023" extrusionOk="0">
                        <a:moveTo>
                          <a:pt x="0" y="0"/>
                        </a:moveTo>
                        <a:cubicBezTo>
                          <a:pt x="136378" y="-22571"/>
                          <a:pt x="263509" y="41984"/>
                          <a:pt x="496539" y="0"/>
                        </a:cubicBezTo>
                        <a:cubicBezTo>
                          <a:pt x="729569" y="-41984"/>
                          <a:pt x="802058" y="40759"/>
                          <a:pt x="882736" y="0"/>
                        </a:cubicBezTo>
                        <a:cubicBezTo>
                          <a:pt x="963414" y="-40759"/>
                          <a:pt x="1389642" y="63693"/>
                          <a:pt x="1544788" y="0"/>
                        </a:cubicBezTo>
                        <a:cubicBezTo>
                          <a:pt x="1699934" y="-63693"/>
                          <a:pt x="1922519" y="24155"/>
                          <a:pt x="2041327" y="0"/>
                        </a:cubicBezTo>
                        <a:cubicBezTo>
                          <a:pt x="2160135" y="-24155"/>
                          <a:pt x="2378845" y="9596"/>
                          <a:pt x="2537866" y="0"/>
                        </a:cubicBezTo>
                        <a:cubicBezTo>
                          <a:pt x="2696887" y="-9596"/>
                          <a:pt x="2968875" y="40693"/>
                          <a:pt x="3199918" y="0"/>
                        </a:cubicBezTo>
                        <a:cubicBezTo>
                          <a:pt x="3430961" y="-40693"/>
                          <a:pt x="3461340" y="758"/>
                          <a:pt x="3641286" y="0"/>
                        </a:cubicBezTo>
                        <a:cubicBezTo>
                          <a:pt x="3821232" y="-758"/>
                          <a:pt x="4088999" y="17944"/>
                          <a:pt x="4303338" y="0"/>
                        </a:cubicBezTo>
                        <a:cubicBezTo>
                          <a:pt x="4517677" y="-17944"/>
                          <a:pt x="4742167" y="16828"/>
                          <a:pt x="4965390" y="0"/>
                        </a:cubicBezTo>
                        <a:cubicBezTo>
                          <a:pt x="5188613" y="-16828"/>
                          <a:pt x="5365529" y="16223"/>
                          <a:pt x="5517100" y="0"/>
                        </a:cubicBezTo>
                        <a:cubicBezTo>
                          <a:pt x="5566659" y="209353"/>
                          <a:pt x="5516049" y="323191"/>
                          <a:pt x="5517100" y="603389"/>
                        </a:cubicBezTo>
                        <a:cubicBezTo>
                          <a:pt x="5518151" y="883587"/>
                          <a:pt x="5489366" y="909633"/>
                          <a:pt x="5517100" y="1169729"/>
                        </a:cubicBezTo>
                        <a:cubicBezTo>
                          <a:pt x="5544834" y="1429825"/>
                          <a:pt x="5478324" y="1490040"/>
                          <a:pt x="5517100" y="1587867"/>
                        </a:cubicBezTo>
                        <a:cubicBezTo>
                          <a:pt x="5555876" y="1685694"/>
                          <a:pt x="5454958" y="1922253"/>
                          <a:pt x="5517100" y="2117156"/>
                        </a:cubicBezTo>
                        <a:cubicBezTo>
                          <a:pt x="5579242" y="2312059"/>
                          <a:pt x="5513772" y="2432029"/>
                          <a:pt x="5517100" y="2646445"/>
                        </a:cubicBezTo>
                        <a:cubicBezTo>
                          <a:pt x="5520428" y="2860861"/>
                          <a:pt x="5459207" y="3066020"/>
                          <a:pt x="5517100" y="3175734"/>
                        </a:cubicBezTo>
                        <a:cubicBezTo>
                          <a:pt x="5574993" y="3285448"/>
                          <a:pt x="5474241" y="3591688"/>
                          <a:pt x="5517100" y="3705023"/>
                        </a:cubicBezTo>
                        <a:cubicBezTo>
                          <a:pt x="5358966" y="3745541"/>
                          <a:pt x="5117600" y="3646996"/>
                          <a:pt x="4910219" y="3705023"/>
                        </a:cubicBezTo>
                        <a:cubicBezTo>
                          <a:pt x="4702838" y="3763050"/>
                          <a:pt x="4702351" y="3704641"/>
                          <a:pt x="4524022" y="3705023"/>
                        </a:cubicBezTo>
                        <a:cubicBezTo>
                          <a:pt x="4345693" y="3705405"/>
                          <a:pt x="4178065" y="3671836"/>
                          <a:pt x="4082654" y="3705023"/>
                        </a:cubicBezTo>
                        <a:cubicBezTo>
                          <a:pt x="3987243" y="3738210"/>
                          <a:pt x="3727866" y="3680657"/>
                          <a:pt x="3420602" y="3705023"/>
                        </a:cubicBezTo>
                        <a:cubicBezTo>
                          <a:pt x="3113338" y="3729389"/>
                          <a:pt x="3092297" y="3703718"/>
                          <a:pt x="2868892" y="3705023"/>
                        </a:cubicBezTo>
                        <a:cubicBezTo>
                          <a:pt x="2645487" y="3706328"/>
                          <a:pt x="2554958" y="3652983"/>
                          <a:pt x="2427524" y="3705023"/>
                        </a:cubicBezTo>
                        <a:cubicBezTo>
                          <a:pt x="2300090" y="3757063"/>
                          <a:pt x="2075949" y="3647845"/>
                          <a:pt x="1875814" y="3705023"/>
                        </a:cubicBezTo>
                        <a:cubicBezTo>
                          <a:pt x="1675679" y="3762201"/>
                          <a:pt x="1657774" y="3662540"/>
                          <a:pt x="1489617" y="3705023"/>
                        </a:cubicBezTo>
                        <a:cubicBezTo>
                          <a:pt x="1321460" y="3747506"/>
                          <a:pt x="1211879" y="3692689"/>
                          <a:pt x="1103420" y="3705023"/>
                        </a:cubicBezTo>
                        <a:cubicBezTo>
                          <a:pt x="994961" y="3717357"/>
                          <a:pt x="724840" y="3651360"/>
                          <a:pt x="551710" y="3705023"/>
                        </a:cubicBezTo>
                        <a:cubicBezTo>
                          <a:pt x="378580" y="3758686"/>
                          <a:pt x="163039" y="3669227"/>
                          <a:pt x="0" y="3705023"/>
                        </a:cubicBezTo>
                        <a:cubicBezTo>
                          <a:pt x="-54728" y="3532296"/>
                          <a:pt x="66027" y="3319192"/>
                          <a:pt x="0" y="3138684"/>
                        </a:cubicBezTo>
                        <a:cubicBezTo>
                          <a:pt x="-66027" y="2958176"/>
                          <a:pt x="14804" y="2774809"/>
                          <a:pt x="0" y="2646445"/>
                        </a:cubicBezTo>
                        <a:cubicBezTo>
                          <a:pt x="-14804" y="2518081"/>
                          <a:pt x="46937" y="2384816"/>
                          <a:pt x="0" y="2228307"/>
                        </a:cubicBezTo>
                        <a:cubicBezTo>
                          <a:pt x="-46937" y="2071798"/>
                          <a:pt x="66945" y="1891444"/>
                          <a:pt x="0" y="1661967"/>
                        </a:cubicBezTo>
                        <a:cubicBezTo>
                          <a:pt x="-66945" y="1432490"/>
                          <a:pt x="4706" y="1318097"/>
                          <a:pt x="0" y="1206779"/>
                        </a:cubicBezTo>
                        <a:cubicBezTo>
                          <a:pt x="-4706" y="1095461"/>
                          <a:pt x="57983" y="767534"/>
                          <a:pt x="0" y="640440"/>
                        </a:cubicBezTo>
                        <a:cubicBezTo>
                          <a:pt x="-57983" y="513346"/>
                          <a:pt x="69228" y="284092"/>
                          <a:pt x="0" y="0"/>
                        </a:cubicBezTo>
                        <a:close/>
                      </a:path>
                    </a:pathLst>
                  </a:custGeom>
                  <ask:type>
                    <ask:lineSketchNone/>
                  </ask:type>
                </ask:lineSketchStyleProps>
              </a:ext>
            </a:extLst>
          </a:ln>
        </p:spPr>
        <p:style>
          <a:lnRef idx="2">
            <a:schemeClr val="accent1"/>
          </a:lnRef>
          <a:fillRef idx="1">
            <a:schemeClr val="lt1"/>
          </a:fillRef>
          <a:effectRef idx="0">
            <a:schemeClr val="accent1"/>
          </a:effectRef>
          <a:fontRef idx="minor">
            <a:schemeClr val="dk1"/>
          </a:fontRef>
        </p:style>
        <p:txBody>
          <a:bodyPr tIns="36000" rtlCol="0" anchor="t"/>
          <a:lstStyle/>
          <a:p>
            <a:pPr algn="ctr"/>
            <a:endParaRPr lang="en-IN" sz="1200" dirty="0">
              <a:latin typeface="IBM Plex Sans" panose="020B0503050203000203" pitchFamily="34" charset="0"/>
            </a:endParaRPr>
          </a:p>
        </p:txBody>
      </p:sp>
      <p:sp>
        <p:nvSpPr>
          <p:cNvPr id="31" name="Rectangle 30">
            <a:extLst>
              <a:ext uri="{FF2B5EF4-FFF2-40B4-BE49-F238E27FC236}">
                <a16:creationId xmlns:a16="http://schemas.microsoft.com/office/drawing/2014/main" id="{8B107F1B-458D-3548-B1B9-06D50651EE9E}"/>
              </a:ext>
            </a:extLst>
          </p:cNvPr>
          <p:cNvSpPr/>
          <p:nvPr/>
        </p:nvSpPr>
        <p:spPr>
          <a:xfrm>
            <a:off x="9697668" y="587477"/>
            <a:ext cx="1398936" cy="4456119"/>
          </a:xfrm>
          <a:prstGeom prst="rect">
            <a:avLst/>
          </a:prstGeom>
          <a:noFill/>
          <a:ln w="12700" cmpd="sng">
            <a:solidFill>
              <a:schemeClr val="tx1">
                <a:alpha val="99000"/>
              </a:schemeClr>
            </a:solidFill>
            <a:prstDash val="solid"/>
            <a:extLst>
              <a:ext uri="{C807C97D-BFC1-408E-A445-0C87EB9F89A2}">
                <ask:lineSketchStyleProps xmlns:ask="http://schemas.microsoft.com/office/drawing/2018/sketchyshapes" sd="1219033472">
                  <a:custGeom>
                    <a:avLst/>
                    <a:gdLst>
                      <a:gd name="connsiteX0" fmla="*/ 0 w 5517100"/>
                      <a:gd name="connsiteY0" fmla="*/ 0 h 3705023"/>
                      <a:gd name="connsiteX1" fmla="*/ 496539 w 5517100"/>
                      <a:gd name="connsiteY1" fmla="*/ 0 h 3705023"/>
                      <a:gd name="connsiteX2" fmla="*/ 882736 w 5517100"/>
                      <a:gd name="connsiteY2" fmla="*/ 0 h 3705023"/>
                      <a:gd name="connsiteX3" fmla="*/ 1544788 w 5517100"/>
                      <a:gd name="connsiteY3" fmla="*/ 0 h 3705023"/>
                      <a:gd name="connsiteX4" fmla="*/ 2041327 w 5517100"/>
                      <a:gd name="connsiteY4" fmla="*/ 0 h 3705023"/>
                      <a:gd name="connsiteX5" fmla="*/ 2537866 w 5517100"/>
                      <a:gd name="connsiteY5" fmla="*/ 0 h 3705023"/>
                      <a:gd name="connsiteX6" fmla="*/ 3199918 w 5517100"/>
                      <a:gd name="connsiteY6" fmla="*/ 0 h 3705023"/>
                      <a:gd name="connsiteX7" fmla="*/ 3641286 w 5517100"/>
                      <a:gd name="connsiteY7" fmla="*/ 0 h 3705023"/>
                      <a:gd name="connsiteX8" fmla="*/ 4303338 w 5517100"/>
                      <a:gd name="connsiteY8" fmla="*/ 0 h 3705023"/>
                      <a:gd name="connsiteX9" fmla="*/ 4965390 w 5517100"/>
                      <a:gd name="connsiteY9" fmla="*/ 0 h 3705023"/>
                      <a:gd name="connsiteX10" fmla="*/ 5517100 w 5517100"/>
                      <a:gd name="connsiteY10" fmla="*/ 0 h 3705023"/>
                      <a:gd name="connsiteX11" fmla="*/ 5517100 w 5517100"/>
                      <a:gd name="connsiteY11" fmla="*/ 603389 h 3705023"/>
                      <a:gd name="connsiteX12" fmla="*/ 5517100 w 5517100"/>
                      <a:gd name="connsiteY12" fmla="*/ 1169729 h 3705023"/>
                      <a:gd name="connsiteX13" fmla="*/ 5517100 w 5517100"/>
                      <a:gd name="connsiteY13" fmla="*/ 1587867 h 3705023"/>
                      <a:gd name="connsiteX14" fmla="*/ 5517100 w 5517100"/>
                      <a:gd name="connsiteY14" fmla="*/ 2117156 h 3705023"/>
                      <a:gd name="connsiteX15" fmla="*/ 5517100 w 5517100"/>
                      <a:gd name="connsiteY15" fmla="*/ 2646445 h 3705023"/>
                      <a:gd name="connsiteX16" fmla="*/ 5517100 w 5517100"/>
                      <a:gd name="connsiteY16" fmla="*/ 3175734 h 3705023"/>
                      <a:gd name="connsiteX17" fmla="*/ 5517100 w 5517100"/>
                      <a:gd name="connsiteY17" fmla="*/ 3705023 h 3705023"/>
                      <a:gd name="connsiteX18" fmla="*/ 4910219 w 5517100"/>
                      <a:gd name="connsiteY18" fmla="*/ 3705023 h 3705023"/>
                      <a:gd name="connsiteX19" fmla="*/ 4524022 w 5517100"/>
                      <a:gd name="connsiteY19" fmla="*/ 3705023 h 3705023"/>
                      <a:gd name="connsiteX20" fmla="*/ 4082654 w 5517100"/>
                      <a:gd name="connsiteY20" fmla="*/ 3705023 h 3705023"/>
                      <a:gd name="connsiteX21" fmla="*/ 3420602 w 5517100"/>
                      <a:gd name="connsiteY21" fmla="*/ 3705023 h 3705023"/>
                      <a:gd name="connsiteX22" fmla="*/ 2868892 w 5517100"/>
                      <a:gd name="connsiteY22" fmla="*/ 3705023 h 3705023"/>
                      <a:gd name="connsiteX23" fmla="*/ 2427524 w 5517100"/>
                      <a:gd name="connsiteY23" fmla="*/ 3705023 h 3705023"/>
                      <a:gd name="connsiteX24" fmla="*/ 1875814 w 5517100"/>
                      <a:gd name="connsiteY24" fmla="*/ 3705023 h 3705023"/>
                      <a:gd name="connsiteX25" fmla="*/ 1489617 w 5517100"/>
                      <a:gd name="connsiteY25" fmla="*/ 3705023 h 3705023"/>
                      <a:gd name="connsiteX26" fmla="*/ 1103420 w 5517100"/>
                      <a:gd name="connsiteY26" fmla="*/ 3705023 h 3705023"/>
                      <a:gd name="connsiteX27" fmla="*/ 551710 w 5517100"/>
                      <a:gd name="connsiteY27" fmla="*/ 3705023 h 3705023"/>
                      <a:gd name="connsiteX28" fmla="*/ 0 w 5517100"/>
                      <a:gd name="connsiteY28" fmla="*/ 3705023 h 3705023"/>
                      <a:gd name="connsiteX29" fmla="*/ 0 w 5517100"/>
                      <a:gd name="connsiteY29" fmla="*/ 3138684 h 3705023"/>
                      <a:gd name="connsiteX30" fmla="*/ 0 w 5517100"/>
                      <a:gd name="connsiteY30" fmla="*/ 2646445 h 3705023"/>
                      <a:gd name="connsiteX31" fmla="*/ 0 w 5517100"/>
                      <a:gd name="connsiteY31" fmla="*/ 2228307 h 3705023"/>
                      <a:gd name="connsiteX32" fmla="*/ 0 w 5517100"/>
                      <a:gd name="connsiteY32" fmla="*/ 1661967 h 3705023"/>
                      <a:gd name="connsiteX33" fmla="*/ 0 w 5517100"/>
                      <a:gd name="connsiteY33" fmla="*/ 1206779 h 3705023"/>
                      <a:gd name="connsiteX34" fmla="*/ 0 w 5517100"/>
                      <a:gd name="connsiteY34" fmla="*/ 640440 h 3705023"/>
                      <a:gd name="connsiteX35" fmla="*/ 0 w 5517100"/>
                      <a:gd name="connsiteY35" fmla="*/ 0 h 3705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17100" h="3705023" extrusionOk="0">
                        <a:moveTo>
                          <a:pt x="0" y="0"/>
                        </a:moveTo>
                        <a:cubicBezTo>
                          <a:pt x="136378" y="-22571"/>
                          <a:pt x="263509" y="41984"/>
                          <a:pt x="496539" y="0"/>
                        </a:cubicBezTo>
                        <a:cubicBezTo>
                          <a:pt x="729569" y="-41984"/>
                          <a:pt x="802058" y="40759"/>
                          <a:pt x="882736" y="0"/>
                        </a:cubicBezTo>
                        <a:cubicBezTo>
                          <a:pt x="963414" y="-40759"/>
                          <a:pt x="1389642" y="63693"/>
                          <a:pt x="1544788" y="0"/>
                        </a:cubicBezTo>
                        <a:cubicBezTo>
                          <a:pt x="1699934" y="-63693"/>
                          <a:pt x="1922519" y="24155"/>
                          <a:pt x="2041327" y="0"/>
                        </a:cubicBezTo>
                        <a:cubicBezTo>
                          <a:pt x="2160135" y="-24155"/>
                          <a:pt x="2378845" y="9596"/>
                          <a:pt x="2537866" y="0"/>
                        </a:cubicBezTo>
                        <a:cubicBezTo>
                          <a:pt x="2696887" y="-9596"/>
                          <a:pt x="2968875" y="40693"/>
                          <a:pt x="3199918" y="0"/>
                        </a:cubicBezTo>
                        <a:cubicBezTo>
                          <a:pt x="3430961" y="-40693"/>
                          <a:pt x="3461340" y="758"/>
                          <a:pt x="3641286" y="0"/>
                        </a:cubicBezTo>
                        <a:cubicBezTo>
                          <a:pt x="3821232" y="-758"/>
                          <a:pt x="4088999" y="17944"/>
                          <a:pt x="4303338" y="0"/>
                        </a:cubicBezTo>
                        <a:cubicBezTo>
                          <a:pt x="4517677" y="-17944"/>
                          <a:pt x="4742167" y="16828"/>
                          <a:pt x="4965390" y="0"/>
                        </a:cubicBezTo>
                        <a:cubicBezTo>
                          <a:pt x="5188613" y="-16828"/>
                          <a:pt x="5365529" y="16223"/>
                          <a:pt x="5517100" y="0"/>
                        </a:cubicBezTo>
                        <a:cubicBezTo>
                          <a:pt x="5566659" y="209353"/>
                          <a:pt x="5516049" y="323191"/>
                          <a:pt x="5517100" y="603389"/>
                        </a:cubicBezTo>
                        <a:cubicBezTo>
                          <a:pt x="5518151" y="883587"/>
                          <a:pt x="5489366" y="909633"/>
                          <a:pt x="5517100" y="1169729"/>
                        </a:cubicBezTo>
                        <a:cubicBezTo>
                          <a:pt x="5544834" y="1429825"/>
                          <a:pt x="5478324" y="1490040"/>
                          <a:pt x="5517100" y="1587867"/>
                        </a:cubicBezTo>
                        <a:cubicBezTo>
                          <a:pt x="5555876" y="1685694"/>
                          <a:pt x="5454958" y="1922253"/>
                          <a:pt x="5517100" y="2117156"/>
                        </a:cubicBezTo>
                        <a:cubicBezTo>
                          <a:pt x="5579242" y="2312059"/>
                          <a:pt x="5513772" y="2432029"/>
                          <a:pt x="5517100" y="2646445"/>
                        </a:cubicBezTo>
                        <a:cubicBezTo>
                          <a:pt x="5520428" y="2860861"/>
                          <a:pt x="5459207" y="3066020"/>
                          <a:pt x="5517100" y="3175734"/>
                        </a:cubicBezTo>
                        <a:cubicBezTo>
                          <a:pt x="5574993" y="3285448"/>
                          <a:pt x="5474241" y="3591688"/>
                          <a:pt x="5517100" y="3705023"/>
                        </a:cubicBezTo>
                        <a:cubicBezTo>
                          <a:pt x="5358966" y="3745541"/>
                          <a:pt x="5117600" y="3646996"/>
                          <a:pt x="4910219" y="3705023"/>
                        </a:cubicBezTo>
                        <a:cubicBezTo>
                          <a:pt x="4702838" y="3763050"/>
                          <a:pt x="4702351" y="3704641"/>
                          <a:pt x="4524022" y="3705023"/>
                        </a:cubicBezTo>
                        <a:cubicBezTo>
                          <a:pt x="4345693" y="3705405"/>
                          <a:pt x="4178065" y="3671836"/>
                          <a:pt x="4082654" y="3705023"/>
                        </a:cubicBezTo>
                        <a:cubicBezTo>
                          <a:pt x="3987243" y="3738210"/>
                          <a:pt x="3727866" y="3680657"/>
                          <a:pt x="3420602" y="3705023"/>
                        </a:cubicBezTo>
                        <a:cubicBezTo>
                          <a:pt x="3113338" y="3729389"/>
                          <a:pt x="3092297" y="3703718"/>
                          <a:pt x="2868892" y="3705023"/>
                        </a:cubicBezTo>
                        <a:cubicBezTo>
                          <a:pt x="2645487" y="3706328"/>
                          <a:pt x="2554958" y="3652983"/>
                          <a:pt x="2427524" y="3705023"/>
                        </a:cubicBezTo>
                        <a:cubicBezTo>
                          <a:pt x="2300090" y="3757063"/>
                          <a:pt x="2075949" y="3647845"/>
                          <a:pt x="1875814" y="3705023"/>
                        </a:cubicBezTo>
                        <a:cubicBezTo>
                          <a:pt x="1675679" y="3762201"/>
                          <a:pt x="1657774" y="3662540"/>
                          <a:pt x="1489617" y="3705023"/>
                        </a:cubicBezTo>
                        <a:cubicBezTo>
                          <a:pt x="1321460" y="3747506"/>
                          <a:pt x="1211879" y="3692689"/>
                          <a:pt x="1103420" y="3705023"/>
                        </a:cubicBezTo>
                        <a:cubicBezTo>
                          <a:pt x="994961" y="3717357"/>
                          <a:pt x="724840" y="3651360"/>
                          <a:pt x="551710" y="3705023"/>
                        </a:cubicBezTo>
                        <a:cubicBezTo>
                          <a:pt x="378580" y="3758686"/>
                          <a:pt x="163039" y="3669227"/>
                          <a:pt x="0" y="3705023"/>
                        </a:cubicBezTo>
                        <a:cubicBezTo>
                          <a:pt x="-54728" y="3532296"/>
                          <a:pt x="66027" y="3319192"/>
                          <a:pt x="0" y="3138684"/>
                        </a:cubicBezTo>
                        <a:cubicBezTo>
                          <a:pt x="-66027" y="2958176"/>
                          <a:pt x="14804" y="2774809"/>
                          <a:pt x="0" y="2646445"/>
                        </a:cubicBezTo>
                        <a:cubicBezTo>
                          <a:pt x="-14804" y="2518081"/>
                          <a:pt x="46937" y="2384816"/>
                          <a:pt x="0" y="2228307"/>
                        </a:cubicBezTo>
                        <a:cubicBezTo>
                          <a:pt x="-46937" y="2071798"/>
                          <a:pt x="66945" y="1891444"/>
                          <a:pt x="0" y="1661967"/>
                        </a:cubicBezTo>
                        <a:cubicBezTo>
                          <a:pt x="-66945" y="1432490"/>
                          <a:pt x="4706" y="1318097"/>
                          <a:pt x="0" y="1206779"/>
                        </a:cubicBezTo>
                        <a:cubicBezTo>
                          <a:pt x="-4706" y="1095461"/>
                          <a:pt x="57983" y="767534"/>
                          <a:pt x="0" y="640440"/>
                        </a:cubicBezTo>
                        <a:cubicBezTo>
                          <a:pt x="-57983" y="513346"/>
                          <a:pt x="69228" y="284092"/>
                          <a:pt x="0" y="0"/>
                        </a:cubicBezTo>
                        <a:close/>
                      </a:path>
                    </a:pathLst>
                  </a:custGeom>
                  <ask:type>
                    <ask:lineSketchNone/>
                  </ask:type>
                </ask:lineSketchStyleProps>
              </a:ext>
            </a:extLst>
          </a:ln>
        </p:spPr>
        <p:style>
          <a:lnRef idx="2">
            <a:schemeClr val="accent1"/>
          </a:lnRef>
          <a:fillRef idx="1">
            <a:schemeClr val="lt1"/>
          </a:fillRef>
          <a:effectRef idx="0">
            <a:schemeClr val="accent1"/>
          </a:effectRef>
          <a:fontRef idx="minor">
            <a:schemeClr val="dk1"/>
          </a:fontRef>
        </p:style>
        <p:txBody>
          <a:bodyPr lIns="0" tIns="36000" rIns="0" rtlCol="0" anchor="t"/>
          <a:lstStyle/>
          <a:p>
            <a:pPr algn="ctr"/>
            <a:r>
              <a:rPr lang="en-IN" sz="1200" dirty="0">
                <a:latin typeface="IBM Plex Sans" panose="020B0503050203000203" pitchFamily="34" charset="0"/>
              </a:rPr>
              <a:t>Consumption</a:t>
            </a:r>
          </a:p>
        </p:txBody>
      </p:sp>
      <p:sp>
        <p:nvSpPr>
          <p:cNvPr id="32" name="Rectangle 31">
            <a:extLst>
              <a:ext uri="{FF2B5EF4-FFF2-40B4-BE49-F238E27FC236}">
                <a16:creationId xmlns:a16="http://schemas.microsoft.com/office/drawing/2014/main" id="{424921B6-3A9F-6500-967F-F9159F4729A4}"/>
              </a:ext>
            </a:extLst>
          </p:cNvPr>
          <p:cNvSpPr/>
          <p:nvPr/>
        </p:nvSpPr>
        <p:spPr>
          <a:xfrm>
            <a:off x="8282316" y="581617"/>
            <a:ext cx="1363491" cy="4468355"/>
          </a:xfrm>
          <a:prstGeom prst="rect">
            <a:avLst/>
          </a:prstGeom>
          <a:solidFill>
            <a:schemeClr val="bg1">
              <a:lumMod val="95000"/>
            </a:schemeClr>
          </a:solidFill>
          <a:ln w="12700" cmpd="sng">
            <a:solidFill>
              <a:schemeClr val="accent6">
                <a:lumMod val="50000"/>
                <a:alpha val="99000"/>
              </a:schemeClr>
            </a:solidFill>
            <a:prstDash val="solid"/>
            <a:extLst>
              <a:ext uri="{C807C97D-BFC1-408E-A445-0C87EB9F89A2}">
                <ask:lineSketchStyleProps xmlns:ask="http://schemas.microsoft.com/office/drawing/2018/sketchyshapes" sd="1219033472">
                  <a:custGeom>
                    <a:avLst/>
                    <a:gdLst>
                      <a:gd name="connsiteX0" fmla="*/ 0 w 5517100"/>
                      <a:gd name="connsiteY0" fmla="*/ 0 h 3705023"/>
                      <a:gd name="connsiteX1" fmla="*/ 496539 w 5517100"/>
                      <a:gd name="connsiteY1" fmla="*/ 0 h 3705023"/>
                      <a:gd name="connsiteX2" fmla="*/ 882736 w 5517100"/>
                      <a:gd name="connsiteY2" fmla="*/ 0 h 3705023"/>
                      <a:gd name="connsiteX3" fmla="*/ 1544788 w 5517100"/>
                      <a:gd name="connsiteY3" fmla="*/ 0 h 3705023"/>
                      <a:gd name="connsiteX4" fmla="*/ 2041327 w 5517100"/>
                      <a:gd name="connsiteY4" fmla="*/ 0 h 3705023"/>
                      <a:gd name="connsiteX5" fmla="*/ 2537866 w 5517100"/>
                      <a:gd name="connsiteY5" fmla="*/ 0 h 3705023"/>
                      <a:gd name="connsiteX6" fmla="*/ 3199918 w 5517100"/>
                      <a:gd name="connsiteY6" fmla="*/ 0 h 3705023"/>
                      <a:gd name="connsiteX7" fmla="*/ 3641286 w 5517100"/>
                      <a:gd name="connsiteY7" fmla="*/ 0 h 3705023"/>
                      <a:gd name="connsiteX8" fmla="*/ 4303338 w 5517100"/>
                      <a:gd name="connsiteY8" fmla="*/ 0 h 3705023"/>
                      <a:gd name="connsiteX9" fmla="*/ 4965390 w 5517100"/>
                      <a:gd name="connsiteY9" fmla="*/ 0 h 3705023"/>
                      <a:gd name="connsiteX10" fmla="*/ 5517100 w 5517100"/>
                      <a:gd name="connsiteY10" fmla="*/ 0 h 3705023"/>
                      <a:gd name="connsiteX11" fmla="*/ 5517100 w 5517100"/>
                      <a:gd name="connsiteY11" fmla="*/ 603389 h 3705023"/>
                      <a:gd name="connsiteX12" fmla="*/ 5517100 w 5517100"/>
                      <a:gd name="connsiteY12" fmla="*/ 1169729 h 3705023"/>
                      <a:gd name="connsiteX13" fmla="*/ 5517100 w 5517100"/>
                      <a:gd name="connsiteY13" fmla="*/ 1587867 h 3705023"/>
                      <a:gd name="connsiteX14" fmla="*/ 5517100 w 5517100"/>
                      <a:gd name="connsiteY14" fmla="*/ 2117156 h 3705023"/>
                      <a:gd name="connsiteX15" fmla="*/ 5517100 w 5517100"/>
                      <a:gd name="connsiteY15" fmla="*/ 2646445 h 3705023"/>
                      <a:gd name="connsiteX16" fmla="*/ 5517100 w 5517100"/>
                      <a:gd name="connsiteY16" fmla="*/ 3175734 h 3705023"/>
                      <a:gd name="connsiteX17" fmla="*/ 5517100 w 5517100"/>
                      <a:gd name="connsiteY17" fmla="*/ 3705023 h 3705023"/>
                      <a:gd name="connsiteX18" fmla="*/ 4910219 w 5517100"/>
                      <a:gd name="connsiteY18" fmla="*/ 3705023 h 3705023"/>
                      <a:gd name="connsiteX19" fmla="*/ 4524022 w 5517100"/>
                      <a:gd name="connsiteY19" fmla="*/ 3705023 h 3705023"/>
                      <a:gd name="connsiteX20" fmla="*/ 4082654 w 5517100"/>
                      <a:gd name="connsiteY20" fmla="*/ 3705023 h 3705023"/>
                      <a:gd name="connsiteX21" fmla="*/ 3420602 w 5517100"/>
                      <a:gd name="connsiteY21" fmla="*/ 3705023 h 3705023"/>
                      <a:gd name="connsiteX22" fmla="*/ 2868892 w 5517100"/>
                      <a:gd name="connsiteY22" fmla="*/ 3705023 h 3705023"/>
                      <a:gd name="connsiteX23" fmla="*/ 2427524 w 5517100"/>
                      <a:gd name="connsiteY23" fmla="*/ 3705023 h 3705023"/>
                      <a:gd name="connsiteX24" fmla="*/ 1875814 w 5517100"/>
                      <a:gd name="connsiteY24" fmla="*/ 3705023 h 3705023"/>
                      <a:gd name="connsiteX25" fmla="*/ 1489617 w 5517100"/>
                      <a:gd name="connsiteY25" fmla="*/ 3705023 h 3705023"/>
                      <a:gd name="connsiteX26" fmla="*/ 1103420 w 5517100"/>
                      <a:gd name="connsiteY26" fmla="*/ 3705023 h 3705023"/>
                      <a:gd name="connsiteX27" fmla="*/ 551710 w 5517100"/>
                      <a:gd name="connsiteY27" fmla="*/ 3705023 h 3705023"/>
                      <a:gd name="connsiteX28" fmla="*/ 0 w 5517100"/>
                      <a:gd name="connsiteY28" fmla="*/ 3705023 h 3705023"/>
                      <a:gd name="connsiteX29" fmla="*/ 0 w 5517100"/>
                      <a:gd name="connsiteY29" fmla="*/ 3138684 h 3705023"/>
                      <a:gd name="connsiteX30" fmla="*/ 0 w 5517100"/>
                      <a:gd name="connsiteY30" fmla="*/ 2646445 h 3705023"/>
                      <a:gd name="connsiteX31" fmla="*/ 0 w 5517100"/>
                      <a:gd name="connsiteY31" fmla="*/ 2228307 h 3705023"/>
                      <a:gd name="connsiteX32" fmla="*/ 0 w 5517100"/>
                      <a:gd name="connsiteY32" fmla="*/ 1661967 h 3705023"/>
                      <a:gd name="connsiteX33" fmla="*/ 0 w 5517100"/>
                      <a:gd name="connsiteY33" fmla="*/ 1206779 h 3705023"/>
                      <a:gd name="connsiteX34" fmla="*/ 0 w 5517100"/>
                      <a:gd name="connsiteY34" fmla="*/ 640440 h 3705023"/>
                      <a:gd name="connsiteX35" fmla="*/ 0 w 5517100"/>
                      <a:gd name="connsiteY35" fmla="*/ 0 h 3705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17100" h="3705023" extrusionOk="0">
                        <a:moveTo>
                          <a:pt x="0" y="0"/>
                        </a:moveTo>
                        <a:cubicBezTo>
                          <a:pt x="136378" y="-22571"/>
                          <a:pt x="263509" y="41984"/>
                          <a:pt x="496539" y="0"/>
                        </a:cubicBezTo>
                        <a:cubicBezTo>
                          <a:pt x="729569" y="-41984"/>
                          <a:pt x="802058" y="40759"/>
                          <a:pt x="882736" y="0"/>
                        </a:cubicBezTo>
                        <a:cubicBezTo>
                          <a:pt x="963414" y="-40759"/>
                          <a:pt x="1389642" y="63693"/>
                          <a:pt x="1544788" y="0"/>
                        </a:cubicBezTo>
                        <a:cubicBezTo>
                          <a:pt x="1699934" y="-63693"/>
                          <a:pt x="1922519" y="24155"/>
                          <a:pt x="2041327" y="0"/>
                        </a:cubicBezTo>
                        <a:cubicBezTo>
                          <a:pt x="2160135" y="-24155"/>
                          <a:pt x="2378845" y="9596"/>
                          <a:pt x="2537866" y="0"/>
                        </a:cubicBezTo>
                        <a:cubicBezTo>
                          <a:pt x="2696887" y="-9596"/>
                          <a:pt x="2968875" y="40693"/>
                          <a:pt x="3199918" y="0"/>
                        </a:cubicBezTo>
                        <a:cubicBezTo>
                          <a:pt x="3430961" y="-40693"/>
                          <a:pt x="3461340" y="758"/>
                          <a:pt x="3641286" y="0"/>
                        </a:cubicBezTo>
                        <a:cubicBezTo>
                          <a:pt x="3821232" y="-758"/>
                          <a:pt x="4088999" y="17944"/>
                          <a:pt x="4303338" y="0"/>
                        </a:cubicBezTo>
                        <a:cubicBezTo>
                          <a:pt x="4517677" y="-17944"/>
                          <a:pt x="4742167" y="16828"/>
                          <a:pt x="4965390" y="0"/>
                        </a:cubicBezTo>
                        <a:cubicBezTo>
                          <a:pt x="5188613" y="-16828"/>
                          <a:pt x="5365529" y="16223"/>
                          <a:pt x="5517100" y="0"/>
                        </a:cubicBezTo>
                        <a:cubicBezTo>
                          <a:pt x="5566659" y="209353"/>
                          <a:pt x="5516049" y="323191"/>
                          <a:pt x="5517100" y="603389"/>
                        </a:cubicBezTo>
                        <a:cubicBezTo>
                          <a:pt x="5518151" y="883587"/>
                          <a:pt x="5489366" y="909633"/>
                          <a:pt x="5517100" y="1169729"/>
                        </a:cubicBezTo>
                        <a:cubicBezTo>
                          <a:pt x="5544834" y="1429825"/>
                          <a:pt x="5478324" y="1490040"/>
                          <a:pt x="5517100" y="1587867"/>
                        </a:cubicBezTo>
                        <a:cubicBezTo>
                          <a:pt x="5555876" y="1685694"/>
                          <a:pt x="5454958" y="1922253"/>
                          <a:pt x="5517100" y="2117156"/>
                        </a:cubicBezTo>
                        <a:cubicBezTo>
                          <a:pt x="5579242" y="2312059"/>
                          <a:pt x="5513772" y="2432029"/>
                          <a:pt x="5517100" y="2646445"/>
                        </a:cubicBezTo>
                        <a:cubicBezTo>
                          <a:pt x="5520428" y="2860861"/>
                          <a:pt x="5459207" y="3066020"/>
                          <a:pt x="5517100" y="3175734"/>
                        </a:cubicBezTo>
                        <a:cubicBezTo>
                          <a:pt x="5574993" y="3285448"/>
                          <a:pt x="5474241" y="3591688"/>
                          <a:pt x="5517100" y="3705023"/>
                        </a:cubicBezTo>
                        <a:cubicBezTo>
                          <a:pt x="5358966" y="3745541"/>
                          <a:pt x="5117600" y="3646996"/>
                          <a:pt x="4910219" y="3705023"/>
                        </a:cubicBezTo>
                        <a:cubicBezTo>
                          <a:pt x="4702838" y="3763050"/>
                          <a:pt x="4702351" y="3704641"/>
                          <a:pt x="4524022" y="3705023"/>
                        </a:cubicBezTo>
                        <a:cubicBezTo>
                          <a:pt x="4345693" y="3705405"/>
                          <a:pt x="4178065" y="3671836"/>
                          <a:pt x="4082654" y="3705023"/>
                        </a:cubicBezTo>
                        <a:cubicBezTo>
                          <a:pt x="3987243" y="3738210"/>
                          <a:pt x="3727866" y="3680657"/>
                          <a:pt x="3420602" y="3705023"/>
                        </a:cubicBezTo>
                        <a:cubicBezTo>
                          <a:pt x="3113338" y="3729389"/>
                          <a:pt x="3092297" y="3703718"/>
                          <a:pt x="2868892" y="3705023"/>
                        </a:cubicBezTo>
                        <a:cubicBezTo>
                          <a:pt x="2645487" y="3706328"/>
                          <a:pt x="2554958" y="3652983"/>
                          <a:pt x="2427524" y="3705023"/>
                        </a:cubicBezTo>
                        <a:cubicBezTo>
                          <a:pt x="2300090" y="3757063"/>
                          <a:pt x="2075949" y="3647845"/>
                          <a:pt x="1875814" y="3705023"/>
                        </a:cubicBezTo>
                        <a:cubicBezTo>
                          <a:pt x="1675679" y="3762201"/>
                          <a:pt x="1657774" y="3662540"/>
                          <a:pt x="1489617" y="3705023"/>
                        </a:cubicBezTo>
                        <a:cubicBezTo>
                          <a:pt x="1321460" y="3747506"/>
                          <a:pt x="1211879" y="3692689"/>
                          <a:pt x="1103420" y="3705023"/>
                        </a:cubicBezTo>
                        <a:cubicBezTo>
                          <a:pt x="994961" y="3717357"/>
                          <a:pt x="724840" y="3651360"/>
                          <a:pt x="551710" y="3705023"/>
                        </a:cubicBezTo>
                        <a:cubicBezTo>
                          <a:pt x="378580" y="3758686"/>
                          <a:pt x="163039" y="3669227"/>
                          <a:pt x="0" y="3705023"/>
                        </a:cubicBezTo>
                        <a:cubicBezTo>
                          <a:pt x="-54728" y="3532296"/>
                          <a:pt x="66027" y="3319192"/>
                          <a:pt x="0" y="3138684"/>
                        </a:cubicBezTo>
                        <a:cubicBezTo>
                          <a:pt x="-66027" y="2958176"/>
                          <a:pt x="14804" y="2774809"/>
                          <a:pt x="0" y="2646445"/>
                        </a:cubicBezTo>
                        <a:cubicBezTo>
                          <a:pt x="-14804" y="2518081"/>
                          <a:pt x="46937" y="2384816"/>
                          <a:pt x="0" y="2228307"/>
                        </a:cubicBezTo>
                        <a:cubicBezTo>
                          <a:pt x="-46937" y="2071798"/>
                          <a:pt x="66945" y="1891444"/>
                          <a:pt x="0" y="1661967"/>
                        </a:cubicBezTo>
                        <a:cubicBezTo>
                          <a:pt x="-66945" y="1432490"/>
                          <a:pt x="4706" y="1318097"/>
                          <a:pt x="0" y="1206779"/>
                        </a:cubicBezTo>
                        <a:cubicBezTo>
                          <a:pt x="-4706" y="1095461"/>
                          <a:pt x="57983" y="767534"/>
                          <a:pt x="0" y="640440"/>
                        </a:cubicBezTo>
                        <a:cubicBezTo>
                          <a:pt x="-57983" y="513346"/>
                          <a:pt x="69228" y="284092"/>
                          <a:pt x="0" y="0"/>
                        </a:cubicBezTo>
                        <a:close/>
                      </a:path>
                    </a:pathLst>
                  </a:custGeom>
                  <ask:type>
                    <ask:lineSketchNone/>
                  </ask:type>
                </ask:lineSketchStyleProps>
              </a:ext>
            </a:extLst>
          </a:ln>
        </p:spPr>
        <p:style>
          <a:lnRef idx="2">
            <a:schemeClr val="accent1"/>
          </a:lnRef>
          <a:fillRef idx="1">
            <a:schemeClr val="lt1"/>
          </a:fillRef>
          <a:effectRef idx="0">
            <a:schemeClr val="accent1"/>
          </a:effectRef>
          <a:fontRef idx="minor">
            <a:schemeClr val="dk1"/>
          </a:fontRef>
        </p:style>
        <p:txBody>
          <a:bodyPr tIns="36000" rtlCol="0" anchor="t"/>
          <a:lstStyle/>
          <a:p>
            <a:pPr algn="ctr"/>
            <a:r>
              <a:rPr lang="en-IN" sz="1200" dirty="0">
                <a:solidFill>
                  <a:schemeClr val="dk1"/>
                </a:solidFill>
                <a:latin typeface="IBM Plex Sans" panose="020B0503050203000203" pitchFamily="34" charset="0"/>
              </a:rPr>
              <a:t>User Zone</a:t>
            </a:r>
          </a:p>
        </p:txBody>
      </p:sp>
      <p:sp>
        <p:nvSpPr>
          <p:cNvPr id="34" name="TextBox 33">
            <a:extLst>
              <a:ext uri="{FF2B5EF4-FFF2-40B4-BE49-F238E27FC236}">
                <a16:creationId xmlns:a16="http://schemas.microsoft.com/office/drawing/2014/main" id="{30294623-415B-7125-9B1A-8F2BA19AB575}"/>
              </a:ext>
            </a:extLst>
          </p:cNvPr>
          <p:cNvSpPr txBox="1"/>
          <p:nvPr/>
        </p:nvSpPr>
        <p:spPr>
          <a:xfrm>
            <a:off x="9900491" y="1364021"/>
            <a:ext cx="987167" cy="696721"/>
          </a:xfrm>
          <a:prstGeom prst="rect">
            <a:avLst/>
          </a:prstGeom>
          <a:solidFill>
            <a:schemeClr val="accent5">
              <a:lumMod val="20000"/>
              <a:lumOff val="80000"/>
            </a:schemeClr>
          </a:solidFill>
          <a:ln w="3175">
            <a:solidFill>
              <a:schemeClr val="accent5">
                <a:lumMod val="75000"/>
              </a:schemeClr>
            </a:solidFill>
          </a:ln>
        </p:spPr>
        <p:txBody>
          <a:bodyPr wrap="square" lIns="36000" rIns="36000" anchor="ctr">
            <a:noAutofit/>
          </a:bodyPr>
          <a:lstStyle/>
          <a:p>
            <a:pPr algn="ctr" defTabSz="1097236"/>
            <a:r>
              <a:rPr lang="en-IN" sz="1100" dirty="0">
                <a:solidFill>
                  <a:prstClr val="black"/>
                </a:solidFill>
                <a:latin typeface="IBM Plex Sans" panose="020B0503050203000203" pitchFamily="34" charset="0"/>
              </a:rPr>
              <a:t>Data Visualization </a:t>
            </a:r>
            <a:r>
              <a:rPr lang="en-IN" sz="1100">
                <a:solidFill>
                  <a:prstClr val="black"/>
                </a:solidFill>
                <a:latin typeface="IBM Plex Sans" panose="020B0503050203000203" pitchFamily="34" charset="0"/>
              </a:rPr>
              <a:t>and Reporting</a:t>
            </a:r>
            <a:endParaRPr lang="en-IN" sz="1100" dirty="0">
              <a:solidFill>
                <a:prstClr val="black"/>
              </a:solidFill>
              <a:latin typeface="IBM Plex Sans" panose="020B0503050203000203" pitchFamily="34" charset="0"/>
            </a:endParaRPr>
          </a:p>
        </p:txBody>
      </p:sp>
      <p:sp>
        <p:nvSpPr>
          <p:cNvPr id="39" name="TextBox 38">
            <a:extLst>
              <a:ext uri="{FF2B5EF4-FFF2-40B4-BE49-F238E27FC236}">
                <a16:creationId xmlns:a16="http://schemas.microsoft.com/office/drawing/2014/main" id="{9A3023AC-86E2-3C6E-1810-63B9B88DF311}"/>
              </a:ext>
            </a:extLst>
          </p:cNvPr>
          <p:cNvSpPr txBox="1"/>
          <p:nvPr/>
        </p:nvSpPr>
        <p:spPr>
          <a:xfrm>
            <a:off x="9900491" y="2133589"/>
            <a:ext cx="987167" cy="490007"/>
          </a:xfrm>
          <a:prstGeom prst="rect">
            <a:avLst/>
          </a:prstGeom>
          <a:solidFill>
            <a:schemeClr val="accent5">
              <a:lumMod val="20000"/>
              <a:lumOff val="80000"/>
            </a:schemeClr>
          </a:solidFill>
          <a:ln w="3175">
            <a:solidFill>
              <a:schemeClr val="accent5">
                <a:lumMod val="75000"/>
              </a:schemeClr>
            </a:solidFill>
          </a:ln>
        </p:spPr>
        <p:txBody>
          <a:bodyPr wrap="square" lIns="36000" rIns="36000" anchor="ctr">
            <a:noAutofit/>
          </a:bodyPr>
          <a:lstStyle/>
          <a:p>
            <a:pPr algn="ctr" defTabSz="1097236"/>
            <a:r>
              <a:rPr lang="en-IN" sz="1100" dirty="0">
                <a:solidFill>
                  <a:prstClr val="black"/>
                </a:solidFill>
                <a:latin typeface="IBM Plex Sans" panose="020B0503050203000203" pitchFamily="34" charset="0"/>
              </a:rPr>
              <a:t>Get AI Apps (RAG)</a:t>
            </a:r>
          </a:p>
        </p:txBody>
      </p:sp>
      <p:sp>
        <p:nvSpPr>
          <p:cNvPr id="42" name="Rectangle 41">
            <a:extLst>
              <a:ext uri="{FF2B5EF4-FFF2-40B4-BE49-F238E27FC236}">
                <a16:creationId xmlns:a16="http://schemas.microsoft.com/office/drawing/2014/main" id="{09C8AF39-C986-9CDF-E683-043CFCCFF9B6}"/>
              </a:ext>
            </a:extLst>
          </p:cNvPr>
          <p:cNvSpPr/>
          <p:nvPr/>
        </p:nvSpPr>
        <p:spPr>
          <a:xfrm>
            <a:off x="9799131" y="2790937"/>
            <a:ext cx="1190869" cy="2155583"/>
          </a:xfrm>
          <a:prstGeom prst="rect">
            <a:avLst/>
          </a:prstGeom>
          <a:solidFill>
            <a:schemeClr val="bg1"/>
          </a:solidFill>
          <a:ln w="12700">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defTabSz="1097236"/>
            <a:r>
              <a:rPr lang="en-IN" sz="1200" dirty="0">
                <a:solidFill>
                  <a:prstClr val="black"/>
                </a:solidFill>
                <a:latin typeface="IBM Plex Sans" panose="020B0503050203000203" pitchFamily="34" charset="0"/>
              </a:rPr>
              <a:t>Modelling</a:t>
            </a:r>
          </a:p>
          <a:p>
            <a:pPr algn="ctr" defTabSz="1097236"/>
            <a:endParaRPr lang="en-IN" sz="1200" dirty="0">
              <a:solidFill>
                <a:prstClr val="black"/>
              </a:solidFill>
              <a:latin typeface="IBM Plex Sans" panose="020B0503050203000203" pitchFamily="34" charset="0"/>
            </a:endParaRPr>
          </a:p>
          <a:p>
            <a:pPr algn="ctr" defTabSz="1097236"/>
            <a:endParaRPr lang="en-IN" sz="1200" dirty="0">
              <a:solidFill>
                <a:prstClr val="black"/>
              </a:solidFill>
              <a:latin typeface="IBM Plex Sans" panose="020B0503050203000203" pitchFamily="34" charset="0"/>
            </a:endParaRPr>
          </a:p>
          <a:p>
            <a:pPr algn="ctr" defTabSz="1097236"/>
            <a:endParaRPr lang="en-IN" sz="1200" dirty="0">
              <a:solidFill>
                <a:prstClr val="black"/>
              </a:solidFill>
              <a:latin typeface="IBM Plex Sans" panose="020B0503050203000203" pitchFamily="34" charset="0"/>
            </a:endParaRPr>
          </a:p>
          <a:p>
            <a:pPr algn="ctr" defTabSz="1097236"/>
            <a:endParaRPr lang="en-IN" sz="1200" dirty="0">
              <a:solidFill>
                <a:prstClr val="black"/>
              </a:solidFill>
              <a:latin typeface="IBM Plex Sans" panose="020B0503050203000203" pitchFamily="34" charset="0"/>
            </a:endParaRPr>
          </a:p>
          <a:p>
            <a:pPr algn="ctr" defTabSz="1097236"/>
            <a:endParaRPr lang="en-IN" sz="1200" dirty="0">
              <a:solidFill>
                <a:prstClr val="black"/>
              </a:solidFill>
              <a:latin typeface="IBM Plex Sans" panose="020B0503050203000203" pitchFamily="34" charset="0"/>
            </a:endParaRPr>
          </a:p>
        </p:txBody>
      </p:sp>
      <p:sp>
        <p:nvSpPr>
          <p:cNvPr id="45" name="TextBox 44">
            <a:extLst>
              <a:ext uri="{FF2B5EF4-FFF2-40B4-BE49-F238E27FC236}">
                <a16:creationId xmlns:a16="http://schemas.microsoft.com/office/drawing/2014/main" id="{30FC3639-BA1B-1ED7-455C-ABDE64574A28}"/>
              </a:ext>
            </a:extLst>
          </p:cNvPr>
          <p:cNvSpPr txBox="1"/>
          <p:nvPr/>
        </p:nvSpPr>
        <p:spPr>
          <a:xfrm>
            <a:off x="9900491" y="3175911"/>
            <a:ext cx="987167" cy="432000"/>
          </a:xfrm>
          <a:prstGeom prst="rect">
            <a:avLst/>
          </a:prstGeom>
          <a:solidFill>
            <a:schemeClr val="accent5">
              <a:lumMod val="20000"/>
              <a:lumOff val="80000"/>
            </a:schemeClr>
          </a:solidFill>
          <a:ln w="3175">
            <a:solidFill>
              <a:schemeClr val="tx1"/>
            </a:solidFill>
          </a:ln>
        </p:spPr>
        <p:txBody>
          <a:bodyPr wrap="square" lIns="36000" rIns="36000" anchor="ctr">
            <a:noAutofit/>
          </a:bodyPr>
          <a:lstStyle/>
          <a:p>
            <a:pPr algn="ctr" defTabSz="1097236"/>
            <a:r>
              <a:rPr lang="en-IN" sz="1100" dirty="0">
                <a:solidFill>
                  <a:prstClr val="black"/>
                </a:solidFill>
                <a:latin typeface="IBM Plex Sans" panose="020B0503050203000203" pitchFamily="34" charset="0"/>
              </a:rPr>
              <a:t>Lifecycle Mgmt.</a:t>
            </a:r>
          </a:p>
        </p:txBody>
      </p:sp>
      <p:sp>
        <p:nvSpPr>
          <p:cNvPr id="47" name="TextBox 46">
            <a:extLst>
              <a:ext uri="{FF2B5EF4-FFF2-40B4-BE49-F238E27FC236}">
                <a16:creationId xmlns:a16="http://schemas.microsoft.com/office/drawing/2014/main" id="{5D152E64-5F0F-ABD3-F398-F4842C703F7E}"/>
              </a:ext>
            </a:extLst>
          </p:cNvPr>
          <p:cNvSpPr txBox="1"/>
          <p:nvPr/>
        </p:nvSpPr>
        <p:spPr>
          <a:xfrm>
            <a:off x="9900491" y="3632995"/>
            <a:ext cx="987167" cy="234000"/>
          </a:xfrm>
          <a:prstGeom prst="rect">
            <a:avLst/>
          </a:prstGeom>
          <a:solidFill>
            <a:schemeClr val="accent5">
              <a:lumMod val="20000"/>
              <a:lumOff val="80000"/>
            </a:schemeClr>
          </a:solidFill>
          <a:ln w="3175">
            <a:solidFill>
              <a:schemeClr val="tx1"/>
            </a:solidFill>
          </a:ln>
        </p:spPr>
        <p:txBody>
          <a:bodyPr wrap="square" lIns="36000" rIns="36000" anchor="ctr">
            <a:noAutofit/>
          </a:bodyPr>
          <a:lstStyle/>
          <a:p>
            <a:pPr algn="ctr" defTabSz="1097236"/>
            <a:r>
              <a:rPr lang="en-IN" sz="1100" dirty="0">
                <a:solidFill>
                  <a:prstClr val="black"/>
                </a:solidFill>
                <a:latin typeface="IBM Plex Sans" panose="020B0503050203000203" pitchFamily="34" charset="0"/>
              </a:rPr>
              <a:t>Library</a:t>
            </a:r>
          </a:p>
        </p:txBody>
      </p:sp>
      <p:sp>
        <p:nvSpPr>
          <p:cNvPr id="49" name="TextBox 48">
            <a:extLst>
              <a:ext uri="{FF2B5EF4-FFF2-40B4-BE49-F238E27FC236}">
                <a16:creationId xmlns:a16="http://schemas.microsoft.com/office/drawing/2014/main" id="{AFA40B8A-C619-8E62-4C8C-45D88018B829}"/>
              </a:ext>
            </a:extLst>
          </p:cNvPr>
          <p:cNvSpPr txBox="1"/>
          <p:nvPr/>
        </p:nvSpPr>
        <p:spPr>
          <a:xfrm>
            <a:off x="9900491" y="3901002"/>
            <a:ext cx="987167" cy="234000"/>
          </a:xfrm>
          <a:prstGeom prst="rect">
            <a:avLst/>
          </a:prstGeom>
          <a:solidFill>
            <a:schemeClr val="accent5">
              <a:lumMod val="20000"/>
              <a:lumOff val="80000"/>
            </a:schemeClr>
          </a:solidFill>
          <a:ln w="3175">
            <a:solidFill>
              <a:schemeClr val="tx1"/>
            </a:solidFill>
          </a:ln>
        </p:spPr>
        <p:txBody>
          <a:bodyPr wrap="square" lIns="36000" rIns="36000" anchor="ctr">
            <a:noAutofit/>
          </a:bodyPr>
          <a:lstStyle/>
          <a:p>
            <a:pPr algn="ctr" defTabSz="1097236"/>
            <a:r>
              <a:rPr lang="en-IN" sz="1100" dirty="0">
                <a:solidFill>
                  <a:prstClr val="black"/>
                </a:solidFill>
                <a:latin typeface="IBM Plex Sans" panose="020B0503050203000203" pitchFamily="34" charset="0"/>
              </a:rPr>
              <a:t>Persistence</a:t>
            </a:r>
          </a:p>
        </p:txBody>
      </p:sp>
      <p:sp>
        <p:nvSpPr>
          <p:cNvPr id="51" name="TextBox 50">
            <a:extLst>
              <a:ext uri="{FF2B5EF4-FFF2-40B4-BE49-F238E27FC236}">
                <a16:creationId xmlns:a16="http://schemas.microsoft.com/office/drawing/2014/main" id="{AA972449-06C9-3A0A-B2A7-77C92EEA9643}"/>
              </a:ext>
            </a:extLst>
          </p:cNvPr>
          <p:cNvSpPr txBox="1"/>
          <p:nvPr/>
        </p:nvSpPr>
        <p:spPr>
          <a:xfrm>
            <a:off x="9900491" y="4169009"/>
            <a:ext cx="987167" cy="428400"/>
          </a:xfrm>
          <a:prstGeom prst="rect">
            <a:avLst/>
          </a:prstGeom>
          <a:solidFill>
            <a:schemeClr val="accent5">
              <a:lumMod val="20000"/>
              <a:lumOff val="80000"/>
            </a:schemeClr>
          </a:solidFill>
          <a:ln w="3175">
            <a:solidFill>
              <a:schemeClr val="tx1"/>
            </a:solidFill>
          </a:ln>
        </p:spPr>
        <p:txBody>
          <a:bodyPr wrap="square" lIns="36000" rIns="36000" anchor="ctr">
            <a:noAutofit/>
          </a:bodyPr>
          <a:lstStyle/>
          <a:p>
            <a:pPr algn="ctr" defTabSz="1097236"/>
            <a:r>
              <a:rPr lang="en-IN" sz="1100" dirty="0">
                <a:solidFill>
                  <a:prstClr val="black"/>
                </a:solidFill>
                <a:latin typeface="IBM Plex Sans" panose="020B0503050203000203" pitchFamily="34" charset="0"/>
              </a:rPr>
              <a:t>Dev and Deploy</a:t>
            </a:r>
          </a:p>
        </p:txBody>
      </p:sp>
      <p:sp>
        <p:nvSpPr>
          <p:cNvPr id="53" name="TextBox 52">
            <a:extLst>
              <a:ext uri="{FF2B5EF4-FFF2-40B4-BE49-F238E27FC236}">
                <a16:creationId xmlns:a16="http://schemas.microsoft.com/office/drawing/2014/main" id="{D2CF7D45-9DBD-6992-D58F-417FF8B553DE}"/>
              </a:ext>
            </a:extLst>
          </p:cNvPr>
          <p:cNvSpPr txBox="1"/>
          <p:nvPr/>
        </p:nvSpPr>
        <p:spPr>
          <a:xfrm>
            <a:off x="9906735" y="4639674"/>
            <a:ext cx="987167" cy="234000"/>
          </a:xfrm>
          <a:prstGeom prst="rect">
            <a:avLst/>
          </a:prstGeom>
          <a:solidFill>
            <a:schemeClr val="accent5">
              <a:lumMod val="20000"/>
              <a:lumOff val="80000"/>
            </a:schemeClr>
          </a:solidFill>
          <a:ln w="3175">
            <a:solidFill>
              <a:schemeClr val="tx1"/>
            </a:solidFill>
          </a:ln>
        </p:spPr>
        <p:txBody>
          <a:bodyPr wrap="square" lIns="36000" rIns="36000" anchor="ctr">
            <a:noAutofit/>
          </a:bodyPr>
          <a:lstStyle/>
          <a:p>
            <a:pPr algn="ctr" defTabSz="1097236"/>
            <a:r>
              <a:rPr lang="en-IN" sz="1100" dirty="0">
                <a:solidFill>
                  <a:prstClr val="black"/>
                </a:solidFill>
                <a:latin typeface="IBM Plex Sans" panose="020B0503050203000203" pitchFamily="34" charset="0"/>
              </a:rPr>
              <a:t>Monitor</a:t>
            </a:r>
          </a:p>
        </p:txBody>
      </p:sp>
      <p:sp>
        <p:nvSpPr>
          <p:cNvPr id="54" name="Rectangle 53">
            <a:extLst>
              <a:ext uri="{FF2B5EF4-FFF2-40B4-BE49-F238E27FC236}">
                <a16:creationId xmlns:a16="http://schemas.microsoft.com/office/drawing/2014/main" id="{30C62EAF-8632-914F-B6D7-CDC5832E3001}"/>
              </a:ext>
            </a:extLst>
          </p:cNvPr>
          <p:cNvSpPr/>
          <p:nvPr/>
        </p:nvSpPr>
        <p:spPr>
          <a:xfrm>
            <a:off x="4620144" y="2025420"/>
            <a:ext cx="3505950" cy="1248421"/>
          </a:xfrm>
          <a:prstGeom prst="rect">
            <a:avLst/>
          </a:prstGeom>
          <a:solidFill>
            <a:schemeClr val="bg1">
              <a:lumMod val="95000"/>
            </a:schemeClr>
          </a:solidFill>
          <a:ln w="12700">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defTabSz="1097236"/>
            <a:r>
              <a:rPr lang="en-IN" sz="1200" dirty="0">
                <a:solidFill>
                  <a:prstClr val="black"/>
                </a:solidFill>
                <a:latin typeface="IBM Plex Sans" panose="020B0503050203000203" pitchFamily="34" charset="0"/>
              </a:rPr>
              <a:t>Data Storage Layer</a:t>
            </a:r>
          </a:p>
        </p:txBody>
      </p:sp>
      <p:grpSp>
        <p:nvGrpSpPr>
          <p:cNvPr id="56" name="Group 55">
            <a:extLst>
              <a:ext uri="{FF2B5EF4-FFF2-40B4-BE49-F238E27FC236}">
                <a16:creationId xmlns:a16="http://schemas.microsoft.com/office/drawing/2014/main" id="{A94F9224-C775-DEA1-A4AE-BDCBAB844A4C}"/>
              </a:ext>
            </a:extLst>
          </p:cNvPr>
          <p:cNvGrpSpPr/>
          <p:nvPr/>
        </p:nvGrpSpPr>
        <p:grpSpPr>
          <a:xfrm>
            <a:off x="6822651" y="2409522"/>
            <a:ext cx="585679" cy="448404"/>
            <a:chOff x="9380234" y="1720696"/>
            <a:chExt cx="668208" cy="546327"/>
          </a:xfrm>
        </p:grpSpPr>
        <p:pic>
          <p:nvPicPr>
            <p:cNvPr id="57" name="Graphic 56" descr="Database with solid fill">
              <a:extLst>
                <a:ext uri="{FF2B5EF4-FFF2-40B4-BE49-F238E27FC236}">
                  <a16:creationId xmlns:a16="http://schemas.microsoft.com/office/drawing/2014/main" id="{0D077786-D9F5-FE01-A726-C12070F4E299}"/>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380234" y="1720696"/>
              <a:ext cx="371626" cy="371626"/>
            </a:xfrm>
            <a:prstGeom prst="rect">
              <a:avLst/>
            </a:prstGeom>
          </p:spPr>
        </p:pic>
        <p:pic>
          <p:nvPicPr>
            <p:cNvPr id="60" name="Graphic 59" descr="Database with solid fill">
              <a:extLst>
                <a:ext uri="{FF2B5EF4-FFF2-40B4-BE49-F238E27FC236}">
                  <a16:creationId xmlns:a16="http://schemas.microsoft.com/office/drawing/2014/main" id="{C0FF9B1A-CE2E-D485-F758-D290997659A9}"/>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9676816" y="1730944"/>
              <a:ext cx="371626" cy="371626"/>
            </a:xfrm>
            <a:prstGeom prst="rect">
              <a:avLst/>
            </a:prstGeom>
          </p:spPr>
        </p:pic>
        <p:pic>
          <p:nvPicPr>
            <p:cNvPr id="62" name="Graphic 61" descr="Database with solid fill">
              <a:extLst>
                <a:ext uri="{FF2B5EF4-FFF2-40B4-BE49-F238E27FC236}">
                  <a16:creationId xmlns:a16="http://schemas.microsoft.com/office/drawing/2014/main" id="{E9C4506B-33F5-03ED-AC6E-6B12A1A06F37}"/>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9516231" y="1895397"/>
              <a:ext cx="371626" cy="371626"/>
            </a:xfrm>
            <a:prstGeom prst="rect">
              <a:avLst/>
            </a:prstGeom>
          </p:spPr>
        </p:pic>
      </p:grpSp>
      <p:sp>
        <p:nvSpPr>
          <p:cNvPr id="64" name="TextBox 63">
            <a:extLst>
              <a:ext uri="{FF2B5EF4-FFF2-40B4-BE49-F238E27FC236}">
                <a16:creationId xmlns:a16="http://schemas.microsoft.com/office/drawing/2014/main" id="{9B24E46C-3DDF-532A-FF07-4248EE589017}"/>
              </a:ext>
            </a:extLst>
          </p:cNvPr>
          <p:cNvSpPr txBox="1"/>
          <p:nvPr/>
        </p:nvSpPr>
        <p:spPr>
          <a:xfrm>
            <a:off x="5359433" y="2846457"/>
            <a:ext cx="1002388" cy="369332"/>
          </a:xfrm>
          <a:prstGeom prst="rect">
            <a:avLst/>
          </a:prstGeom>
          <a:noFill/>
        </p:spPr>
        <p:txBody>
          <a:bodyPr wrap="square" lIns="0" tIns="0" rIns="0" bIns="0">
            <a:spAutoFit/>
          </a:bodyPr>
          <a:lstStyle/>
          <a:p>
            <a:pPr algn="ctr" defTabSz="1097236"/>
            <a:r>
              <a:rPr lang="en-IN" sz="1200" dirty="0">
                <a:solidFill>
                  <a:srgbClr val="000000"/>
                </a:solidFill>
                <a:latin typeface="IBM Plex Sans" panose="020B0503050203000203" pitchFamily="34" charset="0"/>
                <a:ea typeface="Arial" panose="020B0604020202020204" pitchFamily="34" charset="0"/>
              </a:rPr>
              <a:t>Marts (R/T+DW) </a:t>
            </a:r>
            <a:endParaRPr lang="en-IN" sz="1200" dirty="0">
              <a:solidFill>
                <a:prstClr val="black"/>
              </a:solidFill>
              <a:latin typeface="IBM Plex Sans" panose="020B0503050203000203" pitchFamily="34" charset="0"/>
            </a:endParaRPr>
          </a:p>
        </p:txBody>
      </p:sp>
      <p:pic>
        <p:nvPicPr>
          <p:cNvPr id="66" name="Picture 8" descr="Graph Databases - M2M / IoT Integration Platform">
            <a:extLst>
              <a:ext uri="{FF2B5EF4-FFF2-40B4-BE49-F238E27FC236}">
                <a16:creationId xmlns:a16="http://schemas.microsoft.com/office/drawing/2014/main" id="{08E15168-2043-5271-AE32-B1DC4BC75513}"/>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5658260" y="2465204"/>
            <a:ext cx="360000" cy="360000"/>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sp>
        <p:nvSpPr>
          <p:cNvPr id="68" name="TextBox 67">
            <a:extLst>
              <a:ext uri="{FF2B5EF4-FFF2-40B4-BE49-F238E27FC236}">
                <a16:creationId xmlns:a16="http://schemas.microsoft.com/office/drawing/2014/main" id="{F90F094E-A3B1-57FF-A5DF-1793E1A2D3E2}"/>
              </a:ext>
            </a:extLst>
          </p:cNvPr>
          <p:cNvSpPr txBox="1"/>
          <p:nvPr/>
        </p:nvSpPr>
        <p:spPr>
          <a:xfrm>
            <a:off x="6186548" y="2846457"/>
            <a:ext cx="612000" cy="369332"/>
          </a:xfrm>
          <a:prstGeom prst="rect">
            <a:avLst/>
          </a:prstGeom>
          <a:noFill/>
        </p:spPr>
        <p:txBody>
          <a:bodyPr wrap="square" tIns="0" bIns="0">
            <a:spAutoFit/>
          </a:bodyPr>
          <a:lstStyle/>
          <a:p>
            <a:pPr algn="ctr" defTabSz="1097236"/>
            <a:r>
              <a:rPr lang="en-IN" sz="1200" dirty="0">
                <a:solidFill>
                  <a:srgbClr val="000000"/>
                </a:solidFill>
                <a:latin typeface="IBM Plex Sans" panose="020B0503050203000203" pitchFamily="34" charset="0"/>
                <a:ea typeface="Arial" panose="020B0604020202020204" pitchFamily="34" charset="0"/>
              </a:rPr>
              <a:t>Graph DB</a:t>
            </a:r>
            <a:endParaRPr lang="en-IN" sz="1200" dirty="0">
              <a:solidFill>
                <a:prstClr val="black"/>
              </a:solidFill>
              <a:latin typeface="IBM Plex Sans" panose="020B0503050203000203" pitchFamily="34" charset="0"/>
            </a:endParaRPr>
          </a:p>
        </p:txBody>
      </p:sp>
      <p:sp>
        <p:nvSpPr>
          <p:cNvPr id="69" name="TextBox 68">
            <a:extLst>
              <a:ext uri="{FF2B5EF4-FFF2-40B4-BE49-F238E27FC236}">
                <a16:creationId xmlns:a16="http://schemas.microsoft.com/office/drawing/2014/main" id="{15748C7E-D809-EF28-552C-390A81C05D3E}"/>
              </a:ext>
            </a:extLst>
          </p:cNvPr>
          <p:cNvSpPr txBox="1"/>
          <p:nvPr/>
        </p:nvSpPr>
        <p:spPr>
          <a:xfrm>
            <a:off x="6786834" y="2846457"/>
            <a:ext cx="648000" cy="369332"/>
          </a:xfrm>
          <a:prstGeom prst="rect">
            <a:avLst/>
          </a:prstGeom>
          <a:noFill/>
        </p:spPr>
        <p:txBody>
          <a:bodyPr wrap="square" tIns="0" bIns="0">
            <a:spAutoFit/>
          </a:bodyPr>
          <a:lstStyle/>
          <a:p>
            <a:pPr algn="ctr" defTabSz="1097236"/>
            <a:r>
              <a:rPr lang="en-IN" sz="1200" i="1" dirty="0">
                <a:solidFill>
                  <a:srgbClr val="000000"/>
                </a:solidFill>
                <a:latin typeface="IBM Plex Sans" panose="020B0503050203000203" pitchFamily="34" charset="0"/>
                <a:ea typeface="Arial" panose="020B0604020202020204" pitchFamily="34" charset="0"/>
              </a:rPr>
              <a:t>Vector DB</a:t>
            </a:r>
            <a:endParaRPr lang="en-IN" sz="1200" i="1" dirty="0">
              <a:solidFill>
                <a:prstClr val="black"/>
              </a:solidFill>
              <a:latin typeface="IBM Plex Sans" panose="020B0503050203000203" pitchFamily="34" charset="0"/>
            </a:endParaRPr>
          </a:p>
        </p:txBody>
      </p:sp>
      <p:pic>
        <p:nvPicPr>
          <p:cNvPr id="78" name="Graphic 77" descr="Database with solid fill">
            <a:extLst>
              <a:ext uri="{FF2B5EF4-FFF2-40B4-BE49-F238E27FC236}">
                <a16:creationId xmlns:a16="http://schemas.microsoft.com/office/drawing/2014/main" id="{7BBCC9E8-8130-D0DA-DD0A-2063257E505F}"/>
              </a:ext>
            </a:extLst>
          </p:cNvPr>
          <p:cNvPicPr>
            <a:picLocks noChangeAspect="1"/>
          </p:cNvPicPr>
          <p:nvPr/>
        </p:nvPicPr>
        <p:blipFill>
          <a:blip r:embed="rId15">
            <a:extLst>
              <a:ext uri="{96DAC541-7B7A-43D3-8B79-37D633B846F1}">
                <asvg:svgBlip xmlns:asvg="http://schemas.microsoft.com/office/drawing/2016/SVG/main" r:embed="rId18"/>
              </a:ext>
            </a:extLst>
          </a:blip>
          <a:stretch>
            <a:fillRect/>
          </a:stretch>
        </p:blipFill>
        <p:spPr>
          <a:xfrm>
            <a:off x="6240631" y="2390626"/>
            <a:ext cx="468000" cy="468000"/>
          </a:xfrm>
          <a:prstGeom prst="rect">
            <a:avLst/>
          </a:prstGeom>
        </p:spPr>
      </p:pic>
      <p:pic>
        <p:nvPicPr>
          <p:cNvPr id="79" name="Picture 8" descr="Zero-Copy&quot; Hybrid Bursting with No App Changes">
            <a:extLst>
              <a:ext uri="{FF2B5EF4-FFF2-40B4-BE49-F238E27FC236}">
                <a16:creationId xmlns:a16="http://schemas.microsoft.com/office/drawing/2014/main" id="{8C80A78E-37AC-78F1-EAFA-EDC8A7855EED}"/>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4779020" y="2357826"/>
            <a:ext cx="504000" cy="504000"/>
          </a:xfrm>
          <a:prstGeom prst="rect">
            <a:avLst/>
          </a:prstGeom>
          <a:noFill/>
          <a:extLst>
            <a:ext uri="{909E8E84-426E-40DD-AFC4-6F175D3DCCD1}">
              <a14:hiddenFill xmlns:a14="http://schemas.microsoft.com/office/drawing/2010/main">
                <a:solidFill>
                  <a:srgbClr val="FFFFFF"/>
                </a:solidFill>
              </a14:hiddenFill>
            </a:ext>
          </a:extLst>
        </p:spPr>
      </p:pic>
      <p:sp>
        <p:nvSpPr>
          <p:cNvPr id="81" name="TextBox 80">
            <a:extLst>
              <a:ext uri="{FF2B5EF4-FFF2-40B4-BE49-F238E27FC236}">
                <a16:creationId xmlns:a16="http://schemas.microsoft.com/office/drawing/2014/main" id="{7127E3FD-F71E-EDF7-659F-D64061691658}"/>
              </a:ext>
            </a:extLst>
          </p:cNvPr>
          <p:cNvSpPr txBox="1"/>
          <p:nvPr/>
        </p:nvSpPr>
        <p:spPr>
          <a:xfrm>
            <a:off x="4546967" y="2846457"/>
            <a:ext cx="1002388" cy="369332"/>
          </a:xfrm>
          <a:prstGeom prst="rect">
            <a:avLst/>
          </a:prstGeom>
          <a:noFill/>
        </p:spPr>
        <p:txBody>
          <a:bodyPr wrap="square" tIns="0" bIns="0" rtlCol="0">
            <a:spAutoFit/>
          </a:bodyPr>
          <a:lstStyle/>
          <a:p>
            <a:pPr algn="ctr" defTabSz="1097236"/>
            <a:r>
              <a:rPr lang="en-IN" sz="1200" dirty="0">
                <a:solidFill>
                  <a:prstClr val="black"/>
                </a:solidFill>
                <a:latin typeface="IBM Plex Sans" panose="020B0503050203000203" pitchFamily="34" charset="0"/>
              </a:rPr>
              <a:t>Obj. Store (+archive)</a:t>
            </a:r>
          </a:p>
        </p:txBody>
      </p:sp>
      <p:sp>
        <p:nvSpPr>
          <p:cNvPr id="94" name="Rectangle 93">
            <a:extLst>
              <a:ext uri="{FF2B5EF4-FFF2-40B4-BE49-F238E27FC236}">
                <a16:creationId xmlns:a16="http://schemas.microsoft.com/office/drawing/2014/main" id="{6C8C62F2-D765-C577-BE60-7574D97F9F5B}"/>
              </a:ext>
            </a:extLst>
          </p:cNvPr>
          <p:cNvSpPr/>
          <p:nvPr/>
        </p:nvSpPr>
        <p:spPr>
          <a:xfrm>
            <a:off x="4620877" y="3362559"/>
            <a:ext cx="3505217" cy="1608947"/>
          </a:xfrm>
          <a:prstGeom prst="rect">
            <a:avLst/>
          </a:prstGeom>
          <a:noFill/>
          <a:ln w="12700">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defTabSz="1097236"/>
            <a:r>
              <a:rPr lang="en-IN" sz="1200" dirty="0">
                <a:solidFill>
                  <a:prstClr val="black"/>
                </a:solidFill>
                <a:latin typeface="IBM Plex Sans" panose="020B0503050203000203" pitchFamily="34" charset="0"/>
              </a:rPr>
              <a:t>Data Processing across storage </a:t>
            </a:r>
          </a:p>
        </p:txBody>
      </p:sp>
      <p:sp>
        <p:nvSpPr>
          <p:cNvPr id="95" name="Rectangle 94">
            <a:extLst>
              <a:ext uri="{FF2B5EF4-FFF2-40B4-BE49-F238E27FC236}">
                <a16:creationId xmlns:a16="http://schemas.microsoft.com/office/drawing/2014/main" id="{504A79E5-24D6-FE00-EDAB-FE6394AFF307}"/>
              </a:ext>
            </a:extLst>
          </p:cNvPr>
          <p:cNvSpPr/>
          <p:nvPr/>
        </p:nvSpPr>
        <p:spPr>
          <a:xfrm>
            <a:off x="4691626" y="3703430"/>
            <a:ext cx="3348000" cy="244867"/>
          </a:xfrm>
          <a:prstGeom prst="rect">
            <a:avLst/>
          </a:prstGeom>
          <a:solidFill>
            <a:schemeClr val="bg1">
              <a:lumMod val="95000"/>
            </a:schemeClr>
          </a:solidFill>
          <a:ln w="12700">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097236"/>
            <a:r>
              <a:rPr lang="en-IN" sz="1200" dirty="0">
                <a:solidFill>
                  <a:prstClr val="black"/>
                </a:solidFill>
                <a:latin typeface="IBM Plex Sans" panose="020B0503050203000203" pitchFamily="34" charset="0"/>
              </a:rPr>
              <a:t>Real-time Stream Processing </a:t>
            </a:r>
          </a:p>
        </p:txBody>
      </p:sp>
      <p:sp>
        <p:nvSpPr>
          <p:cNvPr id="96" name="Rectangle 95">
            <a:extLst>
              <a:ext uri="{FF2B5EF4-FFF2-40B4-BE49-F238E27FC236}">
                <a16:creationId xmlns:a16="http://schemas.microsoft.com/office/drawing/2014/main" id="{F7D4E583-844C-D5C3-7986-46C6DB7A4D22}"/>
              </a:ext>
            </a:extLst>
          </p:cNvPr>
          <p:cNvSpPr/>
          <p:nvPr/>
        </p:nvSpPr>
        <p:spPr>
          <a:xfrm>
            <a:off x="4688492" y="4017524"/>
            <a:ext cx="3348000" cy="244867"/>
          </a:xfrm>
          <a:prstGeom prst="rect">
            <a:avLst/>
          </a:prstGeom>
          <a:solidFill>
            <a:schemeClr val="bg1">
              <a:lumMod val="95000"/>
            </a:schemeClr>
          </a:solidFill>
          <a:ln w="12700">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097236"/>
            <a:r>
              <a:rPr lang="en-GB" sz="1200" dirty="0">
                <a:solidFill>
                  <a:prstClr val="black"/>
                </a:solidFill>
                <a:latin typeface="IBM Plex Sans" panose="020B0503050203000203" pitchFamily="34" charset="0"/>
              </a:rPr>
              <a:t>Batch data Transformation and </a:t>
            </a:r>
            <a:r>
              <a:rPr lang="en-IN" sz="1200" dirty="0">
                <a:solidFill>
                  <a:prstClr val="black"/>
                </a:solidFill>
                <a:latin typeface="IBM Plex Sans" panose="020B0503050203000203" pitchFamily="34" charset="0"/>
              </a:rPr>
              <a:t>Processing</a:t>
            </a:r>
          </a:p>
        </p:txBody>
      </p:sp>
      <p:sp>
        <p:nvSpPr>
          <p:cNvPr id="97" name="Rectangle 96">
            <a:extLst>
              <a:ext uri="{FF2B5EF4-FFF2-40B4-BE49-F238E27FC236}">
                <a16:creationId xmlns:a16="http://schemas.microsoft.com/office/drawing/2014/main" id="{276E42E1-92AD-67A5-27C6-6E5911777400}"/>
              </a:ext>
            </a:extLst>
          </p:cNvPr>
          <p:cNvSpPr/>
          <p:nvPr/>
        </p:nvSpPr>
        <p:spPr>
          <a:xfrm>
            <a:off x="4698259" y="4328964"/>
            <a:ext cx="1548000" cy="244867"/>
          </a:xfrm>
          <a:prstGeom prst="rect">
            <a:avLst/>
          </a:prstGeom>
          <a:solidFill>
            <a:schemeClr val="bg1">
              <a:lumMod val="95000"/>
            </a:schemeClr>
          </a:solidFill>
          <a:ln w="12700">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097236"/>
            <a:r>
              <a:rPr lang="en-US" sz="1200" dirty="0">
                <a:solidFill>
                  <a:prstClr val="black"/>
                </a:solidFill>
                <a:latin typeface="IBM Plex Sans" panose="020B0503050203000203" pitchFamily="34" charset="0"/>
              </a:rPr>
              <a:t>AI / ML processing</a:t>
            </a:r>
            <a:endParaRPr lang="en-IN" sz="1200" dirty="0">
              <a:solidFill>
                <a:prstClr val="black"/>
              </a:solidFill>
              <a:latin typeface="IBM Plex Sans" panose="020B0503050203000203" pitchFamily="34" charset="0"/>
            </a:endParaRPr>
          </a:p>
        </p:txBody>
      </p:sp>
      <p:sp>
        <p:nvSpPr>
          <p:cNvPr id="98" name="Rectangle 97">
            <a:extLst>
              <a:ext uri="{FF2B5EF4-FFF2-40B4-BE49-F238E27FC236}">
                <a16:creationId xmlns:a16="http://schemas.microsoft.com/office/drawing/2014/main" id="{AC5F555B-40AD-78A3-0A61-52A3E10B312F}"/>
              </a:ext>
            </a:extLst>
          </p:cNvPr>
          <p:cNvSpPr/>
          <p:nvPr/>
        </p:nvSpPr>
        <p:spPr>
          <a:xfrm>
            <a:off x="4708026" y="4640404"/>
            <a:ext cx="3348000" cy="244867"/>
          </a:xfrm>
          <a:prstGeom prst="rect">
            <a:avLst/>
          </a:prstGeom>
          <a:solidFill>
            <a:schemeClr val="bg1">
              <a:lumMod val="95000"/>
            </a:schemeClr>
          </a:solidFill>
          <a:ln w="12700">
            <a:solidFill>
              <a:schemeClr val="bg1">
                <a:lumMod val="7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097236"/>
            <a:r>
              <a:rPr lang="en-US" sz="1200" i="1" dirty="0">
                <a:solidFill>
                  <a:prstClr val="black"/>
                </a:solidFill>
                <a:latin typeface="IBM Plex Sans" panose="020B0503050203000203" pitchFamily="34" charset="0"/>
              </a:rPr>
              <a:t>Large Language Models</a:t>
            </a:r>
            <a:endParaRPr lang="en-IN" sz="1200" i="1" dirty="0">
              <a:solidFill>
                <a:prstClr val="black"/>
              </a:solidFill>
              <a:latin typeface="IBM Plex Sans" panose="020B0503050203000203" pitchFamily="34" charset="0"/>
            </a:endParaRPr>
          </a:p>
        </p:txBody>
      </p:sp>
      <p:sp>
        <p:nvSpPr>
          <p:cNvPr id="103" name="Rectangle 102">
            <a:extLst>
              <a:ext uri="{FF2B5EF4-FFF2-40B4-BE49-F238E27FC236}">
                <a16:creationId xmlns:a16="http://schemas.microsoft.com/office/drawing/2014/main" id="{FE3EAE0B-8D4C-16B8-5ECF-A647431AAADD}"/>
              </a:ext>
            </a:extLst>
          </p:cNvPr>
          <p:cNvSpPr/>
          <p:nvPr/>
        </p:nvSpPr>
        <p:spPr>
          <a:xfrm>
            <a:off x="6308492" y="4324790"/>
            <a:ext cx="1728000" cy="244867"/>
          </a:xfrm>
          <a:prstGeom prst="rect">
            <a:avLst/>
          </a:prstGeom>
          <a:solidFill>
            <a:schemeClr val="bg1">
              <a:lumMod val="95000"/>
            </a:schemeClr>
          </a:solidFill>
          <a:ln w="12700">
            <a:solidFill>
              <a:schemeClr val="bg1">
                <a:lumMod val="7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tIns="0" bIns="0" rtlCol="0" anchor="ctr"/>
          <a:lstStyle/>
          <a:p>
            <a:pPr algn="ctr" defTabSz="1097236"/>
            <a:r>
              <a:rPr lang="en-US" sz="1200" i="1" dirty="0">
                <a:solidFill>
                  <a:prstClr val="black"/>
                </a:solidFill>
                <a:latin typeface="IBM Plex Sans" panose="020B0503050203000203" pitchFamily="34" charset="0"/>
              </a:rPr>
              <a:t>Gen AI pre-processing</a:t>
            </a:r>
            <a:endParaRPr lang="en-IN" sz="1200" i="1" dirty="0">
              <a:solidFill>
                <a:prstClr val="black"/>
              </a:solidFill>
              <a:latin typeface="IBM Plex Sans" panose="020B0503050203000203" pitchFamily="34" charset="0"/>
            </a:endParaRPr>
          </a:p>
        </p:txBody>
      </p:sp>
      <p:pic>
        <p:nvPicPr>
          <p:cNvPr id="104" name="Picture 103" descr="A blue cylinder with white letters on it&#10;&#10;Description automatically generated">
            <a:extLst>
              <a:ext uri="{FF2B5EF4-FFF2-40B4-BE49-F238E27FC236}">
                <a16:creationId xmlns:a16="http://schemas.microsoft.com/office/drawing/2014/main" id="{5BC1405A-70B2-8126-D16D-179FFDBFB94C}"/>
              </a:ext>
            </a:extLst>
          </p:cNvPr>
          <p:cNvPicPr>
            <a:picLocks noChangeAspect="1"/>
          </p:cNvPicPr>
          <p:nvPr/>
        </p:nvPicPr>
        <p:blipFill>
          <a:blip r:embed="rId20">
            <a:grayscl/>
          </a:blip>
          <a:stretch>
            <a:fillRect/>
          </a:stretch>
        </p:blipFill>
        <p:spPr>
          <a:xfrm>
            <a:off x="7570301" y="2417933"/>
            <a:ext cx="396000" cy="396000"/>
          </a:xfrm>
          <a:prstGeom prst="rect">
            <a:avLst/>
          </a:prstGeom>
        </p:spPr>
      </p:pic>
      <p:sp>
        <p:nvSpPr>
          <p:cNvPr id="105" name="TextBox 104">
            <a:extLst>
              <a:ext uri="{FF2B5EF4-FFF2-40B4-BE49-F238E27FC236}">
                <a16:creationId xmlns:a16="http://schemas.microsoft.com/office/drawing/2014/main" id="{59E65B96-9543-01A9-F786-085A52893553}"/>
              </a:ext>
            </a:extLst>
          </p:cNvPr>
          <p:cNvSpPr txBox="1"/>
          <p:nvPr/>
        </p:nvSpPr>
        <p:spPr>
          <a:xfrm>
            <a:off x="7442916" y="2850226"/>
            <a:ext cx="648000" cy="369332"/>
          </a:xfrm>
          <a:prstGeom prst="rect">
            <a:avLst/>
          </a:prstGeom>
          <a:noFill/>
        </p:spPr>
        <p:txBody>
          <a:bodyPr wrap="square" tIns="0" bIns="0">
            <a:spAutoFit/>
          </a:bodyPr>
          <a:lstStyle/>
          <a:p>
            <a:pPr algn="ctr" defTabSz="1097236"/>
            <a:r>
              <a:rPr lang="en-IN" sz="1200" i="1" dirty="0">
                <a:solidFill>
                  <a:srgbClr val="000000"/>
                </a:solidFill>
                <a:latin typeface="IBM Plex Sans" panose="020B0503050203000203" pitchFamily="34" charset="0"/>
                <a:ea typeface="Arial" panose="020B0604020202020204" pitchFamily="34" charset="0"/>
              </a:rPr>
              <a:t>Other NoSQL</a:t>
            </a:r>
            <a:endParaRPr lang="en-IN" sz="1200" i="1" dirty="0">
              <a:solidFill>
                <a:prstClr val="black"/>
              </a:solidFill>
              <a:latin typeface="IBM Plex Sans" panose="020B0503050203000203" pitchFamily="34" charset="0"/>
            </a:endParaRPr>
          </a:p>
        </p:txBody>
      </p:sp>
      <p:sp>
        <p:nvSpPr>
          <p:cNvPr id="106" name="Rectangle 105">
            <a:extLst>
              <a:ext uri="{FF2B5EF4-FFF2-40B4-BE49-F238E27FC236}">
                <a16:creationId xmlns:a16="http://schemas.microsoft.com/office/drawing/2014/main" id="{821A003C-BE09-33F1-4599-03AA1BD3B70E}"/>
              </a:ext>
            </a:extLst>
          </p:cNvPr>
          <p:cNvSpPr/>
          <p:nvPr/>
        </p:nvSpPr>
        <p:spPr>
          <a:xfrm>
            <a:off x="4628238" y="688281"/>
            <a:ext cx="1080000" cy="1248421"/>
          </a:xfrm>
          <a:prstGeom prst="rect">
            <a:avLst/>
          </a:prstGeom>
          <a:solidFill>
            <a:schemeClr val="bg1"/>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defTabSz="1097236"/>
            <a:r>
              <a:rPr lang="en-IN" sz="1200" dirty="0">
                <a:solidFill>
                  <a:schemeClr val="tx1">
                    <a:lumMod val="75000"/>
                    <a:lumOff val="25000"/>
                  </a:schemeClr>
                </a:solidFill>
                <a:latin typeface="IBM Plex Sans" panose="020B0503050203000203" pitchFamily="34" charset="0"/>
              </a:rPr>
              <a:t>Lake</a:t>
            </a:r>
          </a:p>
        </p:txBody>
      </p:sp>
      <p:sp>
        <p:nvSpPr>
          <p:cNvPr id="107" name="Rectangle 106">
            <a:extLst>
              <a:ext uri="{FF2B5EF4-FFF2-40B4-BE49-F238E27FC236}">
                <a16:creationId xmlns:a16="http://schemas.microsoft.com/office/drawing/2014/main" id="{36E57C31-EA5C-8CFC-CE16-091A3D29D682}"/>
              </a:ext>
            </a:extLst>
          </p:cNvPr>
          <p:cNvSpPr/>
          <p:nvPr/>
        </p:nvSpPr>
        <p:spPr>
          <a:xfrm>
            <a:off x="5826707" y="688281"/>
            <a:ext cx="1080000" cy="1242014"/>
          </a:xfrm>
          <a:prstGeom prst="rect">
            <a:avLst/>
          </a:prstGeom>
          <a:solidFill>
            <a:schemeClr val="bg1"/>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defTabSz="1097236"/>
            <a:r>
              <a:rPr lang="en-IN" sz="1200" dirty="0">
                <a:solidFill>
                  <a:schemeClr val="tx1">
                    <a:lumMod val="75000"/>
                    <a:lumOff val="25000"/>
                  </a:schemeClr>
                </a:solidFill>
                <a:latin typeface="IBM Plex Sans" panose="020B0503050203000203" pitchFamily="34" charset="0"/>
              </a:rPr>
              <a:t>Warehouse</a:t>
            </a:r>
          </a:p>
        </p:txBody>
      </p:sp>
      <p:sp>
        <p:nvSpPr>
          <p:cNvPr id="108" name="Rectangle 107">
            <a:extLst>
              <a:ext uri="{FF2B5EF4-FFF2-40B4-BE49-F238E27FC236}">
                <a16:creationId xmlns:a16="http://schemas.microsoft.com/office/drawing/2014/main" id="{9619A79D-C738-6E2F-5AEB-CC383DCAD7C7}"/>
              </a:ext>
            </a:extLst>
          </p:cNvPr>
          <p:cNvSpPr/>
          <p:nvPr/>
        </p:nvSpPr>
        <p:spPr>
          <a:xfrm>
            <a:off x="7024036" y="693978"/>
            <a:ext cx="1080000" cy="1242014"/>
          </a:xfrm>
          <a:prstGeom prst="rect">
            <a:avLst/>
          </a:prstGeom>
          <a:solidFill>
            <a:schemeClr val="bg1"/>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defTabSz="1097236"/>
            <a:r>
              <a:rPr lang="en-IN" sz="1200" dirty="0">
                <a:solidFill>
                  <a:schemeClr val="tx1">
                    <a:lumMod val="75000"/>
                    <a:lumOff val="25000"/>
                  </a:schemeClr>
                </a:solidFill>
                <a:latin typeface="IBM Plex Sans" panose="020B0503050203000203" pitchFamily="34" charset="0"/>
              </a:rPr>
              <a:t>Data Prod.</a:t>
            </a:r>
          </a:p>
        </p:txBody>
      </p:sp>
      <p:sp>
        <p:nvSpPr>
          <p:cNvPr id="109" name="Rectangle 108">
            <a:extLst>
              <a:ext uri="{FF2B5EF4-FFF2-40B4-BE49-F238E27FC236}">
                <a16:creationId xmlns:a16="http://schemas.microsoft.com/office/drawing/2014/main" id="{C071A31D-DEBA-5BB7-ED36-5227F59ACFB2}"/>
              </a:ext>
            </a:extLst>
          </p:cNvPr>
          <p:cNvSpPr/>
          <p:nvPr/>
        </p:nvSpPr>
        <p:spPr>
          <a:xfrm>
            <a:off x="4619956" y="1059903"/>
            <a:ext cx="3478437" cy="256401"/>
          </a:xfrm>
          <a:prstGeom prst="rect">
            <a:avLst/>
          </a:prstGeom>
          <a:solidFill>
            <a:schemeClr val="bg1">
              <a:lumMod val="95000"/>
              <a:alpha val="50000"/>
            </a:schemeClr>
          </a:solidFill>
          <a:ln w="12700">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097236"/>
            <a:endParaRPr lang="en-IN" sz="1100" dirty="0">
              <a:solidFill>
                <a:prstClr val="black"/>
              </a:solidFill>
              <a:latin typeface="IBM Plex Sans" panose="020B0503050203000203" pitchFamily="34" charset="0"/>
            </a:endParaRPr>
          </a:p>
        </p:txBody>
      </p:sp>
      <p:sp>
        <p:nvSpPr>
          <p:cNvPr id="110" name="Rectangle 109">
            <a:extLst>
              <a:ext uri="{FF2B5EF4-FFF2-40B4-BE49-F238E27FC236}">
                <a16:creationId xmlns:a16="http://schemas.microsoft.com/office/drawing/2014/main" id="{907A8D00-D38E-59C2-A5CD-DE1EC74F824C}"/>
              </a:ext>
            </a:extLst>
          </p:cNvPr>
          <p:cNvSpPr/>
          <p:nvPr/>
        </p:nvSpPr>
        <p:spPr>
          <a:xfrm>
            <a:off x="4619956" y="1318540"/>
            <a:ext cx="3478437" cy="256401"/>
          </a:xfrm>
          <a:prstGeom prst="rect">
            <a:avLst/>
          </a:prstGeom>
          <a:solidFill>
            <a:schemeClr val="bg1">
              <a:lumMod val="95000"/>
              <a:alpha val="50000"/>
            </a:schemeClr>
          </a:solidFill>
          <a:ln w="12700">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097236"/>
            <a:endParaRPr lang="en-IN" sz="1100" dirty="0">
              <a:solidFill>
                <a:prstClr val="black"/>
              </a:solidFill>
              <a:latin typeface="IBM Plex Sans" panose="020B0503050203000203" pitchFamily="34" charset="0"/>
            </a:endParaRPr>
          </a:p>
        </p:txBody>
      </p:sp>
      <p:sp>
        <p:nvSpPr>
          <p:cNvPr id="111" name="Rectangle 110">
            <a:extLst>
              <a:ext uri="{FF2B5EF4-FFF2-40B4-BE49-F238E27FC236}">
                <a16:creationId xmlns:a16="http://schemas.microsoft.com/office/drawing/2014/main" id="{D38DBA57-A376-5AD2-995D-72A6599C7E7C}"/>
              </a:ext>
            </a:extLst>
          </p:cNvPr>
          <p:cNvSpPr/>
          <p:nvPr/>
        </p:nvSpPr>
        <p:spPr>
          <a:xfrm>
            <a:off x="4619956" y="1577177"/>
            <a:ext cx="3478437" cy="256401"/>
          </a:xfrm>
          <a:prstGeom prst="rect">
            <a:avLst/>
          </a:prstGeom>
          <a:solidFill>
            <a:schemeClr val="bg1">
              <a:lumMod val="95000"/>
              <a:alpha val="50000"/>
            </a:schemeClr>
          </a:solidFill>
          <a:ln w="12700">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097236"/>
            <a:endParaRPr lang="en-IN" sz="1100" dirty="0">
              <a:solidFill>
                <a:prstClr val="black"/>
              </a:solidFill>
              <a:latin typeface="IBM Plex Sans" panose="020B0503050203000203" pitchFamily="34" charset="0"/>
            </a:endParaRPr>
          </a:p>
        </p:txBody>
      </p:sp>
      <p:pic>
        <p:nvPicPr>
          <p:cNvPr id="112" name="Graphic 111" descr="Document with solid fill">
            <a:extLst>
              <a:ext uri="{FF2B5EF4-FFF2-40B4-BE49-F238E27FC236}">
                <a16:creationId xmlns:a16="http://schemas.microsoft.com/office/drawing/2014/main" id="{9F480BF0-BA89-16BD-52E6-D3377C394C87}"/>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4797862" y="1086408"/>
            <a:ext cx="196238" cy="196238"/>
          </a:xfrm>
          <a:prstGeom prst="rect">
            <a:avLst/>
          </a:prstGeom>
        </p:spPr>
      </p:pic>
      <p:pic>
        <p:nvPicPr>
          <p:cNvPr id="113" name="Graphic 112" descr="Document with solid fill">
            <a:extLst>
              <a:ext uri="{FF2B5EF4-FFF2-40B4-BE49-F238E27FC236}">
                <a16:creationId xmlns:a16="http://schemas.microsoft.com/office/drawing/2014/main" id="{1A02F5DB-0672-0D02-1440-B155EEDD89EE}"/>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4996644" y="1086408"/>
            <a:ext cx="196238" cy="196238"/>
          </a:xfrm>
          <a:prstGeom prst="rect">
            <a:avLst/>
          </a:prstGeom>
        </p:spPr>
      </p:pic>
      <p:pic>
        <p:nvPicPr>
          <p:cNvPr id="114" name="Graphic 113" descr="Document with solid fill">
            <a:extLst>
              <a:ext uri="{FF2B5EF4-FFF2-40B4-BE49-F238E27FC236}">
                <a16:creationId xmlns:a16="http://schemas.microsoft.com/office/drawing/2014/main" id="{6F9AEBB0-B5C3-7E34-B47B-8D4FFA0CA426}"/>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5195426" y="1086408"/>
            <a:ext cx="196238" cy="196238"/>
          </a:xfrm>
          <a:prstGeom prst="rect">
            <a:avLst/>
          </a:prstGeom>
        </p:spPr>
      </p:pic>
      <p:pic>
        <p:nvPicPr>
          <p:cNvPr id="115" name="Graphic 114" descr="Document with solid fill">
            <a:extLst>
              <a:ext uri="{FF2B5EF4-FFF2-40B4-BE49-F238E27FC236}">
                <a16:creationId xmlns:a16="http://schemas.microsoft.com/office/drawing/2014/main" id="{25900375-CCE7-B05D-972D-72FBDEAFD7C6}"/>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4802146" y="1344687"/>
            <a:ext cx="196238" cy="196238"/>
          </a:xfrm>
          <a:prstGeom prst="rect">
            <a:avLst/>
          </a:prstGeom>
        </p:spPr>
      </p:pic>
      <p:pic>
        <p:nvPicPr>
          <p:cNvPr id="116" name="Graphic 115" descr="Document with solid fill">
            <a:extLst>
              <a:ext uri="{FF2B5EF4-FFF2-40B4-BE49-F238E27FC236}">
                <a16:creationId xmlns:a16="http://schemas.microsoft.com/office/drawing/2014/main" id="{EEE65438-980A-E2A9-8BED-8829E66B63FE}"/>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5000928" y="1344687"/>
            <a:ext cx="196238" cy="196238"/>
          </a:xfrm>
          <a:prstGeom prst="rect">
            <a:avLst/>
          </a:prstGeom>
        </p:spPr>
      </p:pic>
      <p:pic>
        <p:nvPicPr>
          <p:cNvPr id="124" name="Graphic 123" descr="Document with solid fill">
            <a:extLst>
              <a:ext uri="{FF2B5EF4-FFF2-40B4-BE49-F238E27FC236}">
                <a16:creationId xmlns:a16="http://schemas.microsoft.com/office/drawing/2014/main" id="{539B724E-4F31-4087-AD8A-2F9336D28C60}"/>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4806430" y="1602966"/>
            <a:ext cx="196238" cy="196238"/>
          </a:xfrm>
          <a:prstGeom prst="rect">
            <a:avLst/>
          </a:prstGeom>
        </p:spPr>
      </p:pic>
      <p:pic>
        <p:nvPicPr>
          <p:cNvPr id="126" name="Graphic 125" descr="Document with solid fill">
            <a:extLst>
              <a:ext uri="{FF2B5EF4-FFF2-40B4-BE49-F238E27FC236}">
                <a16:creationId xmlns:a16="http://schemas.microsoft.com/office/drawing/2014/main" id="{D0E5E43D-C51D-FEBB-B379-DB9357575E2F}"/>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5005212" y="1602966"/>
            <a:ext cx="196238" cy="196238"/>
          </a:xfrm>
          <a:prstGeom prst="rect">
            <a:avLst/>
          </a:prstGeom>
        </p:spPr>
      </p:pic>
      <p:pic>
        <p:nvPicPr>
          <p:cNvPr id="127" name="Graphic 126" descr="Document with solid fill">
            <a:extLst>
              <a:ext uri="{FF2B5EF4-FFF2-40B4-BE49-F238E27FC236}">
                <a16:creationId xmlns:a16="http://schemas.microsoft.com/office/drawing/2014/main" id="{AA3ADC86-7767-2254-3E6E-66C9EEE52C12}"/>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5203994" y="1602966"/>
            <a:ext cx="196238" cy="196238"/>
          </a:xfrm>
          <a:prstGeom prst="rect">
            <a:avLst/>
          </a:prstGeom>
        </p:spPr>
      </p:pic>
      <p:sp>
        <p:nvSpPr>
          <p:cNvPr id="128" name="TextBox 127">
            <a:extLst>
              <a:ext uri="{FF2B5EF4-FFF2-40B4-BE49-F238E27FC236}">
                <a16:creationId xmlns:a16="http://schemas.microsoft.com/office/drawing/2014/main" id="{0B07AF16-8D4A-320A-36FA-98843E26D6EB}"/>
              </a:ext>
            </a:extLst>
          </p:cNvPr>
          <p:cNvSpPr txBox="1"/>
          <p:nvPr/>
        </p:nvSpPr>
        <p:spPr>
          <a:xfrm>
            <a:off x="5820377" y="1059903"/>
            <a:ext cx="729688" cy="276999"/>
          </a:xfrm>
          <a:prstGeom prst="rect">
            <a:avLst/>
          </a:prstGeom>
          <a:noFill/>
        </p:spPr>
        <p:txBody>
          <a:bodyPr wrap="none" rtlCol="0">
            <a:spAutoFit/>
          </a:bodyPr>
          <a:lstStyle/>
          <a:p>
            <a:pPr>
              <a:spcBef>
                <a:spcPts val="600"/>
              </a:spcBef>
            </a:pPr>
            <a:r>
              <a:rPr lang="en-US" sz="1200" dirty="0">
                <a:latin typeface="IBM Plex Sans" panose="020B0503050203000203" pitchFamily="34" charset="0"/>
              </a:rPr>
              <a:t>Product</a:t>
            </a:r>
          </a:p>
        </p:txBody>
      </p:sp>
      <p:sp>
        <p:nvSpPr>
          <p:cNvPr id="131" name="TextBox 130">
            <a:extLst>
              <a:ext uri="{FF2B5EF4-FFF2-40B4-BE49-F238E27FC236}">
                <a16:creationId xmlns:a16="http://schemas.microsoft.com/office/drawing/2014/main" id="{6E493A0B-D153-0950-A3DD-9FD58B490171}"/>
              </a:ext>
            </a:extLst>
          </p:cNvPr>
          <p:cNvSpPr txBox="1"/>
          <p:nvPr/>
        </p:nvSpPr>
        <p:spPr>
          <a:xfrm>
            <a:off x="5820377" y="1318383"/>
            <a:ext cx="861134" cy="276999"/>
          </a:xfrm>
          <a:prstGeom prst="rect">
            <a:avLst/>
          </a:prstGeom>
          <a:noFill/>
        </p:spPr>
        <p:txBody>
          <a:bodyPr wrap="none" rtlCol="0">
            <a:spAutoFit/>
          </a:bodyPr>
          <a:lstStyle/>
          <a:p>
            <a:pPr>
              <a:spcBef>
                <a:spcPts val="600"/>
              </a:spcBef>
            </a:pPr>
            <a:r>
              <a:rPr lang="en-US" sz="1200" dirty="0">
                <a:latin typeface="IBM Plex Sans" panose="020B0503050203000203" pitchFamily="34" charset="0"/>
              </a:rPr>
              <a:t>Customer</a:t>
            </a:r>
          </a:p>
        </p:txBody>
      </p:sp>
      <p:sp>
        <p:nvSpPr>
          <p:cNvPr id="133" name="TextBox 132">
            <a:extLst>
              <a:ext uri="{FF2B5EF4-FFF2-40B4-BE49-F238E27FC236}">
                <a16:creationId xmlns:a16="http://schemas.microsoft.com/office/drawing/2014/main" id="{476E5A7D-67A2-CEAA-FB0F-0D1E38AC30D1}"/>
              </a:ext>
            </a:extLst>
          </p:cNvPr>
          <p:cNvSpPr txBox="1"/>
          <p:nvPr/>
        </p:nvSpPr>
        <p:spPr>
          <a:xfrm>
            <a:off x="5813796" y="1576415"/>
            <a:ext cx="577402" cy="276999"/>
          </a:xfrm>
          <a:prstGeom prst="rect">
            <a:avLst/>
          </a:prstGeom>
          <a:noFill/>
        </p:spPr>
        <p:txBody>
          <a:bodyPr wrap="none" rtlCol="0">
            <a:spAutoFit/>
          </a:bodyPr>
          <a:lstStyle/>
          <a:p>
            <a:pPr>
              <a:spcBef>
                <a:spcPts val="600"/>
              </a:spcBef>
            </a:pPr>
            <a:r>
              <a:rPr lang="en-US" sz="1200" i="1" dirty="0">
                <a:latin typeface="IBM Plex Sans" panose="020B0503050203000203" pitchFamily="34" charset="0"/>
              </a:rPr>
              <a:t>Other</a:t>
            </a:r>
          </a:p>
        </p:txBody>
      </p:sp>
      <p:sp>
        <p:nvSpPr>
          <p:cNvPr id="134" name="Regular Pentagon 133">
            <a:extLst>
              <a:ext uri="{FF2B5EF4-FFF2-40B4-BE49-F238E27FC236}">
                <a16:creationId xmlns:a16="http://schemas.microsoft.com/office/drawing/2014/main" id="{672E64D1-2269-BA0C-05A0-F95A9FF9DAE4}"/>
              </a:ext>
            </a:extLst>
          </p:cNvPr>
          <p:cNvSpPr>
            <a:spLocks/>
          </p:cNvSpPr>
          <p:nvPr/>
        </p:nvSpPr>
        <p:spPr>
          <a:xfrm>
            <a:off x="7117394" y="1087146"/>
            <a:ext cx="180000" cy="180000"/>
          </a:xfrm>
          <a:prstGeom prst="pentagon">
            <a:avLst/>
          </a:prstGeom>
          <a:solidFill>
            <a:schemeClr val="accent4">
              <a:lumMod val="60000"/>
              <a:lumOff val="40000"/>
            </a:schemeClr>
          </a:solidFill>
          <a:ln w="3175">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097236"/>
            <a:endParaRPr lang="en-US" sz="1400" dirty="0">
              <a:solidFill>
                <a:schemeClr val="tx1"/>
              </a:solidFill>
              <a:latin typeface="IBM Plex Sans" panose="020B0503050203000203" pitchFamily="34" charset="0"/>
            </a:endParaRPr>
          </a:p>
        </p:txBody>
      </p:sp>
      <p:sp>
        <p:nvSpPr>
          <p:cNvPr id="136" name="Oval 135">
            <a:extLst>
              <a:ext uri="{FF2B5EF4-FFF2-40B4-BE49-F238E27FC236}">
                <a16:creationId xmlns:a16="http://schemas.microsoft.com/office/drawing/2014/main" id="{916565A5-5881-54E4-575E-C65A3DB27356}"/>
              </a:ext>
            </a:extLst>
          </p:cNvPr>
          <p:cNvSpPr>
            <a:spLocks noChangeAspect="1"/>
          </p:cNvSpPr>
          <p:nvPr/>
        </p:nvSpPr>
        <p:spPr>
          <a:xfrm>
            <a:off x="7418264" y="1120439"/>
            <a:ext cx="144000" cy="144000"/>
          </a:xfrm>
          <a:prstGeom prst="ellipse">
            <a:avLst/>
          </a:prstGeom>
          <a:solidFill>
            <a:schemeClr val="accent4">
              <a:lumMod val="60000"/>
              <a:lumOff val="40000"/>
            </a:schemeClr>
          </a:solidFill>
          <a:ln w="3175">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097236"/>
            <a:endParaRPr lang="en-US" sz="1400" dirty="0">
              <a:solidFill>
                <a:schemeClr val="tx1"/>
              </a:solidFill>
              <a:latin typeface="IBM Plex Sans" panose="020B0503050203000203" pitchFamily="34" charset="0"/>
            </a:endParaRPr>
          </a:p>
        </p:txBody>
      </p:sp>
      <p:sp>
        <p:nvSpPr>
          <p:cNvPr id="137" name="Rectangle 136">
            <a:extLst>
              <a:ext uri="{FF2B5EF4-FFF2-40B4-BE49-F238E27FC236}">
                <a16:creationId xmlns:a16="http://schemas.microsoft.com/office/drawing/2014/main" id="{613BA63F-CFF5-863D-F104-5FD0E4EA40BC}"/>
              </a:ext>
            </a:extLst>
          </p:cNvPr>
          <p:cNvSpPr>
            <a:spLocks noChangeAspect="1"/>
          </p:cNvSpPr>
          <p:nvPr/>
        </p:nvSpPr>
        <p:spPr>
          <a:xfrm>
            <a:off x="7143898" y="1637589"/>
            <a:ext cx="144000" cy="144000"/>
          </a:xfrm>
          <a:prstGeom prst="rect">
            <a:avLst/>
          </a:prstGeom>
          <a:solidFill>
            <a:schemeClr val="accent6">
              <a:lumMod val="20000"/>
              <a:lumOff val="80000"/>
            </a:schemeClr>
          </a:solidFill>
          <a:ln w="3175">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097236"/>
            <a:endParaRPr lang="en-US" sz="1400" dirty="0">
              <a:solidFill>
                <a:schemeClr val="tx1"/>
              </a:solidFill>
              <a:latin typeface="IBM Plex Sans" panose="020B0503050203000203" pitchFamily="34" charset="0"/>
            </a:endParaRPr>
          </a:p>
        </p:txBody>
      </p:sp>
      <p:sp>
        <p:nvSpPr>
          <p:cNvPr id="142" name="Rectangle 141">
            <a:extLst>
              <a:ext uri="{FF2B5EF4-FFF2-40B4-BE49-F238E27FC236}">
                <a16:creationId xmlns:a16="http://schemas.microsoft.com/office/drawing/2014/main" id="{AD3C334E-78CA-B39A-8A52-51A8658BE534}"/>
              </a:ext>
            </a:extLst>
          </p:cNvPr>
          <p:cNvSpPr>
            <a:spLocks noChangeAspect="1"/>
          </p:cNvSpPr>
          <p:nvPr/>
        </p:nvSpPr>
        <p:spPr>
          <a:xfrm>
            <a:off x="7414368" y="1379101"/>
            <a:ext cx="144000" cy="144000"/>
          </a:xfrm>
          <a:prstGeom prst="rect">
            <a:avLst/>
          </a:prstGeom>
          <a:solidFill>
            <a:schemeClr val="accent5">
              <a:lumMod val="20000"/>
              <a:lumOff val="80000"/>
            </a:schemeClr>
          </a:solidFill>
          <a:ln w="3175">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097236"/>
            <a:endParaRPr lang="en-US" sz="1400" dirty="0">
              <a:solidFill>
                <a:schemeClr val="tx1"/>
              </a:solidFill>
              <a:latin typeface="IBM Plex Sans" panose="020B0503050203000203" pitchFamily="34" charset="0"/>
            </a:endParaRPr>
          </a:p>
        </p:txBody>
      </p:sp>
      <p:sp>
        <p:nvSpPr>
          <p:cNvPr id="143" name="Regular Pentagon 142">
            <a:extLst>
              <a:ext uri="{FF2B5EF4-FFF2-40B4-BE49-F238E27FC236}">
                <a16:creationId xmlns:a16="http://schemas.microsoft.com/office/drawing/2014/main" id="{0D4D5DA7-BCB6-BDE9-D6FA-D2C64F76AE50}"/>
              </a:ext>
            </a:extLst>
          </p:cNvPr>
          <p:cNvSpPr>
            <a:spLocks/>
          </p:cNvSpPr>
          <p:nvPr/>
        </p:nvSpPr>
        <p:spPr>
          <a:xfrm>
            <a:off x="7125528" y="1345082"/>
            <a:ext cx="180000" cy="180000"/>
          </a:xfrm>
          <a:prstGeom prst="pentagon">
            <a:avLst/>
          </a:prstGeom>
          <a:solidFill>
            <a:schemeClr val="accent5">
              <a:lumMod val="20000"/>
              <a:lumOff val="80000"/>
            </a:schemeClr>
          </a:solidFill>
          <a:ln w="3175">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097236"/>
            <a:endParaRPr lang="en-US" sz="1400" dirty="0">
              <a:solidFill>
                <a:schemeClr val="tx1"/>
              </a:solidFill>
              <a:latin typeface="IBM Plex Sans" panose="020B0503050203000203" pitchFamily="34" charset="0"/>
            </a:endParaRPr>
          </a:p>
        </p:txBody>
      </p:sp>
      <p:sp>
        <p:nvSpPr>
          <p:cNvPr id="144" name="Oval 143">
            <a:extLst>
              <a:ext uri="{FF2B5EF4-FFF2-40B4-BE49-F238E27FC236}">
                <a16:creationId xmlns:a16="http://schemas.microsoft.com/office/drawing/2014/main" id="{55100FC5-FE15-9D76-9CDF-12745C3FC461}"/>
              </a:ext>
            </a:extLst>
          </p:cNvPr>
          <p:cNvSpPr>
            <a:spLocks noChangeAspect="1"/>
          </p:cNvSpPr>
          <p:nvPr/>
        </p:nvSpPr>
        <p:spPr>
          <a:xfrm>
            <a:off x="7411134" y="1631890"/>
            <a:ext cx="144000" cy="144000"/>
          </a:xfrm>
          <a:prstGeom prst="ellipse">
            <a:avLst/>
          </a:prstGeom>
          <a:solidFill>
            <a:schemeClr val="accent6">
              <a:lumMod val="20000"/>
              <a:lumOff val="80000"/>
            </a:schemeClr>
          </a:solidFill>
          <a:ln w="3175">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097236"/>
            <a:endParaRPr lang="en-US" sz="1400" dirty="0">
              <a:solidFill>
                <a:schemeClr val="tx1"/>
              </a:solidFill>
              <a:latin typeface="IBM Plex Sans" panose="020B0503050203000203" pitchFamily="34" charset="0"/>
            </a:endParaRPr>
          </a:p>
        </p:txBody>
      </p:sp>
      <p:sp>
        <p:nvSpPr>
          <p:cNvPr id="146" name="Regular Pentagon 145">
            <a:extLst>
              <a:ext uri="{FF2B5EF4-FFF2-40B4-BE49-F238E27FC236}">
                <a16:creationId xmlns:a16="http://schemas.microsoft.com/office/drawing/2014/main" id="{6B63EAC7-11BF-F200-1437-A11E7B8288F2}"/>
              </a:ext>
            </a:extLst>
          </p:cNvPr>
          <p:cNvSpPr>
            <a:spLocks/>
          </p:cNvSpPr>
          <p:nvPr/>
        </p:nvSpPr>
        <p:spPr>
          <a:xfrm>
            <a:off x="7601172" y="1610369"/>
            <a:ext cx="180000" cy="180000"/>
          </a:xfrm>
          <a:prstGeom prst="pentagon">
            <a:avLst/>
          </a:prstGeom>
          <a:solidFill>
            <a:schemeClr val="accent6">
              <a:lumMod val="20000"/>
              <a:lumOff val="80000"/>
            </a:schemeClr>
          </a:solidFill>
          <a:ln w="3175">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097236"/>
            <a:endParaRPr lang="en-US" sz="1400" dirty="0">
              <a:solidFill>
                <a:schemeClr val="tx1"/>
              </a:solidFill>
              <a:latin typeface="IBM Plex Sans" panose="020B0503050203000203" pitchFamily="34" charset="0"/>
            </a:endParaRPr>
          </a:p>
        </p:txBody>
      </p:sp>
      <p:sp>
        <p:nvSpPr>
          <p:cNvPr id="147" name="Rectangle 146">
            <a:extLst>
              <a:ext uri="{FF2B5EF4-FFF2-40B4-BE49-F238E27FC236}">
                <a16:creationId xmlns:a16="http://schemas.microsoft.com/office/drawing/2014/main" id="{1C49B7C4-D356-DCED-A83A-784F4A030D1D}"/>
              </a:ext>
            </a:extLst>
          </p:cNvPr>
          <p:cNvSpPr/>
          <p:nvPr/>
        </p:nvSpPr>
        <p:spPr>
          <a:xfrm>
            <a:off x="8366049" y="976199"/>
            <a:ext cx="1190869" cy="2229554"/>
          </a:xfrm>
          <a:prstGeom prst="rect">
            <a:avLst/>
          </a:prstGeom>
          <a:solidFill>
            <a:schemeClr val="bg1"/>
          </a:solidFill>
          <a:ln w="3175">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defTabSz="1097236"/>
            <a:r>
              <a:rPr lang="en-IN" sz="1200" dirty="0">
                <a:solidFill>
                  <a:prstClr val="black"/>
                </a:solidFill>
                <a:latin typeface="IBM Plex Sans" panose="020B0503050203000203" pitchFamily="34" charset="0"/>
              </a:rPr>
              <a:t>Data Marketplace</a:t>
            </a:r>
          </a:p>
          <a:p>
            <a:pPr algn="ctr" defTabSz="1097236"/>
            <a:endParaRPr lang="en-IN" sz="1200" dirty="0">
              <a:solidFill>
                <a:prstClr val="black"/>
              </a:solidFill>
              <a:latin typeface="IBM Plex Sans" panose="020B0503050203000203" pitchFamily="34" charset="0"/>
            </a:endParaRPr>
          </a:p>
          <a:p>
            <a:pPr algn="ctr" defTabSz="1097236"/>
            <a:endParaRPr lang="en-IN" sz="1200" dirty="0">
              <a:solidFill>
                <a:prstClr val="black"/>
              </a:solidFill>
              <a:latin typeface="IBM Plex Sans" panose="020B0503050203000203" pitchFamily="34" charset="0"/>
            </a:endParaRPr>
          </a:p>
          <a:p>
            <a:pPr algn="ctr" defTabSz="1097236"/>
            <a:endParaRPr lang="en-IN" sz="1200" dirty="0">
              <a:solidFill>
                <a:prstClr val="black"/>
              </a:solidFill>
              <a:latin typeface="IBM Plex Sans" panose="020B0503050203000203" pitchFamily="34" charset="0"/>
            </a:endParaRPr>
          </a:p>
          <a:p>
            <a:pPr algn="ctr" defTabSz="1097236"/>
            <a:endParaRPr lang="en-IN" sz="1200" dirty="0">
              <a:solidFill>
                <a:prstClr val="black"/>
              </a:solidFill>
              <a:latin typeface="IBM Plex Sans" panose="020B0503050203000203" pitchFamily="34" charset="0"/>
            </a:endParaRPr>
          </a:p>
          <a:p>
            <a:pPr algn="ctr" defTabSz="1097236"/>
            <a:endParaRPr lang="en-IN" sz="1200" dirty="0">
              <a:solidFill>
                <a:prstClr val="black"/>
              </a:solidFill>
              <a:latin typeface="IBM Plex Sans" panose="020B0503050203000203" pitchFamily="34" charset="0"/>
            </a:endParaRPr>
          </a:p>
        </p:txBody>
      </p:sp>
      <p:sp>
        <p:nvSpPr>
          <p:cNvPr id="148" name="TextBox 147">
            <a:extLst>
              <a:ext uri="{FF2B5EF4-FFF2-40B4-BE49-F238E27FC236}">
                <a16:creationId xmlns:a16="http://schemas.microsoft.com/office/drawing/2014/main" id="{E28AB3AA-87E5-30B3-4AD2-80AA28E22DB1}"/>
              </a:ext>
            </a:extLst>
          </p:cNvPr>
          <p:cNvSpPr txBox="1"/>
          <p:nvPr/>
        </p:nvSpPr>
        <p:spPr>
          <a:xfrm>
            <a:off x="8454586" y="2772091"/>
            <a:ext cx="987167" cy="351877"/>
          </a:xfrm>
          <a:prstGeom prst="rect">
            <a:avLst/>
          </a:prstGeom>
          <a:solidFill>
            <a:schemeClr val="accent5">
              <a:lumMod val="20000"/>
              <a:lumOff val="80000"/>
            </a:schemeClr>
          </a:solidFill>
          <a:ln w="3175">
            <a:solidFill>
              <a:schemeClr val="accent5">
                <a:lumMod val="75000"/>
              </a:schemeClr>
            </a:solidFill>
            <a:prstDash val="dash"/>
          </a:ln>
        </p:spPr>
        <p:txBody>
          <a:bodyPr wrap="square" lIns="36000" rIns="36000" anchor="ctr">
            <a:noAutofit/>
          </a:bodyPr>
          <a:lstStyle/>
          <a:p>
            <a:pPr algn="ctr" defTabSz="1097236"/>
            <a:r>
              <a:rPr lang="en-IN" sz="1100" dirty="0">
                <a:solidFill>
                  <a:prstClr val="black"/>
                </a:solidFill>
                <a:latin typeface="IBM Plex Sans" panose="020B0503050203000203" pitchFamily="34" charset="0"/>
              </a:rPr>
              <a:t>Data Virtualization</a:t>
            </a:r>
          </a:p>
        </p:txBody>
      </p:sp>
      <p:sp>
        <p:nvSpPr>
          <p:cNvPr id="149" name="Rectangle 148">
            <a:extLst>
              <a:ext uri="{FF2B5EF4-FFF2-40B4-BE49-F238E27FC236}">
                <a16:creationId xmlns:a16="http://schemas.microsoft.com/office/drawing/2014/main" id="{8276ED9B-D304-DBE1-76F0-4B2F05EAE173}"/>
              </a:ext>
            </a:extLst>
          </p:cNvPr>
          <p:cNvSpPr/>
          <p:nvPr/>
        </p:nvSpPr>
        <p:spPr>
          <a:xfrm>
            <a:off x="8364914" y="3768481"/>
            <a:ext cx="1190869" cy="617396"/>
          </a:xfrm>
          <a:prstGeom prst="rect">
            <a:avLst/>
          </a:prstGeom>
          <a:solidFill>
            <a:schemeClr val="bg1"/>
          </a:solidFill>
          <a:ln w="12700">
            <a:solidFill>
              <a:schemeClr val="tx1">
                <a:lumMod val="50000"/>
                <a:lumOff val="50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defTabSz="1097236"/>
            <a:r>
              <a:rPr lang="en-IN" sz="1200" i="1" dirty="0">
                <a:solidFill>
                  <a:prstClr val="black"/>
                </a:solidFill>
                <a:latin typeface="IBM Plex Sans" panose="020B0503050203000203" pitchFamily="34" charset="0"/>
              </a:rPr>
              <a:t>AI marketplace (feature store)</a:t>
            </a:r>
          </a:p>
          <a:p>
            <a:pPr algn="ctr" defTabSz="1097236"/>
            <a:endParaRPr lang="en-IN" sz="1200" i="1" dirty="0">
              <a:solidFill>
                <a:prstClr val="black"/>
              </a:solidFill>
              <a:latin typeface="IBM Plex Sans" panose="020B0503050203000203" pitchFamily="34" charset="0"/>
            </a:endParaRPr>
          </a:p>
          <a:p>
            <a:pPr algn="ctr" defTabSz="1097236"/>
            <a:endParaRPr lang="en-IN" sz="1200" i="1" dirty="0">
              <a:solidFill>
                <a:prstClr val="black"/>
              </a:solidFill>
              <a:latin typeface="IBM Plex Sans" panose="020B0503050203000203" pitchFamily="34" charset="0"/>
            </a:endParaRPr>
          </a:p>
          <a:p>
            <a:pPr algn="ctr" defTabSz="1097236"/>
            <a:endParaRPr lang="en-IN" sz="1200" i="1" dirty="0">
              <a:solidFill>
                <a:prstClr val="black"/>
              </a:solidFill>
              <a:latin typeface="IBM Plex Sans" panose="020B0503050203000203" pitchFamily="34" charset="0"/>
            </a:endParaRPr>
          </a:p>
          <a:p>
            <a:pPr algn="ctr" defTabSz="1097236"/>
            <a:endParaRPr lang="en-IN" sz="1200" i="1" dirty="0">
              <a:solidFill>
                <a:prstClr val="black"/>
              </a:solidFill>
              <a:latin typeface="IBM Plex Sans" panose="020B0503050203000203" pitchFamily="34" charset="0"/>
            </a:endParaRPr>
          </a:p>
          <a:p>
            <a:pPr algn="ctr" defTabSz="1097236"/>
            <a:endParaRPr lang="en-IN" sz="1200" i="1" dirty="0">
              <a:solidFill>
                <a:prstClr val="black"/>
              </a:solidFill>
              <a:latin typeface="IBM Plex Sans" panose="020B0503050203000203" pitchFamily="34" charset="0"/>
            </a:endParaRPr>
          </a:p>
        </p:txBody>
      </p:sp>
      <p:sp>
        <p:nvSpPr>
          <p:cNvPr id="150" name="Rectangle 149">
            <a:extLst>
              <a:ext uri="{FF2B5EF4-FFF2-40B4-BE49-F238E27FC236}">
                <a16:creationId xmlns:a16="http://schemas.microsoft.com/office/drawing/2014/main" id="{A6A591C5-5FDF-229B-0DDA-0C39DCF5C9B0}"/>
              </a:ext>
            </a:extLst>
          </p:cNvPr>
          <p:cNvSpPr/>
          <p:nvPr/>
        </p:nvSpPr>
        <p:spPr>
          <a:xfrm>
            <a:off x="8370704" y="4447382"/>
            <a:ext cx="1190869" cy="501749"/>
          </a:xfrm>
          <a:prstGeom prst="rect">
            <a:avLst/>
          </a:prstGeom>
          <a:solidFill>
            <a:schemeClr val="bg1"/>
          </a:solidFill>
          <a:ln w="12700">
            <a:solidFill>
              <a:schemeClr val="tx1">
                <a:lumMod val="50000"/>
                <a:lumOff val="50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defTabSz="1097236"/>
            <a:r>
              <a:rPr lang="en-IN" sz="1200" i="1" dirty="0">
                <a:solidFill>
                  <a:prstClr val="black"/>
                </a:solidFill>
                <a:latin typeface="IBM Plex Sans" panose="020B0503050203000203" pitchFamily="34" charset="0"/>
              </a:rPr>
              <a:t>Prompt Engineering</a:t>
            </a:r>
          </a:p>
          <a:p>
            <a:pPr algn="ctr" defTabSz="1097236"/>
            <a:endParaRPr lang="en-IN" sz="1200" i="1" dirty="0">
              <a:solidFill>
                <a:prstClr val="black"/>
              </a:solidFill>
              <a:latin typeface="IBM Plex Sans" panose="020B0503050203000203" pitchFamily="34" charset="0"/>
            </a:endParaRPr>
          </a:p>
          <a:p>
            <a:pPr algn="ctr" defTabSz="1097236"/>
            <a:endParaRPr lang="en-IN" sz="1200" i="1" dirty="0">
              <a:solidFill>
                <a:prstClr val="black"/>
              </a:solidFill>
              <a:latin typeface="IBM Plex Sans" panose="020B0503050203000203" pitchFamily="34" charset="0"/>
            </a:endParaRPr>
          </a:p>
          <a:p>
            <a:pPr algn="ctr" defTabSz="1097236"/>
            <a:endParaRPr lang="en-IN" sz="1200" i="1" dirty="0">
              <a:solidFill>
                <a:prstClr val="black"/>
              </a:solidFill>
              <a:latin typeface="IBM Plex Sans" panose="020B0503050203000203" pitchFamily="34" charset="0"/>
            </a:endParaRPr>
          </a:p>
          <a:p>
            <a:pPr algn="ctr" defTabSz="1097236"/>
            <a:endParaRPr lang="en-IN" sz="1200" i="1" dirty="0">
              <a:solidFill>
                <a:prstClr val="black"/>
              </a:solidFill>
              <a:latin typeface="IBM Plex Sans" panose="020B0503050203000203" pitchFamily="34" charset="0"/>
            </a:endParaRPr>
          </a:p>
          <a:p>
            <a:pPr algn="ctr" defTabSz="1097236"/>
            <a:endParaRPr lang="en-IN" sz="1200" i="1" dirty="0">
              <a:solidFill>
                <a:prstClr val="black"/>
              </a:solidFill>
              <a:latin typeface="IBM Plex Sans" panose="020B0503050203000203" pitchFamily="34" charset="0"/>
            </a:endParaRPr>
          </a:p>
        </p:txBody>
      </p:sp>
      <p:sp>
        <p:nvSpPr>
          <p:cNvPr id="151" name="Rectangle 150">
            <a:extLst>
              <a:ext uri="{FF2B5EF4-FFF2-40B4-BE49-F238E27FC236}">
                <a16:creationId xmlns:a16="http://schemas.microsoft.com/office/drawing/2014/main" id="{5852C323-6AE4-6A99-9BCA-5A7229E877A3}"/>
              </a:ext>
            </a:extLst>
          </p:cNvPr>
          <p:cNvSpPr/>
          <p:nvPr/>
        </p:nvSpPr>
        <p:spPr>
          <a:xfrm>
            <a:off x="8364913" y="3273841"/>
            <a:ext cx="1190869" cy="443302"/>
          </a:xfrm>
          <a:prstGeom prst="rect">
            <a:avLst/>
          </a:prstGeom>
          <a:solidFill>
            <a:schemeClr val="bg1"/>
          </a:solidFill>
          <a:ln w="12700">
            <a:solidFill>
              <a:schemeClr val="tx1">
                <a:lumMod val="50000"/>
                <a:lumOff val="50000"/>
              </a:schemeClr>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defTabSz="1097236"/>
            <a:r>
              <a:rPr lang="en-IN" sz="1200" dirty="0">
                <a:solidFill>
                  <a:prstClr val="black"/>
                </a:solidFill>
                <a:latin typeface="IBM Plex Sans" panose="020B0503050203000203" pitchFamily="34" charset="0"/>
              </a:rPr>
              <a:t>API marketplace</a:t>
            </a:r>
          </a:p>
          <a:p>
            <a:pPr algn="ctr" defTabSz="1097236"/>
            <a:endParaRPr lang="en-IN" sz="1200" dirty="0">
              <a:solidFill>
                <a:prstClr val="black"/>
              </a:solidFill>
              <a:latin typeface="IBM Plex Sans" panose="020B0503050203000203" pitchFamily="34" charset="0"/>
            </a:endParaRPr>
          </a:p>
          <a:p>
            <a:pPr algn="ctr" defTabSz="1097236"/>
            <a:endParaRPr lang="en-IN" sz="1200" dirty="0">
              <a:solidFill>
                <a:prstClr val="black"/>
              </a:solidFill>
              <a:latin typeface="IBM Plex Sans" panose="020B0503050203000203" pitchFamily="34" charset="0"/>
            </a:endParaRPr>
          </a:p>
          <a:p>
            <a:pPr algn="ctr" defTabSz="1097236"/>
            <a:endParaRPr lang="en-IN" sz="1200" dirty="0">
              <a:solidFill>
                <a:prstClr val="black"/>
              </a:solidFill>
              <a:latin typeface="IBM Plex Sans" panose="020B0503050203000203" pitchFamily="34" charset="0"/>
            </a:endParaRPr>
          </a:p>
          <a:p>
            <a:pPr algn="ctr" defTabSz="1097236"/>
            <a:endParaRPr lang="en-IN" sz="1200" dirty="0">
              <a:solidFill>
                <a:prstClr val="black"/>
              </a:solidFill>
              <a:latin typeface="IBM Plex Sans" panose="020B0503050203000203" pitchFamily="34" charset="0"/>
            </a:endParaRPr>
          </a:p>
          <a:p>
            <a:pPr algn="ctr" defTabSz="1097236"/>
            <a:endParaRPr lang="en-IN" sz="1200" dirty="0">
              <a:solidFill>
                <a:prstClr val="black"/>
              </a:solidFill>
              <a:latin typeface="IBM Plex Sans" panose="020B0503050203000203" pitchFamily="34" charset="0"/>
            </a:endParaRPr>
          </a:p>
        </p:txBody>
      </p:sp>
      <p:sp>
        <p:nvSpPr>
          <p:cNvPr id="152" name="TextBox 151">
            <a:extLst>
              <a:ext uri="{FF2B5EF4-FFF2-40B4-BE49-F238E27FC236}">
                <a16:creationId xmlns:a16="http://schemas.microsoft.com/office/drawing/2014/main" id="{E5813C0D-DBEB-02E7-1F7C-25DCA5E2DB1A}"/>
              </a:ext>
            </a:extLst>
          </p:cNvPr>
          <p:cNvSpPr txBox="1"/>
          <p:nvPr/>
        </p:nvSpPr>
        <p:spPr>
          <a:xfrm>
            <a:off x="8473842" y="2018646"/>
            <a:ext cx="987167" cy="391992"/>
          </a:xfrm>
          <a:prstGeom prst="rect">
            <a:avLst/>
          </a:prstGeom>
          <a:solidFill>
            <a:schemeClr val="accent5">
              <a:lumMod val="20000"/>
              <a:lumOff val="80000"/>
            </a:schemeClr>
          </a:solidFill>
          <a:ln w="12700">
            <a:solidFill>
              <a:schemeClr val="accent5">
                <a:lumMod val="75000"/>
              </a:schemeClr>
            </a:solidFill>
            <a:prstDash val="dash"/>
          </a:ln>
        </p:spPr>
        <p:txBody>
          <a:bodyPr wrap="square" lIns="36000" rIns="36000" anchor="ctr">
            <a:noAutofit/>
          </a:bodyPr>
          <a:lstStyle>
            <a:defPPr>
              <a:defRPr lang="en-US"/>
            </a:defPPr>
            <a:lvl1pPr algn="ctr" defTabSz="1097236">
              <a:defRPr sz="1100" i="1">
                <a:solidFill>
                  <a:prstClr val="black"/>
                </a:solidFill>
                <a:latin typeface="IBM Plex Sans" panose="020B0503050203000203" pitchFamily="34" charset="0"/>
              </a:defRPr>
            </a:lvl1pPr>
          </a:lstStyle>
          <a:p>
            <a:r>
              <a:rPr lang="en-IN" dirty="0"/>
              <a:t>Stream Subscription</a:t>
            </a:r>
          </a:p>
        </p:txBody>
      </p:sp>
      <p:sp>
        <p:nvSpPr>
          <p:cNvPr id="153" name="TextBox 152">
            <a:extLst>
              <a:ext uri="{FF2B5EF4-FFF2-40B4-BE49-F238E27FC236}">
                <a16:creationId xmlns:a16="http://schemas.microsoft.com/office/drawing/2014/main" id="{8C30F09A-9829-9477-DC24-89F17AA3D7F9}"/>
              </a:ext>
            </a:extLst>
          </p:cNvPr>
          <p:cNvSpPr txBox="1"/>
          <p:nvPr/>
        </p:nvSpPr>
        <p:spPr>
          <a:xfrm>
            <a:off x="8467639" y="1489290"/>
            <a:ext cx="987167" cy="212183"/>
          </a:xfrm>
          <a:prstGeom prst="rect">
            <a:avLst/>
          </a:prstGeom>
          <a:solidFill>
            <a:schemeClr val="accent5">
              <a:lumMod val="20000"/>
              <a:lumOff val="80000"/>
            </a:schemeClr>
          </a:solidFill>
          <a:ln w="3175">
            <a:solidFill>
              <a:schemeClr val="accent5">
                <a:lumMod val="75000"/>
              </a:schemeClr>
            </a:solidFill>
            <a:prstDash val="dash"/>
          </a:ln>
        </p:spPr>
        <p:txBody>
          <a:bodyPr wrap="square" lIns="36000" rIns="36000" anchor="ctr">
            <a:noAutofit/>
          </a:bodyPr>
          <a:lstStyle/>
          <a:p>
            <a:pPr algn="ctr" defTabSz="1097236"/>
            <a:r>
              <a:rPr lang="en-IN" sz="1100" dirty="0">
                <a:solidFill>
                  <a:prstClr val="black"/>
                </a:solidFill>
                <a:latin typeface="IBM Plex Sans" panose="020B0503050203000203" pitchFamily="34" charset="0"/>
              </a:rPr>
              <a:t>Self-service</a:t>
            </a:r>
          </a:p>
        </p:txBody>
      </p:sp>
      <p:sp>
        <p:nvSpPr>
          <p:cNvPr id="154" name="TextBox 153">
            <a:extLst>
              <a:ext uri="{FF2B5EF4-FFF2-40B4-BE49-F238E27FC236}">
                <a16:creationId xmlns:a16="http://schemas.microsoft.com/office/drawing/2014/main" id="{8029894B-FDEA-3D4A-57E4-962DCE226B57}"/>
              </a:ext>
            </a:extLst>
          </p:cNvPr>
          <p:cNvSpPr txBox="1"/>
          <p:nvPr/>
        </p:nvSpPr>
        <p:spPr>
          <a:xfrm>
            <a:off x="8473843" y="1753968"/>
            <a:ext cx="987167" cy="212183"/>
          </a:xfrm>
          <a:prstGeom prst="rect">
            <a:avLst/>
          </a:prstGeom>
          <a:solidFill>
            <a:schemeClr val="accent5">
              <a:lumMod val="20000"/>
              <a:lumOff val="80000"/>
            </a:schemeClr>
          </a:solidFill>
          <a:ln w="12700">
            <a:solidFill>
              <a:schemeClr val="accent5">
                <a:lumMod val="75000"/>
              </a:schemeClr>
            </a:solidFill>
            <a:prstDash val="dash"/>
          </a:ln>
        </p:spPr>
        <p:txBody>
          <a:bodyPr wrap="square" lIns="36000" rIns="36000" anchor="ctr">
            <a:noAutofit/>
          </a:bodyPr>
          <a:lstStyle>
            <a:defPPr>
              <a:defRPr lang="en-US"/>
            </a:defPPr>
            <a:lvl1pPr algn="ctr" defTabSz="1097236">
              <a:defRPr sz="1100" i="1">
                <a:solidFill>
                  <a:prstClr val="black"/>
                </a:solidFill>
                <a:latin typeface="IBM Plex Sans" panose="020B0503050203000203" pitchFamily="34" charset="0"/>
              </a:defRPr>
            </a:lvl1pPr>
          </a:lstStyle>
          <a:p>
            <a:r>
              <a:rPr lang="en-IN" dirty="0"/>
              <a:t>Self-publish</a:t>
            </a:r>
          </a:p>
        </p:txBody>
      </p:sp>
      <p:sp>
        <p:nvSpPr>
          <p:cNvPr id="155" name="TextBox 154">
            <a:extLst>
              <a:ext uri="{FF2B5EF4-FFF2-40B4-BE49-F238E27FC236}">
                <a16:creationId xmlns:a16="http://schemas.microsoft.com/office/drawing/2014/main" id="{B3706D06-D9B6-2C29-C67B-D9240CA50E4F}"/>
              </a:ext>
            </a:extLst>
          </p:cNvPr>
          <p:cNvSpPr txBox="1"/>
          <p:nvPr/>
        </p:nvSpPr>
        <p:spPr>
          <a:xfrm>
            <a:off x="8461587" y="2463133"/>
            <a:ext cx="987167" cy="256462"/>
          </a:xfrm>
          <a:prstGeom prst="rect">
            <a:avLst/>
          </a:prstGeom>
          <a:solidFill>
            <a:schemeClr val="accent5">
              <a:lumMod val="20000"/>
              <a:lumOff val="80000"/>
            </a:schemeClr>
          </a:solidFill>
          <a:ln w="12700">
            <a:solidFill>
              <a:schemeClr val="accent5">
                <a:lumMod val="75000"/>
              </a:schemeClr>
            </a:solidFill>
            <a:prstDash val="dash"/>
          </a:ln>
        </p:spPr>
        <p:txBody>
          <a:bodyPr wrap="square" lIns="36000" rIns="36000" anchor="ctr">
            <a:noAutofit/>
          </a:bodyPr>
          <a:lstStyle>
            <a:defPPr>
              <a:defRPr lang="en-US"/>
            </a:defPPr>
            <a:lvl1pPr algn="ctr" defTabSz="1097236">
              <a:defRPr sz="1100" i="1">
                <a:solidFill>
                  <a:prstClr val="black"/>
                </a:solidFill>
                <a:latin typeface="IBM Plex Sans" panose="020B0503050203000203" pitchFamily="34" charset="0"/>
              </a:defRPr>
            </a:lvl1pPr>
          </a:lstStyle>
          <a:p>
            <a:r>
              <a:rPr lang="en-IN" dirty="0"/>
              <a:t>Data Sharing</a:t>
            </a:r>
          </a:p>
        </p:txBody>
      </p:sp>
      <p:sp>
        <p:nvSpPr>
          <p:cNvPr id="130" name="Rectangle 129">
            <a:extLst>
              <a:ext uri="{FF2B5EF4-FFF2-40B4-BE49-F238E27FC236}">
                <a16:creationId xmlns:a16="http://schemas.microsoft.com/office/drawing/2014/main" id="{0EA4983E-F7C3-E070-C1E6-1F4DDCCF29DA}"/>
              </a:ext>
            </a:extLst>
          </p:cNvPr>
          <p:cNvSpPr/>
          <p:nvPr/>
        </p:nvSpPr>
        <p:spPr>
          <a:xfrm>
            <a:off x="1878504" y="598387"/>
            <a:ext cx="2550162" cy="4459547"/>
          </a:xfrm>
          <a:prstGeom prst="rect">
            <a:avLst/>
          </a:prstGeom>
          <a:solidFill>
            <a:schemeClr val="bg1">
              <a:lumMod val="95000"/>
            </a:schemeClr>
          </a:solidFill>
          <a:ln w="12700" cmpd="sng">
            <a:solidFill>
              <a:schemeClr val="accent6">
                <a:lumMod val="50000"/>
                <a:alpha val="99000"/>
              </a:schemeClr>
            </a:solidFill>
            <a:prstDash val="solid"/>
            <a:extLst>
              <a:ext uri="{C807C97D-BFC1-408E-A445-0C87EB9F89A2}">
                <ask:lineSketchStyleProps xmlns:ask="http://schemas.microsoft.com/office/drawing/2018/sketchyshapes" sd="1219033472">
                  <a:custGeom>
                    <a:avLst/>
                    <a:gdLst>
                      <a:gd name="connsiteX0" fmla="*/ 0 w 5517100"/>
                      <a:gd name="connsiteY0" fmla="*/ 0 h 3705023"/>
                      <a:gd name="connsiteX1" fmla="*/ 496539 w 5517100"/>
                      <a:gd name="connsiteY1" fmla="*/ 0 h 3705023"/>
                      <a:gd name="connsiteX2" fmla="*/ 882736 w 5517100"/>
                      <a:gd name="connsiteY2" fmla="*/ 0 h 3705023"/>
                      <a:gd name="connsiteX3" fmla="*/ 1544788 w 5517100"/>
                      <a:gd name="connsiteY3" fmla="*/ 0 h 3705023"/>
                      <a:gd name="connsiteX4" fmla="*/ 2041327 w 5517100"/>
                      <a:gd name="connsiteY4" fmla="*/ 0 h 3705023"/>
                      <a:gd name="connsiteX5" fmla="*/ 2537866 w 5517100"/>
                      <a:gd name="connsiteY5" fmla="*/ 0 h 3705023"/>
                      <a:gd name="connsiteX6" fmla="*/ 3199918 w 5517100"/>
                      <a:gd name="connsiteY6" fmla="*/ 0 h 3705023"/>
                      <a:gd name="connsiteX7" fmla="*/ 3641286 w 5517100"/>
                      <a:gd name="connsiteY7" fmla="*/ 0 h 3705023"/>
                      <a:gd name="connsiteX8" fmla="*/ 4303338 w 5517100"/>
                      <a:gd name="connsiteY8" fmla="*/ 0 h 3705023"/>
                      <a:gd name="connsiteX9" fmla="*/ 4965390 w 5517100"/>
                      <a:gd name="connsiteY9" fmla="*/ 0 h 3705023"/>
                      <a:gd name="connsiteX10" fmla="*/ 5517100 w 5517100"/>
                      <a:gd name="connsiteY10" fmla="*/ 0 h 3705023"/>
                      <a:gd name="connsiteX11" fmla="*/ 5517100 w 5517100"/>
                      <a:gd name="connsiteY11" fmla="*/ 603389 h 3705023"/>
                      <a:gd name="connsiteX12" fmla="*/ 5517100 w 5517100"/>
                      <a:gd name="connsiteY12" fmla="*/ 1169729 h 3705023"/>
                      <a:gd name="connsiteX13" fmla="*/ 5517100 w 5517100"/>
                      <a:gd name="connsiteY13" fmla="*/ 1587867 h 3705023"/>
                      <a:gd name="connsiteX14" fmla="*/ 5517100 w 5517100"/>
                      <a:gd name="connsiteY14" fmla="*/ 2117156 h 3705023"/>
                      <a:gd name="connsiteX15" fmla="*/ 5517100 w 5517100"/>
                      <a:gd name="connsiteY15" fmla="*/ 2646445 h 3705023"/>
                      <a:gd name="connsiteX16" fmla="*/ 5517100 w 5517100"/>
                      <a:gd name="connsiteY16" fmla="*/ 3175734 h 3705023"/>
                      <a:gd name="connsiteX17" fmla="*/ 5517100 w 5517100"/>
                      <a:gd name="connsiteY17" fmla="*/ 3705023 h 3705023"/>
                      <a:gd name="connsiteX18" fmla="*/ 4910219 w 5517100"/>
                      <a:gd name="connsiteY18" fmla="*/ 3705023 h 3705023"/>
                      <a:gd name="connsiteX19" fmla="*/ 4524022 w 5517100"/>
                      <a:gd name="connsiteY19" fmla="*/ 3705023 h 3705023"/>
                      <a:gd name="connsiteX20" fmla="*/ 4082654 w 5517100"/>
                      <a:gd name="connsiteY20" fmla="*/ 3705023 h 3705023"/>
                      <a:gd name="connsiteX21" fmla="*/ 3420602 w 5517100"/>
                      <a:gd name="connsiteY21" fmla="*/ 3705023 h 3705023"/>
                      <a:gd name="connsiteX22" fmla="*/ 2868892 w 5517100"/>
                      <a:gd name="connsiteY22" fmla="*/ 3705023 h 3705023"/>
                      <a:gd name="connsiteX23" fmla="*/ 2427524 w 5517100"/>
                      <a:gd name="connsiteY23" fmla="*/ 3705023 h 3705023"/>
                      <a:gd name="connsiteX24" fmla="*/ 1875814 w 5517100"/>
                      <a:gd name="connsiteY24" fmla="*/ 3705023 h 3705023"/>
                      <a:gd name="connsiteX25" fmla="*/ 1489617 w 5517100"/>
                      <a:gd name="connsiteY25" fmla="*/ 3705023 h 3705023"/>
                      <a:gd name="connsiteX26" fmla="*/ 1103420 w 5517100"/>
                      <a:gd name="connsiteY26" fmla="*/ 3705023 h 3705023"/>
                      <a:gd name="connsiteX27" fmla="*/ 551710 w 5517100"/>
                      <a:gd name="connsiteY27" fmla="*/ 3705023 h 3705023"/>
                      <a:gd name="connsiteX28" fmla="*/ 0 w 5517100"/>
                      <a:gd name="connsiteY28" fmla="*/ 3705023 h 3705023"/>
                      <a:gd name="connsiteX29" fmla="*/ 0 w 5517100"/>
                      <a:gd name="connsiteY29" fmla="*/ 3138684 h 3705023"/>
                      <a:gd name="connsiteX30" fmla="*/ 0 w 5517100"/>
                      <a:gd name="connsiteY30" fmla="*/ 2646445 h 3705023"/>
                      <a:gd name="connsiteX31" fmla="*/ 0 w 5517100"/>
                      <a:gd name="connsiteY31" fmla="*/ 2228307 h 3705023"/>
                      <a:gd name="connsiteX32" fmla="*/ 0 w 5517100"/>
                      <a:gd name="connsiteY32" fmla="*/ 1661967 h 3705023"/>
                      <a:gd name="connsiteX33" fmla="*/ 0 w 5517100"/>
                      <a:gd name="connsiteY33" fmla="*/ 1206779 h 3705023"/>
                      <a:gd name="connsiteX34" fmla="*/ 0 w 5517100"/>
                      <a:gd name="connsiteY34" fmla="*/ 640440 h 3705023"/>
                      <a:gd name="connsiteX35" fmla="*/ 0 w 5517100"/>
                      <a:gd name="connsiteY35" fmla="*/ 0 h 3705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17100" h="3705023" extrusionOk="0">
                        <a:moveTo>
                          <a:pt x="0" y="0"/>
                        </a:moveTo>
                        <a:cubicBezTo>
                          <a:pt x="136378" y="-22571"/>
                          <a:pt x="263509" y="41984"/>
                          <a:pt x="496539" y="0"/>
                        </a:cubicBezTo>
                        <a:cubicBezTo>
                          <a:pt x="729569" y="-41984"/>
                          <a:pt x="802058" y="40759"/>
                          <a:pt x="882736" y="0"/>
                        </a:cubicBezTo>
                        <a:cubicBezTo>
                          <a:pt x="963414" y="-40759"/>
                          <a:pt x="1389642" y="63693"/>
                          <a:pt x="1544788" y="0"/>
                        </a:cubicBezTo>
                        <a:cubicBezTo>
                          <a:pt x="1699934" y="-63693"/>
                          <a:pt x="1922519" y="24155"/>
                          <a:pt x="2041327" y="0"/>
                        </a:cubicBezTo>
                        <a:cubicBezTo>
                          <a:pt x="2160135" y="-24155"/>
                          <a:pt x="2378845" y="9596"/>
                          <a:pt x="2537866" y="0"/>
                        </a:cubicBezTo>
                        <a:cubicBezTo>
                          <a:pt x="2696887" y="-9596"/>
                          <a:pt x="2968875" y="40693"/>
                          <a:pt x="3199918" y="0"/>
                        </a:cubicBezTo>
                        <a:cubicBezTo>
                          <a:pt x="3430961" y="-40693"/>
                          <a:pt x="3461340" y="758"/>
                          <a:pt x="3641286" y="0"/>
                        </a:cubicBezTo>
                        <a:cubicBezTo>
                          <a:pt x="3821232" y="-758"/>
                          <a:pt x="4088999" y="17944"/>
                          <a:pt x="4303338" y="0"/>
                        </a:cubicBezTo>
                        <a:cubicBezTo>
                          <a:pt x="4517677" y="-17944"/>
                          <a:pt x="4742167" y="16828"/>
                          <a:pt x="4965390" y="0"/>
                        </a:cubicBezTo>
                        <a:cubicBezTo>
                          <a:pt x="5188613" y="-16828"/>
                          <a:pt x="5365529" y="16223"/>
                          <a:pt x="5517100" y="0"/>
                        </a:cubicBezTo>
                        <a:cubicBezTo>
                          <a:pt x="5566659" y="209353"/>
                          <a:pt x="5516049" y="323191"/>
                          <a:pt x="5517100" y="603389"/>
                        </a:cubicBezTo>
                        <a:cubicBezTo>
                          <a:pt x="5518151" y="883587"/>
                          <a:pt x="5489366" y="909633"/>
                          <a:pt x="5517100" y="1169729"/>
                        </a:cubicBezTo>
                        <a:cubicBezTo>
                          <a:pt x="5544834" y="1429825"/>
                          <a:pt x="5478324" y="1490040"/>
                          <a:pt x="5517100" y="1587867"/>
                        </a:cubicBezTo>
                        <a:cubicBezTo>
                          <a:pt x="5555876" y="1685694"/>
                          <a:pt x="5454958" y="1922253"/>
                          <a:pt x="5517100" y="2117156"/>
                        </a:cubicBezTo>
                        <a:cubicBezTo>
                          <a:pt x="5579242" y="2312059"/>
                          <a:pt x="5513772" y="2432029"/>
                          <a:pt x="5517100" y="2646445"/>
                        </a:cubicBezTo>
                        <a:cubicBezTo>
                          <a:pt x="5520428" y="2860861"/>
                          <a:pt x="5459207" y="3066020"/>
                          <a:pt x="5517100" y="3175734"/>
                        </a:cubicBezTo>
                        <a:cubicBezTo>
                          <a:pt x="5574993" y="3285448"/>
                          <a:pt x="5474241" y="3591688"/>
                          <a:pt x="5517100" y="3705023"/>
                        </a:cubicBezTo>
                        <a:cubicBezTo>
                          <a:pt x="5358966" y="3745541"/>
                          <a:pt x="5117600" y="3646996"/>
                          <a:pt x="4910219" y="3705023"/>
                        </a:cubicBezTo>
                        <a:cubicBezTo>
                          <a:pt x="4702838" y="3763050"/>
                          <a:pt x="4702351" y="3704641"/>
                          <a:pt x="4524022" y="3705023"/>
                        </a:cubicBezTo>
                        <a:cubicBezTo>
                          <a:pt x="4345693" y="3705405"/>
                          <a:pt x="4178065" y="3671836"/>
                          <a:pt x="4082654" y="3705023"/>
                        </a:cubicBezTo>
                        <a:cubicBezTo>
                          <a:pt x="3987243" y="3738210"/>
                          <a:pt x="3727866" y="3680657"/>
                          <a:pt x="3420602" y="3705023"/>
                        </a:cubicBezTo>
                        <a:cubicBezTo>
                          <a:pt x="3113338" y="3729389"/>
                          <a:pt x="3092297" y="3703718"/>
                          <a:pt x="2868892" y="3705023"/>
                        </a:cubicBezTo>
                        <a:cubicBezTo>
                          <a:pt x="2645487" y="3706328"/>
                          <a:pt x="2554958" y="3652983"/>
                          <a:pt x="2427524" y="3705023"/>
                        </a:cubicBezTo>
                        <a:cubicBezTo>
                          <a:pt x="2300090" y="3757063"/>
                          <a:pt x="2075949" y="3647845"/>
                          <a:pt x="1875814" y="3705023"/>
                        </a:cubicBezTo>
                        <a:cubicBezTo>
                          <a:pt x="1675679" y="3762201"/>
                          <a:pt x="1657774" y="3662540"/>
                          <a:pt x="1489617" y="3705023"/>
                        </a:cubicBezTo>
                        <a:cubicBezTo>
                          <a:pt x="1321460" y="3747506"/>
                          <a:pt x="1211879" y="3692689"/>
                          <a:pt x="1103420" y="3705023"/>
                        </a:cubicBezTo>
                        <a:cubicBezTo>
                          <a:pt x="994961" y="3717357"/>
                          <a:pt x="724840" y="3651360"/>
                          <a:pt x="551710" y="3705023"/>
                        </a:cubicBezTo>
                        <a:cubicBezTo>
                          <a:pt x="378580" y="3758686"/>
                          <a:pt x="163039" y="3669227"/>
                          <a:pt x="0" y="3705023"/>
                        </a:cubicBezTo>
                        <a:cubicBezTo>
                          <a:pt x="-54728" y="3532296"/>
                          <a:pt x="66027" y="3319192"/>
                          <a:pt x="0" y="3138684"/>
                        </a:cubicBezTo>
                        <a:cubicBezTo>
                          <a:pt x="-66027" y="2958176"/>
                          <a:pt x="14804" y="2774809"/>
                          <a:pt x="0" y="2646445"/>
                        </a:cubicBezTo>
                        <a:cubicBezTo>
                          <a:pt x="-14804" y="2518081"/>
                          <a:pt x="46937" y="2384816"/>
                          <a:pt x="0" y="2228307"/>
                        </a:cubicBezTo>
                        <a:cubicBezTo>
                          <a:pt x="-46937" y="2071798"/>
                          <a:pt x="66945" y="1891444"/>
                          <a:pt x="0" y="1661967"/>
                        </a:cubicBezTo>
                        <a:cubicBezTo>
                          <a:pt x="-66945" y="1432490"/>
                          <a:pt x="4706" y="1318097"/>
                          <a:pt x="0" y="1206779"/>
                        </a:cubicBezTo>
                        <a:cubicBezTo>
                          <a:pt x="-4706" y="1095461"/>
                          <a:pt x="57983" y="767534"/>
                          <a:pt x="0" y="640440"/>
                        </a:cubicBezTo>
                        <a:cubicBezTo>
                          <a:pt x="-57983" y="513346"/>
                          <a:pt x="69228" y="284092"/>
                          <a:pt x="0" y="0"/>
                        </a:cubicBezTo>
                        <a:close/>
                      </a:path>
                    </a:pathLst>
                  </a:custGeom>
                  <ask:type>
                    <ask:lineSketchNone/>
                  </ask:type>
                </ask:lineSketchStyleProps>
              </a:ext>
            </a:extLst>
          </a:ln>
        </p:spPr>
        <p:style>
          <a:lnRef idx="2">
            <a:schemeClr val="accent1"/>
          </a:lnRef>
          <a:fillRef idx="1">
            <a:schemeClr val="lt1"/>
          </a:fillRef>
          <a:effectRef idx="0">
            <a:schemeClr val="accent1"/>
          </a:effectRef>
          <a:fontRef idx="minor">
            <a:schemeClr val="dk1"/>
          </a:fontRef>
        </p:style>
        <p:txBody>
          <a:bodyPr tIns="36000" rtlCol="0" anchor="t"/>
          <a:lstStyle/>
          <a:p>
            <a:pPr algn="ctr"/>
            <a:r>
              <a:rPr lang="en-IN" sz="1200" dirty="0">
                <a:latin typeface="IBM Plex Sans" panose="020B0503050203000203" pitchFamily="34" charset="0"/>
              </a:rPr>
              <a:t>Data Ingestion Layer</a:t>
            </a:r>
          </a:p>
        </p:txBody>
      </p:sp>
      <p:sp>
        <p:nvSpPr>
          <p:cNvPr id="162" name="Rectangle 161">
            <a:extLst>
              <a:ext uri="{FF2B5EF4-FFF2-40B4-BE49-F238E27FC236}">
                <a16:creationId xmlns:a16="http://schemas.microsoft.com/office/drawing/2014/main" id="{9A944D4C-382F-44BE-B436-80DB6B9564C0}"/>
              </a:ext>
            </a:extLst>
          </p:cNvPr>
          <p:cNvSpPr/>
          <p:nvPr/>
        </p:nvSpPr>
        <p:spPr>
          <a:xfrm>
            <a:off x="1881563" y="5132316"/>
            <a:ext cx="9215041" cy="1241822"/>
          </a:xfrm>
          <a:prstGeom prst="rect">
            <a:avLst/>
          </a:prstGeom>
          <a:solidFill>
            <a:schemeClr val="accent1">
              <a:lumMod val="20000"/>
              <a:lumOff val="80000"/>
            </a:schemeClr>
          </a:solidFill>
          <a:ln w="12700" cmpd="sng">
            <a:solidFill>
              <a:schemeClr val="tx1">
                <a:alpha val="99000"/>
              </a:schemeClr>
            </a:solidFill>
            <a:prstDash val="solid"/>
            <a:extLst>
              <a:ext uri="{C807C97D-BFC1-408E-A445-0C87EB9F89A2}">
                <ask:lineSketchStyleProps xmlns:ask="http://schemas.microsoft.com/office/drawing/2018/sketchyshapes" sd="1219033472">
                  <a:custGeom>
                    <a:avLst/>
                    <a:gdLst>
                      <a:gd name="connsiteX0" fmla="*/ 0 w 5517100"/>
                      <a:gd name="connsiteY0" fmla="*/ 0 h 3705023"/>
                      <a:gd name="connsiteX1" fmla="*/ 496539 w 5517100"/>
                      <a:gd name="connsiteY1" fmla="*/ 0 h 3705023"/>
                      <a:gd name="connsiteX2" fmla="*/ 882736 w 5517100"/>
                      <a:gd name="connsiteY2" fmla="*/ 0 h 3705023"/>
                      <a:gd name="connsiteX3" fmla="*/ 1544788 w 5517100"/>
                      <a:gd name="connsiteY3" fmla="*/ 0 h 3705023"/>
                      <a:gd name="connsiteX4" fmla="*/ 2041327 w 5517100"/>
                      <a:gd name="connsiteY4" fmla="*/ 0 h 3705023"/>
                      <a:gd name="connsiteX5" fmla="*/ 2537866 w 5517100"/>
                      <a:gd name="connsiteY5" fmla="*/ 0 h 3705023"/>
                      <a:gd name="connsiteX6" fmla="*/ 3199918 w 5517100"/>
                      <a:gd name="connsiteY6" fmla="*/ 0 h 3705023"/>
                      <a:gd name="connsiteX7" fmla="*/ 3641286 w 5517100"/>
                      <a:gd name="connsiteY7" fmla="*/ 0 h 3705023"/>
                      <a:gd name="connsiteX8" fmla="*/ 4303338 w 5517100"/>
                      <a:gd name="connsiteY8" fmla="*/ 0 h 3705023"/>
                      <a:gd name="connsiteX9" fmla="*/ 4965390 w 5517100"/>
                      <a:gd name="connsiteY9" fmla="*/ 0 h 3705023"/>
                      <a:gd name="connsiteX10" fmla="*/ 5517100 w 5517100"/>
                      <a:gd name="connsiteY10" fmla="*/ 0 h 3705023"/>
                      <a:gd name="connsiteX11" fmla="*/ 5517100 w 5517100"/>
                      <a:gd name="connsiteY11" fmla="*/ 603389 h 3705023"/>
                      <a:gd name="connsiteX12" fmla="*/ 5517100 w 5517100"/>
                      <a:gd name="connsiteY12" fmla="*/ 1169729 h 3705023"/>
                      <a:gd name="connsiteX13" fmla="*/ 5517100 w 5517100"/>
                      <a:gd name="connsiteY13" fmla="*/ 1587867 h 3705023"/>
                      <a:gd name="connsiteX14" fmla="*/ 5517100 w 5517100"/>
                      <a:gd name="connsiteY14" fmla="*/ 2117156 h 3705023"/>
                      <a:gd name="connsiteX15" fmla="*/ 5517100 w 5517100"/>
                      <a:gd name="connsiteY15" fmla="*/ 2646445 h 3705023"/>
                      <a:gd name="connsiteX16" fmla="*/ 5517100 w 5517100"/>
                      <a:gd name="connsiteY16" fmla="*/ 3175734 h 3705023"/>
                      <a:gd name="connsiteX17" fmla="*/ 5517100 w 5517100"/>
                      <a:gd name="connsiteY17" fmla="*/ 3705023 h 3705023"/>
                      <a:gd name="connsiteX18" fmla="*/ 4910219 w 5517100"/>
                      <a:gd name="connsiteY18" fmla="*/ 3705023 h 3705023"/>
                      <a:gd name="connsiteX19" fmla="*/ 4524022 w 5517100"/>
                      <a:gd name="connsiteY19" fmla="*/ 3705023 h 3705023"/>
                      <a:gd name="connsiteX20" fmla="*/ 4082654 w 5517100"/>
                      <a:gd name="connsiteY20" fmla="*/ 3705023 h 3705023"/>
                      <a:gd name="connsiteX21" fmla="*/ 3420602 w 5517100"/>
                      <a:gd name="connsiteY21" fmla="*/ 3705023 h 3705023"/>
                      <a:gd name="connsiteX22" fmla="*/ 2868892 w 5517100"/>
                      <a:gd name="connsiteY22" fmla="*/ 3705023 h 3705023"/>
                      <a:gd name="connsiteX23" fmla="*/ 2427524 w 5517100"/>
                      <a:gd name="connsiteY23" fmla="*/ 3705023 h 3705023"/>
                      <a:gd name="connsiteX24" fmla="*/ 1875814 w 5517100"/>
                      <a:gd name="connsiteY24" fmla="*/ 3705023 h 3705023"/>
                      <a:gd name="connsiteX25" fmla="*/ 1489617 w 5517100"/>
                      <a:gd name="connsiteY25" fmla="*/ 3705023 h 3705023"/>
                      <a:gd name="connsiteX26" fmla="*/ 1103420 w 5517100"/>
                      <a:gd name="connsiteY26" fmla="*/ 3705023 h 3705023"/>
                      <a:gd name="connsiteX27" fmla="*/ 551710 w 5517100"/>
                      <a:gd name="connsiteY27" fmla="*/ 3705023 h 3705023"/>
                      <a:gd name="connsiteX28" fmla="*/ 0 w 5517100"/>
                      <a:gd name="connsiteY28" fmla="*/ 3705023 h 3705023"/>
                      <a:gd name="connsiteX29" fmla="*/ 0 w 5517100"/>
                      <a:gd name="connsiteY29" fmla="*/ 3138684 h 3705023"/>
                      <a:gd name="connsiteX30" fmla="*/ 0 w 5517100"/>
                      <a:gd name="connsiteY30" fmla="*/ 2646445 h 3705023"/>
                      <a:gd name="connsiteX31" fmla="*/ 0 w 5517100"/>
                      <a:gd name="connsiteY31" fmla="*/ 2228307 h 3705023"/>
                      <a:gd name="connsiteX32" fmla="*/ 0 w 5517100"/>
                      <a:gd name="connsiteY32" fmla="*/ 1661967 h 3705023"/>
                      <a:gd name="connsiteX33" fmla="*/ 0 w 5517100"/>
                      <a:gd name="connsiteY33" fmla="*/ 1206779 h 3705023"/>
                      <a:gd name="connsiteX34" fmla="*/ 0 w 5517100"/>
                      <a:gd name="connsiteY34" fmla="*/ 640440 h 3705023"/>
                      <a:gd name="connsiteX35" fmla="*/ 0 w 5517100"/>
                      <a:gd name="connsiteY35" fmla="*/ 0 h 3705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17100" h="3705023" extrusionOk="0">
                        <a:moveTo>
                          <a:pt x="0" y="0"/>
                        </a:moveTo>
                        <a:cubicBezTo>
                          <a:pt x="136378" y="-22571"/>
                          <a:pt x="263509" y="41984"/>
                          <a:pt x="496539" y="0"/>
                        </a:cubicBezTo>
                        <a:cubicBezTo>
                          <a:pt x="729569" y="-41984"/>
                          <a:pt x="802058" y="40759"/>
                          <a:pt x="882736" y="0"/>
                        </a:cubicBezTo>
                        <a:cubicBezTo>
                          <a:pt x="963414" y="-40759"/>
                          <a:pt x="1389642" y="63693"/>
                          <a:pt x="1544788" y="0"/>
                        </a:cubicBezTo>
                        <a:cubicBezTo>
                          <a:pt x="1699934" y="-63693"/>
                          <a:pt x="1922519" y="24155"/>
                          <a:pt x="2041327" y="0"/>
                        </a:cubicBezTo>
                        <a:cubicBezTo>
                          <a:pt x="2160135" y="-24155"/>
                          <a:pt x="2378845" y="9596"/>
                          <a:pt x="2537866" y="0"/>
                        </a:cubicBezTo>
                        <a:cubicBezTo>
                          <a:pt x="2696887" y="-9596"/>
                          <a:pt x="2968875" y="40693"/>
                          <a:pt x="3199918" y="0"/>
                        </a:cubicBezTo>
                        <a:cubicBezTo>
                          <a:pt x="3430961" y="-40693"/>
                          <a:pt x="3461340" y="758"/>
                          <a:pt x="3641286" y="0"/>
                        </a:cubicBezTo>
                        <a:cubicBezTo>
                          <a:pt x="3821232" y="-758"/>
                          <a:pt x="4088999" y="17944"/>
                          <a:pt x="4303338" y="0"/>
                        </a:cubicBezTo>
                        <a:cubicBezTo>
                          <a:pt x="4517677" y="-17944"/>
                          <a:pt x="4742167" y="16828"/>
                          <a:pt x="4965390" y="0"/>
                        </a:cubicBezTo>
                        <a:cubicBezTo>
                          <a:pt x="5188613" y="-16828"/>
                          <a:pt x="5365529" y="16223"/>
                          <a:pt x="5517100" y="0"/>
                        </a:cubicBezTo>
                        <a:cubicBezTo>
                          <a:pt x="5566659" y="209353"/>
                          <a:pt x="5516049" y="323191"/>
                          <a:pt x="5517100" y="603389"/>
                        </a:cubicBezTo>
                        <a:cubicBezTo>
                          <a:pt x="5518151" y="883587"/>
                          <a:pt x="5489366" y="909633"/>
                          <a:pt x="5517100" y="1169729"/>
                        </a:cubicBezTo>
                        <a:cubicBezTo>
                          <a:pt x="5544834" y="1429825"/>
                          <a:pt x="5478324" y="1490040"/>
                          <a:pt x="5517100" y="1587867"/>
                        </a:cubicBezTo>
                        <a:cubicBezTo>
                          <a:pt x="5555876" y="1685694"/>
                          <a:pt x="5454958" y="1922253"/>
                          <a:pt x="5517100" y="2117156"/>
                        </a:cubicBezTo>
                        <a:cubicBezTo>
                          <a:pt x="5579242" y="2312059"/>
                          <a:pt x="5513772" y="2432029"/>
                          <a:pt x="5517100" y="2646445"/>
                        </a:cubicBezTo>
                        <a:cubicBezTo>
                          <a:pt x="5520428" y="2860861"/>
                          <a:pt x="5459207" y="3066020"/>
                          <a:pt x="5517100" y="3175734"/>
                        </a:cubicBezTo>
                        <a:cubicBezTo>
                          <a:pt x="5574993" y="3285448"/>
                          <a:pt x="5474241" y="3591688"/>
                          <a:pt x="5517100" y="3705023"/>
                        </a:cubicBezTo>
                        <a:cubicBezTo>
                          <a:pt x="5358966" y="3745541"/>
                          <a:pt x="5117600" y="3646996"/>
                          <a:pt x="4910219" y="3705023"/>
                        </a:cubicBezTo>
                        <a:cubicBezTo>
                          <a:pt x="4702838" y="3763050"/>
                          <a:pt x="4702351" y="3704641"/>
                          <a:pt x="4524022" y="3705023"/>
                        </a:cubicBezTo>
                        <a:cubicBezTo>
                          <a:pt x="4345693" y="3705405"/>
                          <a:pt x="4178065" y="3671836"/>
                          <a:pt x="4082654" y="3705023"/>
                        </a:cubicBezTo>
                        <a:cubicBezTo>
                          <a:pt x="3987243" y="3738210"/>
                          <a:pt x="3727866" y="3680657"/>
                          <a:pt x="3420602" y="3705023"/>
                        </a:cubicBezTo>
                        <a:cubicBezTo>
                          <a:pt x="3113338" y="3729389"/>
                          <a:pt x="3092297" y="3703718"/>
                          <a:pt x="2868892" y="3705023"/>
                        </a:cubicBezTo>
                        <a:cubicBezTo>
                          <a:pt x="2645487" y="3706328"/>
                          <a:pt x="2554958" y="3652983"/>
                          <a:pt x="2427524" y="3705023"/>
                        </a:cubicBezTo>
                        <a:cubicBezTo>
                          <a:pt x="2300090" y="3757063"/>
                          <a:pt x="2075949" y="3647845"/>
                          <a:pt x="1875814" y="3705023"/>
                        </a:cubicBezTo>
                        <a:cubicBezTo>
                          <a:pt x="1675679" y="3762201"/>
                          <a:pt x="1657774" y="3662540"/>
                          <a:pt x="1489617" y="3705023"/>
                        </a:cubicBezTo>
                        <a:cubicBezTo>
                          <a:pt x="1321460" y="3747506"/>
                          <a:pt x="1211879" y="3692689"/>
                          <a:pt x="1103420" y="3705023"/>
                        </a:cubicBezTo>
                        <a:cubicBezTo>
                          <a:pt x="994961" y="3717357"/>
                          <a:pt x="724840" y="3651360"/>
                          <a:pt x="551710" y="3705023"/>
                        </a:cubicBezTo>
                        <a:cubicBezTo>
                          <a:pt x="378580" y="3758686"/>
                          <a:pt x="163039" y="3669227"/>
                          <a:pt x="0" y="3705023"/>
                        </a:cubicBezTo>
                        <a:cubicBezTo>
                          <a:pt x="-54728" y="3532296"/>
                          <a:pt x="66027" y="3319192"/>
                          <a:pt x="0" y="3138684"/>
                        </a:cubicBezTo>
                        <a:cubicBezTo>
                          <a:pt x="-66027" y="2958176"/>
                          <a:pt x="14804" y="2774809"/>
                          <a:pt x="0" y="2646445"/>
                        </a:cubicBezTo>
                        <a:cubicBezTo>
                          <a:pt x="-14804" y="2518081"/>
                          <a:pt x="46937" y="2384816"/>
                          <a:pt x="0" y="2228307"/>
                        </a:cubicBezTo>
                        <a:cubicBezTo>
                          <a:pt x="-46937" y="2071798"/>
                          <a:pt x="66945" y="1891444"/>
                          <a:pt x="0" y="1661967"/>
                        </a:cubicBezTo>
                        <a:cubicBezTo>
                          <a:pt x="-66945" y="1432490"/>
                          <a:pt x="4706" y="1318097"/>
                          <a:pt x="0" y="1206779"/>
                        </a:cubicBezTo>
                        <a:cubicBezTo>
                          <a:pt x="-4706" y="1095461"/>
                          <a:pt x="57983" y="767534"/>
                          <a:pt x="0" y="640440"/>
                        </a:cubicBezTo>
                        <a:cubicBezTo>
                          <a:pt x="-57983" y="513346"/>
                          <a:pt x="69228" y="284092"/>
                          <a:pt x="0" y="0"/>
                        </a:cubicBezTo>
                        <a:close/>
                      </a:path>
                    </a:pathLst>
                  </a:custGeom>
                  <ask:type>
                    <ask:lineSketchNone/>
                  </ask:type>
                </ask:lineSketchStyleProps>
              </a:ext>
            </a:extLst>
          </a:ln>
        </p:spPr>
        <p:style>
          <a:lnRef idx="2">
            <a:schemeClr val="accent1"/>
          </a:lnRef>
          <a:fillRef idx="1">
            <a:schemeClr val="lt1"/>
          </a:fillRef>
          <a:effectRef idx="0">
            <a:schemeClr val="accent1"/>
          </a:effectRef>
          <a:fontRef idx="minor">
            <a:schemeClr val="dk1"/>
          </a:fontRef>
        </p:style>
        <p:txBody>
          <a:bodyPr tIns="36000" rtlCol="0" anchor="t"/>
          <a:lstStyle/>
          <a:p>
            <a:pPr algn="ctr"/>
            <a:r>
              <a:rPr lang="en-IN" sz="1200" dirty="0">
                <a:latin typeface="IBM Plex Sans" panose="020B0503050203000203" pitchFamily="34" charset="0"/>
              </a:rPr>
              <a:t>Admin / Governance</a:t>
            </a:r>
          </a:p>
        </p:txBody>
      </p:sp>
      <p:sp>
        <p:nvSpPr>
          <p:cNvPr id="129" name="Rectangle 128">
            <a:extLst>
              <a:ext uri="{FF2B5EF4-FFF2-40B4-BE49-F238E27FC236}">
                <a16:creationId xmlns:a16="http://schemas.microsoft.com/office/drawing/2014/main" id="{05962D8D-E945-7FC5-C6DD-09A66CCC6C29}"/>
              </a:ext>
            </a:extLst>
          </p:cNvPr>
          <p:cNvSpPr/>
          <p:nvPr/>
        </p:nvSpPr>
        <p:spPr>
          <a:xfrm>
            <a:off x="284079" y="587477"/>
            <a:ext cx="1447424" cy="5766030"/>
          </a:xfrm>
          <a:prstGeom prst="rect">
            <a:avLst/>
          </a:prstGeom>
          <a:solidFill>
            <a:schemeClr val="bg1">
              <a:lumMod val="95000"/>
            </a:schemeClr>
          </a:solidFill>
          <a:ln w="12700" cmpd="sng">
            <a:solidFill>
              <a:schemeClr val="accent6">
                <a:lumMod val="50000"/>
                <a:alpha val="99000"/>
              </a:schemeClr>
            </a:solidFill>
            <a:prstDash val="solid"/>
            <a:extLst>
              <a:ext uri="{C807C97D-BFC1-408E-A445-0C87EB9F89A2}">
                <ask:lineSketchStyleProps xmlns:ask="http://schemas.microsoft.com/office/drawing/2018/sketchyshapes" sd="1219033472">
                  <a:custGeom>
                    <a:avLst/>
                    <a:gdLst>
                      <a:gd name="connsiteX0" fmla="*/ 0 w 5517100"/>
                      <a:gd name="connsiteY0" fmla="*/ 0 h 3705023"/>
                      <a:gd name="connsiteX1" fmla="*/ 496539 w 5517100"/>
                      <a:gd name="connsiteY1" fmla="*/ 0 h 3705023"/>
                      <a:gd name="connsiteX2" fmla="*/ 882736 w 5517100"/>
                      <a:gd name="connsiteY2" fmla="*/ 0 h 3705023"/>
                      <a:gd name="connsiteX3" fmla="*/ 1544788 w 5517100"/>
                      <a:gd name="connsiteY3" fmla="*/ 0 h 3705023"/>
                      <a:gd name="connsiteX4" fmla="*/ 2041327 w 5517100"/>
                      <a:gd name="connsiteY4" fmla="*/ 0 h 3705023"/>
                      <a:gd name="connsiteX5" fmla="*/ 2537866 w 5517100"/>
                      <a:gd name="connsiteY5" fmla="*/ 0 h 3705023"/>
                      <a:gd name="connsiteX6" fmla="*/ 3199918 w 5517100"/>
                      <a:gd name="connsiteY6" fmla="*/ 0 h 3705023"/>
                      <a:gd name="connsiteX7" fmla="*/ 3641286 w 5517100"/>
                      <a:gd name="connsiteY7" fmla="*/ 0 h 3705023"/>
                      <a:gd name="connsiteX8" fmla="*/ 4303338 w 5517100"/>
                      <a:gd name="connsiteY8" fmla="*/ 0 h 3705023"/>
                      <a:gd name="connsiteX9" fmla="*/ 4965390 w 5517100"/>
                      <a:gd name="connsiteY9" fmla="*/ 0 h 3705023"/>
                      <a:gd name="connsiteX10" fmla="*/ 5517100 w 5517100"/>
                      <a:gd name="connsiteY10" fmla="*/ 0 h 3705023"/>
                      <a:gd name="connsiteX11" fmla="*/ 5517100 w 5517100"/>
                      <a:gd name="connsiteY11" fmla="*/ 603389 h 3705023"/>
                      <a:gd name="connsiteX12" fmla="*/ 5517100 w 5517100"/>
                      <a:gd name="connsiteY12" fmla="*/ 1169729 h 3705023"/>
                      <a:gd name="connsiteX13" fmla="*/ 5517100 w 5517100"/>
                      <a:gd name="connsiteY13" fmla="*/ 1587867 h 3705023"/>
                      <a:gd name="connsiteX14" fmla="*/ 5517100 w 5517100"/>
                      <a:gd name="connsiteY14" fmla="*/ 2117156 h 3705023"/>
                      <a:gd name="connsiteX15" fmla="*/ 5517100 w 5517100"/>
                      <a:gd name="connsiteY15" fmla="*/ 2646445 h 3705023"/>
                      <a:gd name="connsiteX16" fmla="*/ 5517100 w 5517100"/>
                      <a:gd name="connsiteY16" fmla="*/ 3175734 h 3705023"/>
                      <a:gd name="connsiteX17" fmla="*/ 5517100 w 5517100"/>
                      <a:gd name="connsiteY17" fmla="*/ 3705023 h 3705023"/>
                      <a:gd name="connsiteX18" fmla="*/ 4910219 w 5517100"/>
                      <a:gd name="connsiteY18" fmla="*/ 3705023 h 3705023"/>
                      <a:gd name="connsiteX19" fmla="*/ 4524022 w 5517100"/>
                      <a:gd name="connsiteY19" fmla="*/ 3705023 h 3705023"/>
                      <a:gd name="connsiteX20" fmla="*/ 4082654 w 5517100"/>
                      <a:gd name="connsiteY20" fmla="*/ 3705023 h 3705023"/>
                      <a:gd name="connsiteX21" fmla="*/ 3420602 w 5517100"/>
                      <a:gd name="connsiteY21" fmla="*/ 3705023 h 3705023"/>
                      <a:gd name="connsiteX22" fmla="*/ 2868892 w 5517100"/>
                      <a:gd name="connsiteY22" fmla="*/ 3705023 h 3705023"/>
                      <a:gd name="connsiteX23" fmla="*/ 2427524 w 5517100"/>
                      <a:gd name="connsiteY23" fmla="*/ 3705023 h 3705023"/>
                      <a:gd name="connsiteX24" fmla="*/ 1875814 w 5517100"/>
                      <a:gd name="connsiteY24" fmla="*/ 3705023 h 3705023"/>
                      <a:gd name="connsiteX25" fmla="*/ 1489617 w 5517100"/>
                      <a:gd name="connsiteY25" fmla="*/ 3705023 h 3705023"/>
                      <a:gd name="connsiteX26" fmla="*/ 1103420 w 5517100"/>
                      <a:gd name="connsiteY26" fmla="*/ 3705023 h 3705023"/>
                      <a:gd name="connsiteX27" fmla="*/ 551710 w 5517100"/>
                      <a:gd name="connsiteY27" fmla="*/ 3705023 h 3705023"/>
                      <a:gd name="connsiteX28" fmla="*/ 0 w 5517100"/>
                      <a:gd name="connsiteY28" fmla="*/ 3705023 h 3705023"/>
                      <a:gd name="connsiteX29" fmla="*/ 0 w 5517100"/>
                      <a:gd name="connsiteY29" fmla="*/ 3138684 h 3705023"/>
                      <a:gd name="connsiteX30" fmla="*/ 0 w 5517100"/>
                      <a:gd name="connsiteY30" fmla="*/ 2646445 h 3705023"/>
                      <a:gd name="connsiteX31" fmla="*/ 0 w 5517100"/>
                      <a:gd name="connsiteY31" fmla="*/ 2228307 h 3705023"/>
                      <a:gd name="connsiteX32" fmla="*/ 0 w 5517100"/>
                      <a:gd name="connsiteY32" fmla="*/ 1661967 h 3705023"/>
                      <a:gd name="connsiteX33" fmla="*/ 0 w 5517100"/>
                      <a:gd name="connsiteY33" fmla="*/ 1206779 h 3705023"/>
                      <a:gd name="connsiteX34" fmla="*/ 0 w 5517100"/>
                      <a:gd name="connsiteY34" fmla="*/ 640440 h 3705023"/>
                      <a:gd name="connsiteX35" fmla="*/ 0 w 5517100"/>
                      <a:gd name="connsiteY35" fmla="*/ 0 h 3705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17100" h="3705023" extrusionOk="0">
                        <a:moveTo>
                          <a:pt x="0" y="0"/>
                        </a:moveTo>
                        <a:cubicBezTo>
                          <a:pt x="136378" y="-22571"/>
                          <a:pt x="263509" y="41984"/>
                          <a:pt x="496539" y="0"/>
                        </a:cubicBezTo>
                        <a:cubicBezTo>
                          <a:pt x="729569" y="-41984"/>
                          <a:pt x="802058" y="40759"/>
                          <a:pt x="882736" y="0"/>
                        </a:cubicBezTo>
                        <a:cubicBezTo>
                          <a:pt x="963414" y="-40759"/>
                          <a:pt x="1389642" y="63693"/>
                          <a:pt x="1544788" y="0"/>
                        </a:cubicBezTo>
                        <a:cubicBezTo>
                          <a:pt x="1699934" y="-63693"/>
                          <a:pt x="1922519" y="24155"/>
                          <a:pt x="2041327" y="0"/>
                        </a:cubicBezTo>
                        <a:cubicBezTo>
                          <a:pt x="2160135" y="-24155"/>
                          <a:pt x="2378845" y="9596"/>
                          <a:pt x="2537866" y="0"/>
                        </a:cubicBezTo>
                        <a:cubicBezTo>
                          <a:pt x="2696887" y="-9596"/>
                          <a:pt x="2968875" y="40693"/>
                          <a:pt x="3199918" y="0"/>
                        </a:cubicBezTo>
                        <a:cubicBezTo>
                          <a:pt x="3430961" y="-40693"/>
                          <a:pt x="3461340" y="758"/>
                          <a:pt x="3641286" y="0"/>
                        </a:cubicBezTo>
                        <a:cubicBezTo>
                          <a:pt x="3821232" y="-758"/>
                          <a:pt x="4088999" y="17944"/>
                          <a:pt x="4303338" y="0"/>
                        </a:cubicBezTo>
                        <a:cubicBezTo>
                          <a:pt x="4517677" y="-17944"/>
                          <a:pt x="4742167" y="16828"/>
                          <a:pt x="4965390" y="0"/>
                        </a:cubicBezTo>
                        <a:cubicBezTo>
                          <a:pt x="5188613" y="-16828"/>
                          <a:pt x="5365529" y="16223"/>
                          <a:pt x="5517100" y="0"/>
                        </a:cubicBezTo>
                        <a:cubicBezTo>
                          <a:pt x="5566659" y="209353"/>
                          <a:pt x="5516049" y="323191"/>
                          <a:pt x="5517100" y="603389"/>
                        </a:cubicBezTo>
                        <a:cubicBezTo>
                          <a:pt x="5518151" y="883587"/>
                          <a:pt x="5489366" y="909633"/>
                          <a:pt x="5517100" y="1169729"/>
                        </a:cubicBezTo>
                        <a:cubicBezTo>
                          <a:pt x="5544834" y="1429825"/>
                          <a:pt x="5478324" y="1490040"/>
                          <a:pt x="5517100" y="1587867"/>
                        </a:cubicBezTo>
                        <a:cubicBezTo>
                          <a:pt x="5555876" y="1685694"/>
                          <a:pt x="5454958" y="1922253"/>
                          <a:pt x="5517100" y="2117156"/>
                        </a:cubicBezTo>
                        <a:cubicBezTo>
                          <a:pt x="5579242" y="2312059"/>
                          <a:pt x="5513772" y="2432029"/>
                          <a:pt x="5517100" y="2646445"/>
                        </a:cubicBezTo>
                        <a:cubicBezTo>
                          <a:pt x="5520428" y="2860861"/>
                          <a:pt x="5459207" y="3066020"/>
                          <a:pt x="5517100" y="3175734"/>
                        </a:cubicBezTo>
                        <a:cubicBezTo>
                          <a:pt x="5574993" y="3285448"/>
                          <a:pt x="5474241" y="3591688"/>
                          <a:pt x="5517100" y="3705023"/>
                        </a:cubicBezTo>
                        <a:cubicBezTo>
                          <a:pt x="5358966" y="3745541"/>
                          <a:pt x="5117600" y="3646996"/>
                          <a:pt x="4910219" y="3705023"/>
                        </a:cubicBezTo>
                        <a:cubicBezTo>
                          <a:pt x="4702838" y="3763050"/>
                          <a:pt x="4702351" y="3704641"/>
                          <a:pt x="4524022" y="3705023"/>
                        </a:cubicBezTo>
                        <a:cubicBezTo>
                          <a:pt x="4345693" y="3705405"/>
                          <a:pt x="4178065" y="3671836"/>
                          <a:pt x="4082654" y="3705023"/>
                        </a:cubicBezTo>
                        <a:cubicBezTo>
                          <a:pt x="3987243" y="3738210"/>
                          <a:pt x="3727866" y="3680657"/>
                          <a:pt x="3420602" y="3705023"/>
                        </a:cubicBezTo>
                        <a:cubicBezTo>
                          <a:pt x="3113338" y="3729389"/>
                          <a:pt x="3092297" y="3703718"/>
                          <a:pt x="2868892" y="3705023"/>
                        </a:cubicBezTo>
                        <a:cubicBezTo>
                          <a:pt x="2645487" y="3706328"/>
                          <a:pt x="2554958" y="3652983"/>
                          <a:pt x="2427524" y="3705023"/>
                        </a:cubicBezTo>
                        <a:cubicBezTo>
                          <a:pt x="2300090" y="3757063"/>
                          <a:pt x="2075949" y="3647845"/>
                          <a:pt x="1875814" y="3705023"/>
                        </a:cubicBezTo>
                        <a:cubicBezTo>
                          <a:pt x="1675679" y="3762201"/>
                          <a:pt x="1657774" y="3662540"/>
                          <a:pt x="1489617" y="3705023"/>
                        </a:cubicBezTo>
                        <a:cubicBezTo>
                          <a:pt x="1321460" y="3747506"/>
                          <a:pt x="1211879" y="3692689"/>
                          <a:pt x="1103420" y="3705023"/>
                        </a:cubicBezTo>
                        <a:cubicBezTo>
                          <a:pt x="994961" y="3717357"/>
                          <a:pt x="724840" y="3651360"/>
                          <a:pt x="551710" y="3705023"/>
                        </a:cubicBezTo>
                        <a:cubicBezTo>
                          <a:pt x="378580" y="3758686"/>
                          <a:pt x="163039" y="3669227"/>
                          <a:pt x="0" y="3705023"/>
                        </a:cubicBezTo>
                        <a:cubicBezTo>
                          <a:pt x="-54728" y="3532296"/>
                          <a:pt x="66027" y="3319192"/>
                          <a:pt x="0" y="3138684"/>
                        </a:cubicBezTo>
                        <a:cubicBezTo>
                          <a:pt x="-66027" y="2958176"/>
                          <a:pt x="14804" y="2774809"/>
                          <a:pt x="0" y="2646445"/>
                        </a:cubicBezTo>
                        <a:cubicBezTo>
                          <a:pt x="-14804" y="2518081"/>
                          <a:pt x="46937" y="2384816"/>
                          <a:pt x="0" y="2228307"/>
                        </a:cubicBezTo>
                        <a:cubicBezTo>
                          <a:pt x="-46937" y="2071798"/>
                          <a:pt x="66945" y="1891444"/>
                          <a:pt x="0" y="1661967"/>
                        </a:cubicBezTo>
                        <a:cubicBezTo>
                          <a:pt x="-66945" y="1432490"/>
                          <a:pt x="4706" y="1318097"/>
                          <a:pt x="0" y="1206779"/>
                        </a:cubicBezTo>
                        <a:cubicBezTo>
                          <a:pt x="-4706" y="1095461"/>
                          <a:pt x="57983" y="767534"/>
                          <a:pt x="0" y="640440"/>
                        </a:cubicBezTo>
                        <a:cubicBezTo>
                          <a:pt x="-57983" y="513346"/>
                          <a:pt x="69228" y="284092"/>
                          <a:pt x="0" y="0"/>
                        </a:cubicBezTo>
                        <a:close/>
                      </a:path>
                    </a:pathLst>
                  </a:custGeom>
                  <ask:type>
                    <ask:lineSketchNone/>
                  </ask:type>
                </ask:lineSketchStyleProps>
              </a:ext>
            </a:extLst>
          </a:ln>
        </p:spPr>
        <p:style>
          <a:lnRef idx="2">
            <a:schemeClr val="accent1"/>
          </a:lnRef>
          <a:fillRef idx="1">
            <a:schemeClr val="lt1"/>
          </a:fillRef>
          <a:effectRef idx="0">
            <a:schemeClr val="accent1"/>
          </a:effectRef>
          <a:fontRef idx="minor">
            <a:schemeClr val="dk1"/>
          </a:fontRef>
        </p:style>
        <p:txBody>
          <a:bodyPr tIns="36000" rtlCol="0" anchor="t"/>
          <a:lstStyle/>
          <a:p>
            <a:pPr algn="ctr"/>
            <a:r>
              <a:rPr lang="en-IN" sz="1200" dirty="0">
                <a:latin typeface="IBM Plex Sans" panose="020B0503050203000203" pitchFamily="34" charset="0"/>
              </a:rPr>
              <a:t>Data Sources</a:t>
            </a:r>
          </a:p>
        </p:txBody>
      </p:sp>
      <p:sp>
        <p:nvSpPr>
          <p:cNvPr id="4" name="Rectangle 3">
            <a:extLst>
              <a:ext uri="{FF2B5EF4-FFF2-40B4-BE49-F238E27FC236}">
                <a16:creationId xmlns:a16="http://schemas.microsoft.com/office/drawing/2014/main" id="{A1BDB30D-F66B-4027-4C5D-FCDD99CD14C3}"/>
              </a:ext>
            </a:extLst>
          </p:cNvPr>
          <p:cNvSpPr/>
          <p:nvPr/>
        </p:nvSpPr>
        <p:spPr>
          <a:xfrm>
            <a:off x="1981099" y="992181"/>
            <a:ext cx="865686" cy="3979325"/>
          </a:xfrm>
          <a:prstGeom prst="rect">
            <a:avLst/>
          </a:prstGeom>
          <a:solidFill>
            <a:schemeClr val="bg1"/>
          </a:solidFill>
          <a:ln w="12700">
            <a:solidFill>
              <a:schemeClr val="accent6">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097236"/>
            <a:endParaRPr lang="en-IN" sz="1800">
              <a:solidFill>
                <a:prstClr val="white"/>
              </a:solidFill>
              <a:latin typeface="Calibri" panose="020F0502020204030204"/>
            </a:endParaRPr>
          </a:p>
        </p:txBody>
      </p:sp>
      <p:sp>
        <p:nvSpPr>
          <p:cNvPr id="2" name="Title 1">
            <a:extLst>
              <a:ext uri="{FF2B5EF4-FFF2-40B4-BE49-F238E27FC236}">
                <a16:creationId xmlns:a16="http://schemas.microsoft.com/office/drawing/2014/main" id="{D3433191-FEA2-19CF-BD6A-0F6DDA0E96A9}"/>
              </a:ext>
            </a:extLst>
          </p:cNvPr>
          <p:cNvSpPr txBox="1">
            <a:spLocks/>
          </p:cNvSpPr>
          <p:nvPr/>
        </p:nvSpPr>
        <p:spPr>
          <a:xfrm>
            <a:off x="173209" y="69054"/>
            <a:ext cx="11825723" cy="421347"/>
          </a:xfrm>
          <a:prstGeom prst="rect">
            <a:avLst/>
          </a:prstGeom>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b="1" dirty="0">
                <a:latin typeface="IBM Plex Sans Condensed" panose="020B0506050203000203" pitchFamily="34" charset="77"/>
              </a:rPr>
              <a:t>Data Flow - Ingestion</a:t>
            </a:r>
          </a:p>
        </p:txBody>
      </p:sp>
      <p:sp>
        <p:nvSpPr>
          <p:cNvPr id="18" name="Rectangle 17">
            <a:extLst>
              <a:ext uri="{FF2B5EF4-FFF2-40B4-BE49-F238E27FC236}">
                <a16:creationId xmlns:a16="http://schemas.microsoft.com/office/drawing/2014/main" id="{F8477EDE-342D-E3A9-992E-9C689666B92A}"/>
              </a:ext>
            </a:extLst>
          </p:cNvPr>
          <p:cNvSpPr/>
          <p:nvPr/>
        </p:nvSpPr>
        <p:spPr>
          <a:xfrm>
            <a:off x="425868" y="1003040"/>
            <a:ext cx="1167928" cy="2071780"/>
          </a:xfrm>
          <a:prstGeom prst="rect">
            <a:avLst/>
          </a:prstGeom>
          <a:solidFill>
            <a:schemeClr val="bg1"/>
          </a:solidFill>
          <a:ln w="12700">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defTabSz="1097236"/>
            <a:r>
              <a:rPr lang="en-IN" sz="1200" dirty="0">
                <a:solidFill>
                  <a:schemeClr val="accent6">
                    <a:lumMod val="75000"/>
                  </a:schemeClr>
                </a:solidFill>
                <a:latin typeface="IBM Plex Sans" panose="020B0503050203000203" pitchFamily="34" charset="0"/>
              </a:rPr>
              <a:t>Structured Data</a:t>
            </a:r>
          </a:p>
        </p:txBody>
      </p:sp>
      <p:sp>
        <p:nvSpPr>
          <p:cNvPr id="22" name="TextBox 21">
            <a:extLst>
              <a:ext uri="{FF2B5EF4-FFF2-40B4-BE49-F238E27FC236}">
                <a16:creationId xmlns:a16="http://schemas.microsoft.com/office/drawing/2014/main" id="{CE59C0F4-713D-E955-DF48-798EDB58C669}"/>
              </a:ext>
            </a:extLst>
          </p:cNvPr>
          <p:cNvSpPr txBox="1"/>
          <p:nvPr/>
        </p:nvSpPr>
        <p:spPr>
          <a:xfrm>
            <a:off x="544399" y="1853066"/>
            <a:ext cx="923651" cy="261610"/>
          </a:xfrm>
          <a:prstGeom prst="rect">
            <a:avLst/>
          </a:prstGeom>
          <a:noFill/>
        </p:spPr>
        <p:txBody>
          <a:bodyPr wrap="square" rtlCol="0">
            <a:spAutoFit/>
          </a:bodyPr>
          <a:lstStyle/>
          <a:p>
            <a:pPr algn="ctr" defTabSz="1097236"/>
            <a:r>
              <a:rPr lang="en-IN" sz="1050" dirty="0">
                <a:solidFill>
                  <a:schemeClr val="accent6">
                    <a:lumMod val="75000"/>
                  </a:schemeClr>
                </a:solidFill>
                <a:latin typeface="IBM Plex Sans" panose="020B0503050203000203" pitchFamily="34" charset="0"/>
                <a:ea typeface="Arial" panose="020B0604020202020204" pitchFamily="34" charset="0"/>
              </a:rPr>
              <a:t>RDBMS</a:t>
            </a:r>
          </a:p>
        </p:txBody>
      </p:sp>
      <p:sp>
        <p:nvSpPr>
          <p:cNvPr id="25" name="Rectangle 24">
            <a:extLst>
              <a:ext uri="{FF2B5EF4-FFF2-40B4-BE49-F238E27FC236}">
                <a16:creationId xmlns:a16="http://schemas.microsoft.com/office/drawing/2014/main" id="{B99C437B-212C-41E6-F471-9EAFB20F90E3}"/>
              </a:ext>
            </a:extLst>
          </p:cNvPr>
          <p:cNvSpPr/>
          <p:nvPr/>
        </p:nvSpPr>
        <p:spPr>
          <a:xfrm>
            <a:off x="2969901" y="992182"/>
            <a:ext cx="1346465" cy="3979325"/>
          </a:xfrm>
          <a:prstGeom prst="rect">
            <a:avLst/>
          </a:prstGeom>
          <a:solidFill>
            <a:schemeClr val="bg1"/>
          </a:solidFill>
          <a:ln w="12700">
            <a:solidFill>
              <a:schemeClr val="accent6">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097236"/>
            <a:endParaRPr lang="en-IN" sz="1800" dirty="0">
              <a:solidFill>
                <a:prstClr val="white"/>
              </a:solidFill>
              <a:latin typeface="Calibri" panose="020F0502020204030204"/>
            </a:endParaRPr>
          </a:p>
        </p:txBody>
      </p:sp>
      <p:sp>
        <p:nvSpPr>
          <p:cNvPr id="26" name="Rectangle 25">
            <a:extLst>
              <a:ext uri="{FF2B5EF4-FFF2-40B4-BE49-F238E27FC236}">
                <a16:creationId xmlns:a16="http://schemas.microsoft.com/office/drawing/2014/main" id="{401CCAAE-DF35-C8F8-8B4D-7A190D27B071}"/>
              </a:ext>
            </a:extLst>
          </p:cNvPr>
          <p:cNvSpPr/>
          <p:nvPr/>
        </p:nvSpPr>
        <p:spPr>
          <a:xfrm>
            <a:off x="3135079" y="1633579"/>
            <a:ext cx="1013303" cy="2347386"/>
          </a:xfrm>
          <a:prstGeom prst="rect">
            <a:avLst/>
          </a:prstGeom>
          <a:solidFill>
            <a:schemeClr val="accent6">
              <a:lumMod val="20000"/>
              <a:lumOff val="80000"/>
            </a:schemeClr>
          </a:solidFill>
          <a:ln>
            <a:solidFill>
              <a:schemeClr val="accent6">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097236"/>
            <a:r>
              <a:rPr lang="en-IN" sz="1200" dirty="0">
                <a:solidFill>
                  <a:prstClr val="black"/>
                </a:solidFill>
                <a:latin typeface="IBM Plex Sans" panose="020B0503050203000203" pitchFamily="34" charset="0"/>
              </a:rPr>
              <a:t>Batch Ingestion</a:t>
            </a:r>
          </a:p>
          <a:p>
            <a:pPr algn="ctr" defTabSz="1097236"/>
            <a:r>
              <a:rPr lang="en-IN" sz="1200" dirty="0">
                <a:solidFill>
                  <a:prstClr val="black"/>
                </a:solidFill>
                <a:latin typeface="IBM Plex Sans" panose="020B0503050203000203" pitchFamily="34" charset="0"/>
              </a:rPr>
              <a:t>(Ext. + load)</a:t>
            </a:r>
          </a:p>
        </p:txBody>
      </p:sp>
      <p:sp>
        <p:nvSpPr>
          <p:cNvPr id="37" name="Rectangle 36">
            <a:extLst>
              <a:ext uri="{FF2B5EF4-FFF2-40B4-BE49-F238E27FC236}">
                <a16:creationId xmlns:a16="http://schemas.microsoft.com/office/drawing/2014/main" id="{116457AD-B01F-3F63-23F4-832EF38592C6}"/>
              </a:ext>
            </a:extLst>
          </p:cNvPr>
          <p:cNvSpPr/>
          <p:nvPr/>
        </p:nvSpPr>
        <p:spPr>
          <a:xfrm>
            <a:off x="2097185" y="1146943"/>
            <a:ext cx="618935" cy="540000"/>
          </a:xfrm>
          <a:prstGeom prst="rect">
            <a:avLst/>
          </a:prstGeom>
          <a:solidFill>
            <a:schemeClr val="accent6">
              <a:lumMod val="20000"/>
              <a:lumOff val="80000"/>
            </a:schemeClr>
          </a:solidFill>
          <a:ln>
            <a:solidFill>
              <a:schemeClr val="accent6">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lIns="36000" rIns="36000" rtlCol="0" anchor="ctr"/>
          <a:lstStyle/>
          <a:p>
            <a:pPr algn="ctr" defTabSz="1097236"/>
            <a:r>
              <a:rPr lang="en-IN" sz="1200" dirty="0">
                <a:solidFill>
                  <a:prstClr val="black"/>
                </a:solidFill>
                <a:latin typeface="IBM Plex Sans" panose="020B0503050203000203" pitchFamily="34" charset="0"/>
              </a:rPr>
              <a:t>CDC</a:t>
            </a:r>
          </a:p>
        </p:txBody>
      </p:sp>
      <p:sp>
        <p:nvSpPr>
          <p:cNvPr id="27" name="Rectangle 26">
            <a:extLst>
              <a:ext uri="{FF2B5EF4-FFF2-40B4-BE49-F238E27FC236}">
                <a16:creationId xmlns:a16="http://schemas.microsoft.com/office/drawing/2014/main" id="{38B0ECCB-D02B-2299-F07C-3D0181B5856F}"/>
              </a:ext>
            </a:extLst>
          </p:cNvPr>
          <p:cNvSpPr/>
          <p:nvPr/>
        </p:nvSpPr>
        <p:spPr>
          <a:xfrm>
            <a:off x="3126300" y="1144797"/>
            <a:ext cx="1022082" cy="416616"/>
          </a:xfrm>
          <a:prstGeom prst="rect">
            <a:avLst/>
          </a:prstGeom>
          <a:solidFill>
            <a:schemeClr val="accent6">
              <a:lumMod val="20000"/>
              <a:lumOff val="80000"/>
            </a:schemeClr>
          </a:solidFill>
          <a:ln>
            <a:solidFill>
              <a:schemeClr val="accent6">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097236"/>
            <a:r>
              <a:rPr lang="en-IN" sz="1200" dirty="0">
                <a:solidFill>
                  <a:prstClr val="black"/>
                </a:solidFill>
                <a:latin typeface="IBM Plex Sans" panose="020B0503050203000203" pitchFamily="34" charset="0"/>
              </a:rPr>
              <a:t>Event</a:t>
            </a:r>
          </a:p>
          <a:p>
            <a:pPr algn="ctr" defTabSz="1097236"/>
            <a:r>
              <a:rPr lang="en-IN" sz="1200" dirty="0">
                <a:solidFill>
                  <a:prstClr val="black"/>
                </a:solidFill>
                <a:latin typeface="IBM Plex Sans" panose="020B0503050203000203" pitchFamily="34" charset="0"/>
              </a:rPr>
              <a:t> Streaming</a:t>
            </a:r>
          </a:p>
        </p:txBody>
      </p:sp>
      <p:sp>
        <p:nvSpPr>
          <p:cNvPr id="59" name="Rectangle 58">
            <a:extLst>
              <a:ext uri="{FF2B5EF4-FFF2-40B4-BE49-F238E27FC236}">
                <a16:creationId xmlns:a16="http://schemas.microsoft.com/office/drawing/2014/main" id="{20572E76-DF8A-807E-976B-6F47605A565A}"/>
              </a:ext>
            </a:extLst>
          </p:cNvPr>
          <p:cNvSpPr/>
          <p:nvPr/>
        </p:nvSpPr>
        <p:spPr>
          <a:xfrm>
            <a:off x="1987512" y="5418318"/>
            <a:ext cx="9000000" cy="251999"/>
          </a:xfrm>
          <a:prstGeom prst="rect">
            <a:avLst/>
          </a:prstGeom>
          <a:solidFill>
            <a:schemeClr val="bg1">
              <a:lumMod val="95000"/>
            </a:schemeClr>
          </a:solidFill>
          <a:ln w="12700">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defTabSz="1097236"/>
            <a:r>
              <a:rPr lang="en-IN" sz="1200" dirty="0">
                <a:solidFill>
                  <a:prstClr val="black"/>
                </a:solidFill>
                <a:latin typeface="IBM Plex Sans" panose="020B0503050203000203" pitchFamily="34" charset="0"/>
              </a:rPr>
              <a:t>Data Governance</a:t>
            </a:r>
          </a:p>
        </p:txBody>
      </p:sp>
      <p:sp>
        <p:nvSpPr>
          <p:cNvPr id="76" name="TextBox 75">
            <a:extLst>
              <a:ext uri="{FF2B5EF4-FFF2-40B4-BE49-F238E27FC236}">
                <a16:creationId xmlns:a16="http://schemas.microsoft.com/office/drawing/2014/main" id="{8F0E35F1-5B9E-FD18-C591-704CCECC5134}"/>
              </a:ext>
            </a:extLst>
          </p:cNvPr>
          <p:cNvSpPr txBox="1"/>
          <p:nvPr/>
        </p:nvSpPr>
        <p:spPr>
          <a:xfrm>
            <a:off x="6422492" y="5428566"/>
            <a:ext cx="4531344" cy="229945"/>
          </a:xfrm>
          <a:prstGeom prst="rect">
            <a:avLst/>
          </a:prstGeom>
          <a:noFill/>
        </p:spPr>
        <p:txBody>
          <a:bodyPr wrap="square" lIns="0" tIns="0" rIns="108000" bIns="0" rtlCol="0" anchor="ctr">
            <a:noAutofit/>
          </a:bodyPr>
          <a:lstStyle/>
          <a:p>
            <a:pPr algn="r" defTabSz="1097236">
              <a:defRPr/>
            </a:pPr>
            <a:r>
              <a:rPr lang="en-US" sz="960" dirty="0">
                <a:solidFill>
                  <a:prstClr val="black"/>
                </a:solidFill>
                <a:latin typeface="IBM Plex Serif" panose="02060503050406000203" pitchFamily="18" charset="77"/>
              </a:rPr>
              <a:t>Lifecycle management | Cataloging | Modeling | Quality | Lineage | Monitoring</a:t>
            </a:r>
          </a:p>
        </p:txBody>
      </p:sp>
      <p:sp>
        <p:nvSpPr>
          <p:cNvPr id="101" name="TextBox 100">
            <a:extLst>
              <a:ext uri="{FF2B5EF4-FFF2-40B4-BE49-F238E27FC236}">
                <a16:creationId xmlns:a16="http://schemas.microsoft.com/office/drawing/2014/main" id="{FEC40E9C-3B69-5FC8-B080-C35418B035E0}"/>
              </a:ext>
            </a:extLst>
          </p:cNvPr>
          <p:cNvSpPr txBox="1"/>
          <p:nvPr/>
        </p:nvSpPr>
        <p:spPr>
          <a:xfrm>
            <a:off x="11144163" y="5978615"/>
            <a:ext cx="625492" cy="415498"/>
          </a:xfrm>
          <a:prstGeom prst="rect">
            <a:avLst/>
          </a:prstGeom>
          <a:noFill/>
        </p:spPr>
        <p:txBody>
          <a:bodyPr wrap="square">
            <a:spAutoFit/>
          </a:bodyPr>
          <a:lstStyle>
            <a:defPPr>
              <a:defRPr lang="en-US"/>
            </a:defPPr>
            <a:lvl1pPr algn="ctr" defTabSz="1097236">
              <a:defRPr sz="1200">
                <a:solidFill>
                  <a:srgbClr val="000000"/>
                </a:solidFill>
                <a:latin typeface="IBM Plex Sans" panose="020B0503050203000203" pitchFamily="34" charset="0"/>
                <a:ea typeface="Arial" panose="020B0604020202020204" pitchFamily="34" charset="0"/>
              </a:defRPr>
            </a:lvl1pPr>
          </a:lstStyle>
          <a:p>
            <a:r>
              <a:rPr lang="en-GB" sz="1050" dirty="0"/>
              <a:t>Admin </a:t>
            </a:r>
          </a:p>
          <a:p>
            <a:r>
              <a:rPr lang="en-GB" sz="1050" dirty="0"/>
              <a:t>Users</a:t>
            </a:r>
            <a:endParaRPr lang="en-IN" sz="1050" dirty="0"/>
          </a:p>
        </p:txBody>
      </p:sp>
      <p:grpSp>
        <p:nvGrpSpPr>
          <p:cNvPr id="1029" name="Group 1028">
            <a:extLst>
              <a:ext uri="{FF2B5EF4-FFF2-40B4-BE49-F238E27FC236}">
                <a16:creationId xmlns:a16="http://schemas.microsoft.com/office/drawing/2014/main" id="{8E5BB85C-5430-3072-8497-CBAE3EEBEBD5}"/>
              </a:ext>
            </a:extLst>
          </p:cNvPr>
          <p:cNvGrpSpPr/>
          <p:nvPr/>
        </p:nvGrpSpPr>
        <p:grpSpPr>
          <a:xfrm>
            <a:off x="11210022" y="5391431"/>
            <a:ext cx="508193" cy="507112"/>
            <a:chOff x="11352902" y="5465735"/>
            <a:chExt cx="676503" cy="636658"/>
          </a:xfrm>
        </p:grpSpPr>
        <p:pic>
          <p:nvPicPr>
            <p:cNvPr id="121" name="Graphic 120" descr="User outline">
              <a:extLst>
                <a:ext uri="{FF2B5EF4-FFF2-40B4-BE49-F238E27FC236}">
                  <a16:creationId xmlns:a16="http://schemas.microsoft.com/office/drawing/2014/main" id="{E35FE49A-C996-18E9-DD7C-FEA06435A6A5}"/>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11352902" y="5722737"/>
              <a:ext cx="379656" cy="379656"/>
            </a:xfrm>
            <a:prstGeom prst="rect">
              <a:avLst/>
            </a:prstGeom>
          </p:spPr>
        </p:pic>
        <p:pic>
          <p:nvPicPr>
            <p:cNvPr id="122" name="Graphic 121" descr="User outline">
              <a:extLst>
                <a:ext uri="{FF2B5EF4-FFF2-40B4-BE49-F238E27FC236}">
                  <a16:creationId xmlns:a16="http://schemas.microsoft.com/office/drawing/2014/main" id="{D7FF07CA-1E51-317A-BCA3-16E334E3F763}"/>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11649749" y="5708319"/>
              <a:ext cx="379656" cy="379656"/>
            </a:xfrm>
            <a:prstGeom prst="rect">
              <a:avLst/>
            </a:prstGeom>
          </p:spPr>
        </p:pic>
        <p:pic>
          <p:nvPicPr>
            <p:cNvPr id="123" name="Graphic 122" descr="Monitor with solid fill">
              <a:extLst>
                <a:ext uri="{FF2B5EF4-FFF2-40B4-BE49-F238E27FC236}">
                  <a16:creationId xmlns:a16="http://schemas.microsoft.com/office/drawing/2014/main" id="{CDC36559-31BD-EE61-C687-9CA18A079CD0}"/>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11553325" y="5465735"/>
              <a:ext cx="289721" cy="289721"/>
            </a:xfrm>
            <a:prstGeom prst="rect">
              <a:avLst/>
            </a:prstGeom>
          </p:spPr>
        </p:pic>
      </p:grpSp>
      <p:sp>
        <p:nvSpPr>
          <p:cNvPr id="125" name="TextBox 124">
            <a:extLst>
              <a:ext uri="{FF2B5EF4-FFF2-40B4-BE49-F238E27FC236}">
                <a16:creationId xmlns:a16="http://schemas.microsoft.com/office/drawing/2014/main" id="{03DF8472-76C8-1CBC-AFDE-DF92B056FC67}"/>
              </a:ext>
            </a:extLst>
          </p:cNvPr>
          <p:cNvSpPr txBox="1"/>
          <p:nvPr/>
        </p:nvSpPr>
        <p:spPr>
          <a:xfrm>
            <a:off x="496577" y="2772092"/>
            <a:ext cx="1043604" cy="276999"/>
          </a:xfrm>
          <a:prstGeom prst="rect">
            <a:avLst/>
          </a:prstGeom>
          <a:noFill/>
        </p:spPr>
        <p:txBody>
          <a:bodyPr wrap="square">
            <a:spAutoFit/>
          </a:bodyPr>
          <a:lstStyle/>
          <a:p>
            <a:pPr algn="ctr" defTabSz="1097236"/>
            <a:r>
              <a:rPr lang="en-IN" sz="1200" dirty="0">
                <a:solidFill>
                  <a:schemeClr val="accent6">
                    <a:lumMod val="75000"/>
                  </a:schemeClr>
                </a:solidFill>
                <a:latin typeface="IBM Plex Sans" panose="020B0503050203000203" pitchFamily="34" charset="0"/>
                <a:ea typeface="Arial" panose="020B0604020202020204" pitchFamily="34" charset="0"/>
              </a:rPr>
              <a:t>Source APIs </a:t>
            </a:r>
            <a:endParaRPr lang="en-IN" sz="1200" dirty="0">
              <a:solidFill>
                <a:schemeClr val="accent6">
                  <a:lumMod val="75000"/>
                </a:schemeClr>
              </a:solidFill>
              <a:latin typeface="IBM Plex Sans" panose="020B0503050203000203" pitchFamily="34" charset="0"/>
            </a:endParaRPr>
          </a:p>
        </p:txBody>
      </p:sp>
      <p:sp>
        <p:nvSpPr>
          <p:cNvPr id="132" name="Rectangle 131">
            <a:extLst>
              <a:ext uri="{FF2B5EF4-FFF2-40B4-BE49-F238E27FC236}">
                <a16:creationId xmlns:a16="http://schemas.microsoft.com/office/drawing/2014/main" id="{3A3002E1-FA0A-CCC2-63F2-379A1F99EEFF}"/>
              </a:ext>
            </a:extLst>
          </p:cNvPr>
          <p:cNvSpPr/>
          <p:nvPr/>
        </p:nvSpPr>
        <p:spPr>
          <a:xfrm>
            <a:off x="416633" y="3176870"/>
            <a:ext cx="1179185" cy="3093653"/>
          </a:xfrm>
          <a:prstGeom prst="rect">
            <a:avLst/>
          </a:prstGeom>
          <a:solidFill>
            <a:schemeClr val="bg1"/>
          </a:solidFill>
          <a:ln w="12700">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defTabSz="1097236"/>
            <a:r>
              <a:rPr lang="en-IN" sz="1200" dirty="0">
                <a:solidFill>
                  <a:schemeClr val="accent6">
                    <a:lumMod val="75000"/>
                  </a:schemeClr>
                </a:solidFill>
                <a:latin typeface="IBM Plex Sans" panose="020B0503050203000203" pitchFamily="34" charset="0"/>
              </a:rPr>
              <a:t>Unstructured Data</a:t>
            </a:r>
          </a:p>
        </p:txBody>
      </p:sp>
      <p:sp>
        <p:nvSpPr>
          <p:cNvPr id="135" name="TextBox 134">
            <a:extLst>
              <a:ext uri="{FF2B5EF4-FFF2-40B4-BE49-F238E27FC236}">
                <a16:creationId xmlns:a16="http://schemas.microsoft.com/office/drawing/2014/main" id="{39FAFD9F-0A61-ED6A-9FB5-1792789D9D4A}"/>
              </a:ext>
            </a:extLst>
          </p:cNvPr>
          <p:cNvSpPr txBox="1"/>
          <p:nvPr/>
        </p:nvSpPr>
        <p:spPr>
          <a:xfrm>
            <a:off x="575612" y="2476973"/>
            <a:ext cx="923651" cy="276999"/>
          </a:xfrm>
          <a:prstGeom prst="rect">
            <a:avLst/>
          </a:prstGeom>
          <a:noFill/>
        </p:spPr>
        <p:txBody>
          <a:bodyPr wrap="square" rtlCol="0">
            <a:spAutoFit/>
          </a:bodyPr>
          <a:lstStyle/>
          <a:p>
            <a:pPr algn="ctr" defTabSz="1097236"/>
            <a:r>
              <a:rPr lang="en-IN" sz="1200" dirty="0">
                <a:solidFill>
                  <a:schemeClr val="accent6">
                    <a:lumMod val="75000"/>
                  </a:schemeClr>
                </a:solidFill>
                <a:latin typeface="IBM Plex Sans" panose="020B0503050203000203" pitchFamily="34" charset="0"/>
                <a:ea typeface="Arial" panose="020B0604020202020204" pitchFamily="34" charset="0"/>
              </a:rPr>
              <a:t>NoSQL</a:t>
            </a:r>
          </a:p>
        </p:txBody>
      </p:sp>
      <p:pic>
        <p:nvPicPr>
          <p:cNvPr id="7" name="Picture 6" descr="A black and white icon of a paper&#10;&#10;Description automatically generated">
            <a:extLst>
              <a:ext uri="{FF2B5EF4-FFF2-40B4-BE49-F238E27FC236}">
                <a16:creationId xmlns:a16="http://schemas.microsoft.com/office/drawing/2014/main" id="{C8C28EE4-ECE6-7065-D3CF-F78DC0B51DE3}"/>
              </a:ext>
            </a:extLst>
          </p:cNvPr>
          <p:cNvPicPr>
            <a:picLocks noChangeAspect="1"/>
          </p:cNvPicPr>
          <p:nvPr/>
        </p:nvPicPr>
        <p:blipFill>
          <a:blip r:embed="rId27"/>
          <a:stretch>
            <a:fillRect/>
          </a:stretch>
        </p:blipFill>
        <p:spPr>
          <a:xfrm>
            <a:off x="986108" y="3894108"/>
            <a:ext cx="516721" cy="360000"/>
          </a:xfrm>
          <a:prstGeom prst="rect">
            <a:avLst/>
          </a:prstGeom>
        </p:spPr>
      </p:pic>
      <p:pic>
        <p:nvPicPr>
          <p:cNvPr id="8" name="Graphic 7" descr="Document outline">
            <a:extLst>
              <a:ext uri="{FF2B5EF4-FFF2-40B4-BE49-F238E27FC236}">
                <a16:creationId xmlns:a16="http://schemas.microsoft.com/office/drawing/2014/main" id="{FD41F5F7-8726-CA89-2271-E241BA71E46F}"/>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567083" y="3870046"/>
            <a:ext cx="391808" cy="360000"/>
          </a:xfrm>
          <a:prstGeom prst="rect">
            <a:avLst/>
          </a:prstGeom>
        </p:spPr>
      </p:pic>
      <p:sp>
        <p:nvSpPr>
          <p:cNvPr id="138" name="TextBox 137">
            <a:extLst>
              <a:ext uri="{FF2B5EF4-FFF2-40B4-BE49-F238E27FC236}">
                <a16:creationId xmlns:a16="http://schemas.microsoft.com/office/drawing/2014/main" id="{C0D119B9-9422-9AF9-F43D-FA1F58046B34}"/>
              </a:ext>
            </a:extLst>
          </p:cNvPr>
          <p:cNvSpPr txBox="1"/>
          <p:nvPr/>
        </p:nvSpPr>
        <p:spPr>
          <a:xfrm>
            <a:off x="517343" y="4173370"/>
            <a:ext cx="516721" cy="261610"/>
          </a:xfrm>
          <a:prstGeom prst="rect">
            <a:avLst/>
          </a:prstGeom>
          <a:noFill/>
        </p:spPr>
        <p:txBody>
          <a:bodyPr wrap="square">
            <a:spAutoFit/>
          </a:bodyPr>
          <a:lstStyle/>
          <a:p>
            <a:pPr algn="ctr" defTabSz="1097236"/>
            <a:r>
              <a:rPr lang="en-IN" sz="1100" dirty="0">
                <a:solidFill>
                  <a:schemeClr val="accent6">
                    <a:lumMod val="75000"/>
                  </a:schemeClr>
                </a:solidFill>
                <a:latin typeface="IBM Plex Sans" panose="020B0503050203000203" pitchFamily="34" charset="0"/>
                <a:ea typeface="Arial" panose="020B0604020202020204" pitchFamily="34" charset="0"/>
              </a:rPr>
              <a:t>Logs</a:t>
            </a:r>
          </a:p>
        </p:txBody>
      </p:sp>
      <p:sp>
        <p:nvSpPr>
          <p:cNvPr id="139" name="TextBox 138">
            <a:extLst>
              <a:ext uri="{FF2B5EF4-FFF2-40B4-BE49-F238E27FC236}">
                <a16:creationId xmlns:a16="http://schemas.microsoft.com/office/drawing/2014/main" id="{30185D00-7724-CB9E-D326-803C2641418E}"/>
              </a:ext>
            </a:extLst>
          </p:cNvPr>
          <p:cNvSpPr txBox="1"/>
          <p:nvPr/>
        </p:nvSpPr>
        <p:spPr>
          <a:xfrm>
            <a:off x="931777" y="4182165"/>
            <a:ext cx="625382" cy="261610"/>
          </a:xfrm>
          <a:prstGeom prst="rect">
            <a:avLst/>
          </a:prstGeom>
          <a:noFill/>
        </p:spPr>
        <p:txBody>
          <a:bodyPr wrap="square">
            <a:spAutoFit/>
          </a:bodyPr>
          <a:lstStyle/>
          <a:p>
            <a:pPr algn="ctr" defTabSz="1097236"/>
            <a:r>
              <a:rPr lang="en-IN" sz="1100" dirty="0">
                <a:solidFill>
                  <a:schemeClr val="accent6">
                    <a:lumMod val="75000"/>
                  </a:schemeClr>
                </a:solidFill>
                <a:latin typeface="IBM Plex Sans" panose="020B0503050203000203" pitchFamily="34" charset="0"/>
                <a:ea typeface="Arial" panose="020B0604020202020204" pitchFamily="34" charset="0"/>
              </a:rPr>
              <a:t>Feeds</a:t>
            </a:r>
          </a:p>
        </p:txBody>
      </p:sp>
      <p:sp>
        <p:nvSpPr>
          <p:cNvPr id="140" name="TextBox 139">
            <a:extLst>
              <a:ext uri="{FF2B5EF4-FFF2-40B4-BE49-F238E27FC236}">
                <a16:creationId xmlns:a16="http://schemas.microsoft.com/office/drawing/2014/main" id="{3A66A95D-406B-64D6-07B8-B91575965532}"/>
              </a:ext>
            </a:extLst>
          </p:cNvPr>
          <p:cNvSpPr txBox="1"/>
          <p:nvPr/>
        </p:nvSpPr>
        <p:spPr>
          <a:xfrm>
            <a:off x="567447" y="5148071"/>
            <a:ext cx="926584" cy="261610"/>
          </a:xfrm>
          <a:prstGeom prst="rect">
            <a:avLst/>
          </a:prstGeom>
          <a:noFill/>
        </p:spPr>
        <p:txBody>
          <a:bodyPr wrap="square">
            <a:spAutoFit/>
          </a:bodyPr>
          <a:lstStyle/>
          <a:p>
            <a:pPr algn="ctr" defTabSz="1097236"/>
            <a:r>
              <a:rPr lang="en-IN" sz="1100" dirty="0">
                <a:solidFill>
                  <a:schemeClr val="accent6">
                    <a:lumMod val="75000"/>
                  </a:schemeClr>
                </a:solidFill>
                <a:latin typeface="IBM Plex Sans" panose="020B0503050203000203" pitchFamily="34" charset="0"/>
                <a:ea typeface="Arial" panose="020B0604020202020204" pitchFamily="34" charset="0"/>
              </a:rPr>
              <a:t>Media files</a:t>
            </a:r>
          </a:p>
        </p:txBody>
      </p:sp>
      <p:pic>
        <p:nvPicPr>
          <p:cNvPr id="10" name="Picture 9">
            <a:extLst>
              <a:ext uri="{FF2B5EF4-FFF2-40B4-BE49-F238E27FC236}">
                <a16:creationId xmlns:a16="http://schemas.microsoft.com/office/drawing/2014/main" id="{C4C574A2-DFDF-ABFE-6398-D120D0D426FA}"/>
              </a:ext>
            </a:extLst>
          </p:cNvPr>
          <p:cNvPicPr>
            <a:picLocks noChangeAspect="1"/>
          </p:cNvPicPr>
          <p:nvPr/>
        </p:nvPicPr>
        <p:blipFill>
          <a:blip r:embed="rId30"/>
          <a:stretch>
            <a:fillRect/>
          </a:stretch>
        </p:blipFill>
        <p:spPr>
          <a:xfrm>
            <a:off x="610205" y="5394587"/>
            <a:ext cx="828241" cy="397774"/>
          </a:xfrm>
          <a:prstGeom prst="rect">
            <a:avLst/>
          </a:prstGeom>
        </p:spPr>
      </p:pic>
      <p:sp>
        <p:nvSpPr>
          <p:cNvPr id="141" name="TextBox 140">
            <a:extLst>
              <a:ext uri="{FF2B5EF4-FFF2-40B4-BE49-F238E27FC236}">
                <a16:creationId xmlns:a16="http://schemas.microsoft.com/office/drawing/2014/main" id="{1E43BC3E-9A28-3BD8-8BDB-5FEBA6E99CC9}"/>
              </a:ext>
            </a:extLst>
          </p:cNvPr>
          <p:cNvSpPr txBox="1"/>
          <p:nvPr/>
        </p:nvSpPr>
        <p:spPr>
          <a:xfrm>
            <a:off x="425868" y="5738667"/>
            <a:ext cx="1164947" cy="430887"/>
          </a:xfrm>
          <a:prstGeom prst="rect">
            <a:avLst/>
          </a:prstGeom>
          <a:noFill/>
        </p:spPr>
        <p:txBody>
          <a:bodyPr wrap="square">
            <a:spAutoFit/>
          </a:bodyPr>
          <a:lstStyle/>
          <a:p>
            <a:pPr algn="ctr" defTabSz="1097236"/>
            <a:r>
              <a:rPr lang="en-IN" sz="1100" dirty="0">
                <a:solidFill>
                  <a:schemeClr val="accent6">
                    <a:lumMod val="75000"/>
                  </a:schemeClr>
                </a:solidFill>
                <a:latin typeface="IBM Plex Sans" panose="020B0503050203000203" pitchFamily="34" charset="0"/>
                <a:ea typeface="Arial" panose="020B0604020202020204" pitchFamily="34" charset="0"/>
              </a:rPr>
              <a:t>Social </a:t>
            </a:r>
          </a:p>
          <a:p>
            <a:pPr algn="ctr" defTabSz="1097236"/>
            <a:r>
              <a:rPr lang="en-IN" sz="1100" dirty="0">
                <a:solidFill>
                  <a:schemeClr val="accent6">
                    <a:lumMod val="75000"/>
                  </a:schemeClr>
                </a:solidFill>
                <a:latin typeface="IBM Plex Sans" panose="020B0503050203000203" pitchFamily="34" charset="0"/>
                <a:ea typeface="Arial" panose="020B0604020202020204" pitchFamily="34" charset="0"/>
              </a:rPr>
              <a:t>Data</a:t>
            </a:r>
          </a:p>
        </p:txBody>
      </p:sp>
      <p:sp>
        <p:nvSpPr>
          <p:cNvPr id="3" name="TextBox 2">
            <a:extLst>
              <a:ext uri="{FF2B5EF4-FFF2-40B4-BE49-F238E27FC236}">
                <a16:creationId xmlns:a16="http://schemas.microsoft.com/office/drawing/2014/main" id="{D6E264DB-74B4-46D0-4B8D-499DEAD537ED}"/>
              </a:ext>
            </a:extLst>
          </p:cNvPr>
          <p:cNvSpPr txBox="1"/>
          <p:nvPr/>
        </p:nvSpPr>
        <p:spPr>
          <a:xfrm>
            <a:off x="1990465" y="2216628"/>
            <a:ext cx="836783" cy="646331"/>
          </a:xfrm>
          <a:prstGeom prst="rect">
            <a:avLst/>
          </a:prstGeom>
          <a:noFill/>
        </p:spPr>
        <p:txBody>
          <a:bodyPr wrap="square">
            <a:spAutoFit/>
          </a:bodyPr>
          <a:lstStyle/>
          <a:p>
            <a:pPr algn="ctr" defTabSz="1097236"/>
            <a:r>
              <a:rPr lang="en-IN" sz="1200" dirty="0">
                <a:solidFill>
                  <a:srgbClr val="000000"/>
                </a:solidFill>
                <a:latin typeface="IBM Plex Sans" panose="020B0503050203000203" pitchFamily="34" charset="0"/>
                <a:ea typeface="Arial" panose="020B0604020202020204" pitchFamily="34" charset="0"/>
              </a:rPr>
              <a:t>Managed FTP</a:t>
            </a:r>
          </a:p>
          <a:p>
            <a:pPr algn="ctr" defTabSz="1097236"/>
            <a:r>
              <a:rPr lang="en-IN" sz="1200" dirty="0">
                <a:solidFill>
                  <a:srgbClr val="000000"/>
                </a:solidFill>
                <a:latin typeface="IBM Plex Sans" panose="020B0503050203000203" pitchFamily="34" charset="0"/>
                <a:ea typeface="Arial" panose="020B0604020202020204" pitchFamily="34" charset="0"/>
              </a:rPr>
              <a:t>(secured) </a:t>
            </a:r>
            <a:endParaRPr lang="en-IN" sz="1200" dirty="0">
              <a:solidFill>
                <a:prstClr val="black"/>
              </a:solidFill>
              <a:latin typeface="IBM Plex Sans" panose="020B0503050203000203" pitchFamily="34" charset="0"/>
            </a:endParaRPr>
          </a:p>
        </p:txBody>
      </p:sp>
      <p:grpSp>
        <p:nvGrpSpPr>
          <p:cNvPr id="20" name="Group 19">
            <a:extLst>
              <a:ext uri="{FF2B5EF4-FFF2-40B4-BE49-F238E27FC236}">
                <a16:creationId xmlns:a16="http://schemas.microsoft.com/office/drawing/2014/main" id="{B39B3237-C9BC-C42D-32C1-378E80F241BB}"/>
              </a:ext>
            </a:extLst>
          </p:cNvPr>
          <p:cNvGrpSpPr/>
          <p:nvPr/>
        </p:nvGrpSpPr>
        <p:grpSpPr>
          <a:xfrm>
            <a:off x="2945808" y="3985522"/>
            <a:ext cx="1430997" cy="836119"/>
            <a:chOff x="3045819" y="5157122"/>
            <a:chExt cx="1430997" cy="836119"/>
          </a:xfrm>
        </p:grpSpPr>
        <p:pic>
          <p:nvPicPr>
            <p:cNvPr id="15" name="Graphic 14" descr="Daily calendar outline">
              <a:extLst>
                <a:ext uri="{FF2B5EF4-FFF2-40B4-BE49-F238E27FC236}">
                  <a16:creationId xmlns:a16="http://schemas.microsoft.com/office/drawing/2014/main" id="{80AFF20A-6613-A088-2E52-3E799C533479}"/>
                </a:ext>
              </a:extLst>
            </p:cNvPr>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a:off x="3455757" y="5157122"/>
              <a:ext cx="635476" cy="635476"/>
            </a:xfrm>
            <a:prstGeom prst="rect">
              <a:avLst/>
            </a:prstGeom>
          </p:spPr>
        </p:pic>
        <p:sp>
          <p:nvSpPr>
            <p:cNvPr id="17" name="TextBox 16">
              <a:extLst>
                <a:ext uri="{FF2B5EF4-FFF2-40B4-BE49-F238E27FC236}">
                  <a16:creationId xmlns:a16="http://schemas.microsoft.com/office/drawing/2014/main" id="{3E5768B6-F0C2-CDA4-B630-1AC5802C9653}"/>
                </a:ext>
              </a:extLst>
            </p:cNvPr>
            <p:cNvSpPr txBox="1"/>
            <p:nvPr/>
          </p:nvSpPr>
          <p:spPr>
            <a:xfrm>
              <a:off x="3045819" y="5716242"/>
              <a:ext cx="1430997" cy="276999"/>
            </a:xfrm>
            <a:prstGeom prst="rect">
              <a:avLst/>
            </a:prstGeom>
            <a:noFill/>
          </p:spPr>
          <p:txBody>
            <a:bodyPr wrap="square">
              <a:spAutoFit/>
            </a:bodyPr>
            <a:lstStyle/>
            <a:p>
              <a:pPr algn="ctr" defTabSz="1097236"/>
              <a:r>
                <a:rPr lang="en-IN" sz="1200" dirty="0">
                  <a:solidFill>
                    <a:srgbClr val="000000"/>
                  </a:solidFill>
                  <a:latin typeface="IBM Plex Sans" panose="020B0503050203000203" pitchFamily="34" charset="0"/>
                  <a:ea typeface="Arial" panose="020B0604020202020204" pitchFamily="34" charset="0"/>
                </a:rPr>
                <a:t>Job Scheduler</a:t>
              </a:r>
              <a:endParaRPr lang="en-IN" sz="1200" dirty="0">
                <a:solidFill>
                  <a:prstClr val="black"/>
                </a:solidFill>
                <a:latin typeface="IBM Plex Sans" panose="020B0503050203000203" pitchFamily="34" charset="0"/>
              </a:endParaRPr>
            </a:p>
          </p:txBody>
        </p:sp>
      </p:grpSp>
      <p:sp>
        <p:nvSpPr>
          <p:cNvPr id="163" name="Rectangle 162">
            <a:extLst>
              <a:ext uri="{FF2B5EF4-FFF2-40B4-BE49-F238E27FC236}">
                <a16:creationId xmlns:a16="http://schemas.microsoft.com/office/drawing/2014/main" id="{52BBAFCE-B2CC-EB9C-5F27-7A3A8635FF7E}"/>
              </a:ext>
            </a:extLst>
          </p:cNvPr>
          <p:cNvSpPr/>
          <p:nvPr/>
        </p:nvSpPr>
        <p:spPr>
          <a:xfrm>
            <a:off x="1981098" y="5726616"/>
            <a:ext cx="9000000" cy="251999"/>
          </a:xfrm>
          <a:prstGeom prst="rect">
            <a:avLst/>
          </a:prstGeom>
          <a:solidFill>
            <a:schemeClr val="bg1">
              <a:lumMod val="95000"/>
            </a:schemeClr>
          </a:solidFill>
          <a:ln w="12700">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defTabSz="1097236"/>
            <a:r>
              <a:rPr lang="en-IN" sz="1200" dirty="0">
                <a:solidFill>
                  <a:prstClr val="black"/>
                </a:solidFill>
                <a:latin typeface="IBM Plex Sans" panose="020B0503050203000203" pitchFamily="34" charset="0"/>
              </a:rPr>
              <a:t>Data Security</a:t>
            </a:r>
          </a:p>
        </p:txBody>
      </p:sp>
      <p:sp>
        <p:nvSpPr>
          <p:cNvPr id="164" name="TextBox 163">
            <a:extLst>
              <a:ext uri="{FF2B5EF4-FFF2-40B4-BE49-F238E27FC236}">
                <a16:creationId xmlns:a16="http://schemas.microsoft.com/office/drawing/2014/main" id="{CC983EE7-53C8-C0D1-344E-96F3819948DD}"/>
              </a:ext>
            </a:extLst>
          </p:cNvPr>
          <p:cNvSpPr txBox="1"/>
          <p:nvPr/>
        </p:nvSpPr>
        <p:spPr>
          <a:xfrm>
            <a:off x="6416079" y="5736865"/>
            <a:ext cx="4531344" cy="229945"/>
          </a:xfrm>
          <a:prstGeom prst="rect">
            <a:avLst/>
          </a:prstGeom>
          <a:noFill/>
        </p:spPr>
        <p:txBody>
          <a:bodyPr wrap="square" lIns="0" tIns="0" rIns="108000" bIns="0" rtlCol="0" anchor="ctr">
            <a:noAutofit/>
          </a:bodyPr>
          <a:lstStyle/>
          <a:p>
            <a:pPr algn="r" defTabSz="1097236">
              <a:defRPr/>
            </a:pPr>
            <a:r>
              <a:rPr lang="en-US" sz="960" dirty="0">
                <a:solidFill>
                  <a:prstClr val="black"/>
                </a:solidFill>
                <a:latin typeface="IBM Plex Serif" panose="02060503050406000203" pitchFamily="18" charset="77"/>
              </a:rPr>
              <a:t>Masking | Encryption | Protection</a:t>
            </a:r>
          </a:p>
        </p:txBody>
      </p:sp>
      <p:sp>
        <p:nvSpPr>
          <p:cNvPr id="165" name="Rectangle 164">
            <a:extLst>
              <a:ext uri="{FF2B5EF4-FFF2-40B4-BE49-F238E27FC236}">
                <a16:creationId xmlns:a16="http://schemas.microsoft.com/office/drawing/2014/main" id="{0A5651FC-ADCC-050B-AC88-74CD21577D1D}"/>
              </a:ext>
            </a:extLst>
          </p:cNvPr>
          <p:cNvSpPr/>
          <p:nvPr/>
        </p:nvSpPr>
        <p:spPr>
          <a:xfrm>
            <a:off x="1981098" y="6036189"/>
            <a:ext cx="9000000" cy="251999"/>
          </a:xfrm>
          <a:prstGeom prst="rect">
            <a:avLst/>
          </a:prstGeom>
          <a:solidFill>
            <a:schemeClr val="bg1">
              <a:lumMod val="95000"/>
            </a:schemeClr>
          </a:solidFill>
          <a:ln w="12700">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defTabSz="1097236"/>
            <a:r>
              <a:rPr lang="en-IN" sz="1200" dirty="0">
                <a:solidFill>
                  <a:prstClr val="black"/>
                </a:solidFill>
                <a:latin typeface="IBM Plex Sans" panose="020B0503050203000203" pitchFamily="34" charset="0"/>
              </a:rPr>
              <a:t>DataOps</a:t>
            </a:r>
          </a:p>
        </p:txBody>
      </p:sp>
      <p:sp>
        <p:nvSpPr>
          <p:cNvPr id="166" name="TextBox 165">
            <a:extLst>
              <a:ext uri="{FF2B5EF4-FFF2-40B4-BE49-F238E27FC236}">
                <a16:creationId xmlns:a16="http://schemas.microsoft.com/office/drawing/2014/main" id="{3D8C9E90-0952-B462-36DA-33BD02E4CB6E}"/>
              </a:ext>
            </a:extLst>
          </p:cNvPr>
          <p:cNvSpPr txBox="1"/>
          <p:nvPr/>
        </p:nvSpPr>
        <p:spPr>
          <a:xfrm>
            <a:off x="6416079" y="6046438"/>
            <a:ext cx="4531344" cy="229945"/>
          </a:xfrm>
          <a:prstGeom prst="rect">
            <a:avLst/>
          </a:prstGeom>
          <a:noFill/>
        </p:spPr>
        <p:txBody>
          <a:bodyPr wrap="square" lIns="0" tIns="0" rIns="108000" bIns="0" rtlCol="0" anchor="ctr">
            <a:noAutofit/>
          </a:bodyPr>
          <a:lstStyle/>
          <a:p>
            <a:pPr algn="r" defTabSz="1097236">
              <a:defRPr/>
            </a:pPr>
            <a:r>
              <a:rPr lang="en-US" sz="960" dirty="0">
                <a:solidFill>
                  <a:prstClr val="black"/>
                </a:solidFill>
                <a:latin typeface="IBM Plex Serif" panose="02060503050406000203" pitchFamily="18" charset="77"/>
              </a:rPr>
              <a:t>Management | Monitoring | Operations</a:t>
            </a:r>
          </a:p>
        </p:txBody>
      </p:sp>
      <p:sp>
        <p:nvSpPr>
          <p:cNvPr id="1031" name="Rectangle 1030">
            <a:extLst>
              <a:ext uri="{FF2B5EF4-FFF2-40B4-BE49-F238E27FC236}">
                <a16:creationId xmlns:a16="http://schemas.microsoft.com/office/drawing/2014/main" id="{C1928B94-4609-83EE-98AB-D63A6F4C62FC}"/>
              </a:ext>
            </a:extLst>
          </p:cNvPr>
          <p:cNvSpPr/>
          <p:nvPr/>
        </p:nvSpPr>
        <p:spPr>
          <a:xfrm>
            <a:off x="269790" y="6442226"/>
            <a:ext cx="10836000" cy="287958"/>
          </a:xfrm>
          <a:prstGeom prst="rect">
            <a:avLst/>
          </a:prstGeom>
          <a:solidFill>
            <a:schemeClr val="bg1">
              <a:lumMod val="85000"/>
            </a:schemeClr>
          </a:solidFill>
          <a:ln w="12700" cmpd="sng">
            <a:solidFill>
              <a:schemeClr val="tx1">
                <a:lumMod val="50000"/>
                <a:lumOff val="50000"/>
                <a:alpha val="99000"/>
              </a:schemeClr>
            </a:solidFill>
            <a:prstDash val="solid"/>
            <a:extLst>
              <a:ext uri="{C807C97D-BFC1-408E-A445-0C87EB9F89A2}">
                <ask:lineSketchStyleProps xmlns:ask="http://schemas.microsoft.com/office/drawing/2018/sketchyshapes" sd="1219033472">
                  <a:custGeom>
                    <a:avLst/>
                    <a:gdLst>
                      <a:gd name="connsiteX0" fmla="*/ 0 w 5517100"/>
                      <a:gd name="connsiteY0" fmla="*/ 0 h 3705023"/>
                      <a:gd name="connsiteX1" fmla="*/ 496539 w 5517100"/>
                      <a:gd name="connsiteY1" fmla="*/ 0 h 3705023"/>
                      <a:gd name="connsiteX2" fmla="*/ 882736 w 5517100"/>
                      <a:gd name="connsiteY2" fmla="*/ 0 h 3705023"/>
                      <a:gd name="connsiteX3" fmla="*/ 1544788 w 5517100"/>
                      <a:gd name="connsiteY3" fmla="*/ 0 h 3705023"/>
                      <a:gd name="connsiteX4" fmla="*/ 2041327 w 5517100"/>
                      <a:gd name="connsiteY4" fmla="*/ 0 h 3705023"/>
                      <a:gd name="connsiteX5" fmla="*/ 2537866 w 5517100"/>
                      <a:gd name="connsiteY5" fmla="*/ 0 h 3705023"/>
                      <a:gd name="connsiteX6" fmla="*/ 3199918 w 5517100"/>
                      <a:gd name="connsiteY6" fmla="*/ 0 h 3705023"/>
                      <a:gd name="connsiteX7" fmla="*/ 3641286 w 5517100"/>
                      <a:gd name="connsiteY7" fmla="*/ 0 h 3705023"/>
                      <a:gd name="connsiteX8" fmla="*/ 4303338 w 5517100"/>
                      <a:gd name="connsiteY8" fmla="*/ 0 h 3705023"/>
                      <a:gd name="connsiteX9" fmla="*/ 4965390 w 5517100"/>
                      <a:gd name="connsiteY9" fmla="*/ 0 h 3705023"/>
                      <a:gd name="connsiteX10" fmla="*/ 5517100 w 5517100"/>
                      <a:gd name="connsiteY10" fmla="*/ 0 h 3705023"/>
                      <a:gd name="connsiteX11" fmla="*/ 5517100 w 5517100"/>
                      <a:gd name="connsiteY11" fmla="*/ 603389 h 3705023"/>
                      <a:gd name="connsiteX12" fmla="*/ 5517100 w 5517100"/>
                      <a:gd name="connsiteY12" fmla="*/ 1169729 h 3705023"/>
                      <a:gd name="connsiteX13" fmla="*/ 5517100 w 5517100"/>
                      <a:gd name="connsiteY13" fmla="*/ 1587867 h 3705023"/>
                      <a:gd name="connsiteX14" fmla="*/ 5517100 w 5517100"/>
                      <a:gd name="connsiteY14" fmla="*/ 2117156 h 3705023"/>
                      <a:gd name="connsiteX15" fmla="*/ 5517100 w 5517100"/>
                      <a:gd name="connsiteY15" fmla="*/ 2646445 h 3705023"/>
                      <a:gd name="connsiteX16" fmla="*/ 5517100 w 5517100"/>
                      <a:gd name="connsiteY16" fmla="*/ 3175734 h 3705023"/>
                      <a:gd name="connsiteX17" fmla="*/ 5517100 w 5517100"/>
                      <a:gd name="connsiteY17" fmla="*/ 3705023 h 3705023"/>
                      <a:gd name="connsiteX18" fmla="*/ 4910219 w 5517100"/>
                      <a:gd name="connsiteY18" fmla="*/ 3705023 h 3705023"/>
                      <a:gd name="connsiteX19" fmla="*/ 4524022 w 5517100"/>
                      <a:gd name="connsiteY19" fmla="*/ 3705023 h 3705023"/>
                      <a:gd name="connsiteX20" fmla="*/ 4082654 w 5517100"/>
                      <a:gd name="connsiteY20" fmla="*/ 3705023 h 3705023"/>
                      <a:gd name="connsiteX21" fmla="*/ 3420602 w 5517100"/>
                      <a:gd name="connsiteY21" fmla="*/ 3705023 h 3705023"/>
                      <a:gd name="connsiteX22" fmla="*/ 2868892 w 5517100"/>
                      <a:gd name="connsiteY22" fmla="*/ 3705023 h 3705023"/>
                      <a:gd name="connsiteX23" fmla="*/ 2427524 w 5517100"/>
                      <a:gd name="connsiteY23" fmla="*/ 3705023 h 3705023"/>
                      <a:gd name="connsiteX24" fmla="*/ 1875814 w 5517100"/>
                      <a:gd name="connsiteY24" fmla="*/ 3705023 h 3705023"/>
                      <a:gd name="connsiteX25" fmla="*/ 1489617 w 5517100"/>
                      <a:gd name="connsiteY25" fmla="*/ 3705023 h 3705023"/>
                      <a:gd name="connsiteX26" fmla="*/ 1103420 w 5517100"/>
                      <a:gd name="connsiteY26" fmla="*/ 3705023 h 3705023"/>
                      <a:gd name="connsiteX27" fmla="*/ 551710 w 5517100"/>
                      <a:gd name="connsiteY27" fmla="*/ 3705023 h 3705023"/>
                      <a:gd name="connsiteX28" fmla="*/ 0 w 5517100"/>
                      <a:gd name="connsiteY28" fmla="*/ 3705023 h 3705023"/>
                      <a:gd name="connsiteX29" fmla="*/ 0 w 5517100"/>
                      <a:gd name="connsiteY29" fmla="*/ 3138684 h 3705023"/>
                      <a:gd name="connsiteX30" fmla="*/ 0 w 5517100"/>
                      <a:gd name="connsiteY30" fmla="*/ 2646445 h 3705023"/>
                      <a:gd name="connsiteX31" fmla="*/ 0 w 5517100"/>
                      <a:gd name="connsiteY31" fmla="*/ 2228307 h 3705023"/>
                      <a:gd name="connsiteX32" fmla="*/ 0 w 5517100"/>
                      <a:gd name="connsiteY32" fmla="*/ 1661967 h 3705023"/>
                      <a:gd name="connsiteX33" fmla="*/ 0 w 5517100"/>
                      <a:gd name="connsiteY33" fmla="*/ 1206779 h 3705023"/>
                      <a:gd name="connsiteX34" fmla="*/ 0 w 5517100"/>
                      <a:gd name="connsiteY34" fmla="*/ 640440 h 3705023"/>
                      <a:gd name="connsiteX35" fmla="*/ 0 w 5517100"/>
                      <a:gd name="connsiteY35" fmla="*/ 0 h 3705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17100" h="3705023" extrusionOk="0">
                        <a:moveTo>
                          <a:pt x="0" y="0"/>
                        </a:moveTo>
                        <a:cubicBezTo>
                          <a:pt x="136378" y="-22571"/>
                          <a:pt x="263509" y="41984"/>
                          <a:pt x="496539" y="0"/>
                        </a:cubicBezTo>
                        <a:cubicBezTo>
                          <a:pt x="729569" y="-41984"/>
                          <a:pt x="802058" y="40759"/>
                          <a:pt x="882736" y="0"/>
                        </a:cubicBezTo>
                        <a:cubicBezTo>
                          <a:pt x="963414" y="-40759"/>
                          <a:pt x="1389642" y="63693"/>
                          <a:pt x="1544788" y="0"/>
                        </a:cubicBezTo>
                        <a:cubicBezTo>
                          <a:pt x="1699934" y="-63693"/>
                          <a:pt x="1922519" y="24155"/>
                          <a:pt x="2041327" y="0"/>
                        </a:cubicBezTo>
                        <a:cubicBezTo>
                          <a:pt x="2160135" y="-24155"/>
                          <a:pt x="2378845" y="9596"/>
                          <a:pt x="2537866" y="0"/>
                        </a:cubicBezTo>
                        <a:cubicBezTo>
                          <a:pt x="2696887" y="-9596"/>
                          <a:pt x="2968875" y="40693"/>
                          <a:pt x="3199918" y="0"/>
                        </a:cubicBezTo>
                        <a:cubicBezTo>
                          <a:pt x="3430961" y="-40693"/>
                          <a:pt x="3461340" y="758"/>
                          <a:pt x="3641286" y="0"/>
                        </a:cubicBezTo>
                        <a:cubicBezTo>
                          <a:pt x="3821232" y="-758"/>
                          <a:pt x="4088999" y="17944"/>
                          <a:pt x="4303338" y="0"/>
                        </a:cubicBezTo>
                        <a:cubicBezTo>
                          <a:pt x="4517677" y="-17944"/>
                          <a:pt x="4742167" y="16828"/>
                          <a:pt x="4965390" y="0"/>
                        </a:cubicBezTo>
                        <a:cubicBezTo>
                          <a:pt x="5188613" y="-16828"/>
                          <a:pt x="5365529" y="16223"/>
                          <a:pt x="5517100" y="0"/>
                        </a:cubicBezTo>
                        <a:cubicBezTo>
                          <a:pt x="5566659" y="209353"/>
                          <a:pt x="5516049" y="323191"/>
                          <a:pt x="5517100" y="603389"/>
                        </a:cubicBezTo>
                        <a:cubicBezTo>
                          <a:pt x="5518151" y="883587"/>
                          <a:pt x="5489366" y="909633"/>
                          <a:pt x="5517100" y="1169729"/>
                        </a:cubicBezTo>
                        <a:cubicBezTo>
                          <a:pt x="5544834" y="1429825"/>
                          <a:pt x="5478324" y="1490040"/>
                          <a:pt x="5517100" y="1587867"/>
                        </a:cubicBezTo>
                        <a:cubicBezTo>
                          <a:pt x="5555876" y="1685694"/>
                          <a:pt x="5454958" y="1922253"/>
                          <a:pt x="5517100" y="2117156"/>
                        </a:cubicBezTo>
                        <a:cubicBezTo>
                          <a:pt x="5579242" y="2312059"/>
                          <a:pt x="5513772" y="2432029"/>
                          <a:pt x="5517100" y="2646445"/>
                        </a:cubicBezTo>
                        <a:cubicBezTo>
                          <a:pt x="5520428" y="2860861"/>
                          <a:pt x="5459207" y="3066020"/>
                          <a:pt x="5517100" y="3175734"/>
                        </a:cubicBezTo>
                        <a:cubicBezTo>
                          <a:pt x="5574993" y="3285448"/>
                          <a:pt x="5474241" y="3591688"/>
                          <a:pt x="5517100" y="3705023"/>
                        </a:cubicBezTo>
                        <a:cubicBezTo>
                          <a:pt x="5358966" y="3745541"/>
                          <a:pt x="5117600" y="3646996"/>
                          <a:pt x="4910219" y="3705023"/>
                        </a:cubicBezTo>
                        <a:cubicBezTo>
                          <a:pt x="4702838" y="3763050"/>
                          <a:pt x="4702351" y="3704641"/>
                          <a:pt x="4524022" y="3705023"/>
                        </a:cubicBezTo>
                        <a:cubicBezTo>
                          <a:pt x="4345693" y="3705405"/>
                          <a:pt x="4178065" y="3671836"/>
                          <a:pt x="4082654" y="3705023"/>
                        </a:cubicBezTo>
                        <a:cubicBezTo>
                          <a:pt x="3987243" y="3738210"/>
                          <a:pt x="3727866" y="3680657"/>
                          <a:pt x="3420602" y="3705023"/>
                        </a:cubicBezTo>
                        <a:cubicBezTo>
                          <a:pt x="3113338" y="3729389"/>
                          <a:pt x="3092297" y="3703718"/>
                          <a:pt x="2868892" y="3705023"/>
                        </a:cubicBezTo>
                        <a:cubicBezTo>
                          <a:pt x="2645487" y="3706328"/>
                          <a:pt x="2554958" y="3652983"/>
                          <a:pt x="2427524" y="3705023"/>
                        </a:cubicBezTo>
                        <a:cubicBezTo>
                          <a:pt x="2300090" y="3757063"/>
                          <a:pt x="2075949" y="3647845"/>
                          <a:pt x="1875814" y="3705023"/>
                        </a:cubicBezTo>
                        <a:cubicBezTo>
                          <a:pt x="1675679" y="3762201"/>
                          <a:pt x="1657774" y="3662540"/>
                          <a:pt x="1489617" y="3705023"/>
                        </a:cubicBezTo>
                        <a:cubicBezTo>
                          <a:pt x="1321460" y="3747506"/>
                          <a:pt x="1211879" y="3692689"/>
                          <a:pt x="1103420" y="3705023"/>
                        </a:cubicBezTo>
                        <a:cubicBezTo>
                          <a:pt x="994961" y="3717357"/>
                          <a:pt x="724840" y="3651360"/>
                          <a:pt x="551710" y="3705023"/>
                        </a:cubicBezTo>
                        <a:cubicBezTo>
                          <a:pt x="378580" y="3758686"/>
                          <a:pt x="163039" y="3669227"/>
                          <a:pt x="0" y="3705023"/>
                        </a:cubicBezTo>
                        <a:cubicBezTo>
                          <a:pt x="-54728" y="3532296"/>
                          <a:pt x="66027" y="3319192"/>
                          <a:pt x="0" y="3138684"/>
                        </a:cubicBezTo>
                        <a:cubicBezTo>
                          <a:pt x="-66027" y="2958176"/>
                          <a:pt x="14804" y="2774809"/>
                          <a:pt x="0" y="2646445"/>
                        </a:cubicBezTo>
                        <a:cubicBezTo>
                          <a:pt x="-14804" y="2518081"/>
                          <a:pt x="46937" y="2384816"/>
                          <a:pt x="0" y="2228307"/>
                        </a:cubicBezTo>
                        <a:cubicBezTo>
                          <a:pt x="-46937" y="2071798"/>
                          <a:pt x="66945" y="1891444"/>
                          <a:pt x="0" y="1661967"/>
                        </a:cubicBezTo>
                        <a:cubicBezTo>
                          <a:pt x="-66945" y="1432490"/>
                          <a:pt x="4706" y="1318097"/>
                          <a:pt x="0" y="1206779"/>
                        </a:cubicBezTo>
                        <a:cubicBezTo>
                          <a:pt x="-4706" y="1095461"/>
                          <a:pt x="57983" y="767534"/>
                          <a:pt x="0" y="640440"/>
                        </a:cubicBezTo>
                        <a:cubicBezTo>
                          <a:pt x="-57983" y="513346"/>
                          <a:pt x="69228" y="284092"/>
                          <a:pt x="0" y="0"/>
                        </a:cubicBezTo>
                        <a:close/>
                      </a:path>
                    </a:pathLst>
                  </a:custGeom>
                  <ask:type>
                    <ask:lineSketchNone/>
                  </ask:type>
                </ask:lineSketchStyleProps>
              </a:ext>
            </a:extLst>
          </a:ln>
        </p:spPr>
        <p:style>
          <a:lnRef idx="2">
            <a:schemeClr val="accent1"/>
          </a:lnRef>
          <a:fillRef idx="1">
            <a:schemeClr val="lt1"/>
          </a:fillRef>
          <a:effectRef idx="0">
            <a:schemeClr val="accent1"/>
          </a:effectRef>
          <a:fontRef idx="minor">
            <a:schemeClr val="dk1"/>
          </a:fontRef>
        </p:style>
        <p:txBody>
          <a:bodyPr tIns="0" rtlCol="0" anchor="ctr"/>
          <a:lstStyle/>
          <a:p>
            <a:pPr algn="ctr"/>
            <a:r>
              <a:rPr lang="en-IN" sz="1400" dirty="0">
                <a:latin typeface="IBM Plex Sans" panose="020B0503050203000203" pitchFamily="34" charset="0"/>
              </a:rPr>
              <a:t>Infrastructure on Data Centre / Private Cloud (Meghdoot) with Network Connectivity | DR replication | Backup</a:t>
            </a:r>
          </a:p>
        </p:txBody>
      </p:sp>
      <p:pic>
        <p:nvPicPr>
          <p:cNvPr id="12" name="Graphic 11" descr="Volume outline">
            <a:extLst>
              <a:ext uri="{FF2B5EF4-FFF2-40B4-BE49-F238E27FC236}">
                <a16:creationId xmlns:a16="http://schemas.microsoft.com/office/drawing/2014/main" id="{058B0C73-124D-9097-E0FC-96DA8A975969}"/>
              </a:ext>
            </a:extLst>
          </p:cNvPr>
          <p:cNvPicPr>
            <a:picLocks noChangeAspect="1"/>
          </p:cNvPicPr>
          <p:nvPr/>
        </p:nvPicPr>
        <p:blipFill>
          <a:blip r:embed="rId33">
            <a:extLst>
              <a:ext uri="{96DAC541-7B7A-43D3-8B79-37D633B846F1}">
                <asvg:svgBlip xmlns:asvg="http://schemas.microsoft.com/office/drawing/2016/SVG/main" r:embed="rId34"/>
              </a:ext>
            </a:extLst>
          </a:blip>
          <a:stretch>
            <a:fillRect/>
          </a:stretch>
        </p:blipFill>
        <p:spPr>
          <a:xfrm>
            <a:off x="600137" y="4484668"/>
            <a:ext cx="428036" cy="360000"/>
          </a:xfrm>
          <a:prstGeom prst="rect">
            <a:avLst/>
          </a:prstGeom>
        </p:spPr>
      </p:pic>
      <p:pic>
        <p:nvPicPr>
          <p:cNvPr id="13" name="Graphic 12" descr="Vlog outline">
            <a:extLst>
              <a:ext uri="{FF2B5EF4-FFF2-40B4-BE49-F238E27FC236}">
                <a16:creationId xmlns:a16="http://schemas.microsoft.com/office/drawing/2014/main" id="{41D07C7E-D6BA-6995-D694-900B2309DB63}"/>
              </a:ext>
            </a:extLst>
          </p:cNvPr>
          <p:cNvPicPr>
            <a:picLocks noChangeAspect="1"/>
          </p:cNvPicPr>
          <p:nvPr/>
        </p:nvPicPr>
        <p:blipFill>
          <a:blip r:embed="rId35">
            <a:extLst>
              <a:ext uri="{96DAC541-7B7A-43D3-8B79-37D633B846F1}">
                <asvg:svgBlip xmlns:asvg="http://schemas.microsoft.com/office/drawing/2016/SVG/main" r:embed="rId36"/>
              </a:ext>
            </a:extLst>
          </a:blip>
          <a:stretch>
            <a:fillRect/>
          </a:stretch>
        </p:blipFill>
        <p:spPr>
          <a:xfrm>
            <a:off x="1069794" y="4472563"/>
            <a:ext cx="360000" cy="360000"/>
          </a:xfrm>
          <a:prstGeom prst="rect">
            <a:avLst/>
          </a:prstGeom>
        </p:spPr>
      </p:pic>
      <p:pic>
        <p:nvPicPr>
          <p:cNvPr id="14" name="Graphic 13" descr="Images outline">
            <a:extLst>
              <a:ext uri="{FF2B5EF4-FFF2-40B4-BE49-F238E27FC236}">
                <a16:creationId xmlns:a16="http://schemas.microsoft.com/office/drawing/2014/main" id="{4073BCD3-5CF6-454C-75DA-9EDF77AD205A}"/>
              </a:ext>
            </a:extLst>
          </p:cNvPr>
          <p:cNvPicPr>
            <a:picLocks noChangeAspect="1"/>
          </p:cNvPicPr>
          <p:nvPr/>
        </p:nvPicPr>
        <p:blipFill>
          <a:blip r:embed="rId37">
            <a:extLst>
              <a:ext uri="{96DAC541-7B7A-43D3-8B79-37D633B846F1}">
                <asvg:svgBlip xmlns:asvg="http://schemas.microsoft.com/office/drawing/2016/SVG/main" r:embed="rId38"/>
              </a:ext>
            </a:extLst>
          </a:blip>
          <a:stretch>
            <a:fillRect/>
          </a:stretch>
        </p:blipFill>
        <p:spPr>
          <a:xfrm>
            <a:off x="862273" y="4785803"/>
            <a:ext cx="360000" cy="360000"/>
          </a:xfrm>
          <a:prstGeom prst="rect">
            <a:avLst/>
          </a:prstGeom>
        </p:spPr>
      </p:pic>
      <p:pic>
        <p:nvPicPr>
          <p:cNvPr id="1038" name="Picture 1037" descr="A blue cylinder with white letters on it&#10;&#10;Description automatically generated">
            <a:extLst>
              <a:ext uri="{FF2B5EF4-FFF2-40B4-BE49-F238E27FC236}">
                <a16:creationId xmlns:a16="http://schemas.microsoft.com/office/drawing/2014/main" id="{F1C2EA06-8EAF-46CA-8B5E-1EE39CD8F7BD}"/>
              </a:ext>
            </a:extLst>
          </p:cNvPr>
          <p:cNvPicPr>
            <a:picLocks noChangeAspect="1"/>
          </p:cNvPicPr>
          <p:nvPr/>
        </p:nvPicPr>
        <p:blipFill>
          <a:blip r:embed="rId20"/>
          <a:stretch>
            <a:fillRect/>
          </a:stretch>
        </p:blipFill>
        <p:spPr>
          <a:xfrm>
            <a:off x="790540" y="2067314"/>
            <a:ext cx="432000" cy="432000"/>
          </a:xfrm>
          <a:prstGeom prst="rect">
            <a:avLst/>
          </a:prstGeom>
        </p:spPr>
      </p:pic>
      <p:pic>
        <p:nvPicPr>
          <p:cNvPr id="1040" name="Graphic 1039" descr="Database with solid fill">
            <a:extLst>
              <a:ext uri="{FF2B5EF4-FFF2-40B4-BE49-F238E27FC236}">
                <a16:creationId xmlns:a16="http://schemas.microsoft.com/office/drawing/2014/main" id="{3C2CF3C5-E91F-94AC-1D4A-147CCC2D4C7C}"/>
              </a:ext>
            </a:extLst>
          </p:cNvPr>
          <p:cNvPicPr>
            <a:picLocks noChangeAspect="1"/>
          </p:cNvPicPr>
          <p:nvPr/>
        </p:nvPicPr>
        <p:blipFill>
          <a:blip r:embed="rId39">
            <a:extLst>
              <a:ext uri="{96DAC541-7B7A-43D3-8B79-37D633B846F1}">
                <asvg:svgBlip xmlns:asvg="http://schemas.microsoft.com/office/drawing/2016/SVG/main" r:embed="rId40"/>
              </a:ext>
            </a:extLst>
          </a:blip>
          <a:stretch>
            <a:fillRect/>
          </a:stretch>
        </p:blipFill>
        <p:spPr>
          <a:xfrm>
            <a:off x="639017" y="1441931"/>
            <a:ext cx="432000" cy="432000"/>
          </a:xfrm>
          <a:prstGeom prst="rect">
            <a:avLst/>
          </a:prstGeom>
        </p:spPr>
      </p:pic>
      <p:pic>
        <p:nvPicPr>
          <p:cNvPr id="1041" name="Graphic 1040" descr="Database with solid fill">
            <a:extLst>
              <a:ext uri="{FF2B5EF4-FFF2-40B4-BE49-F238E27FC236}">
                <a16:creationId xmlns:a16="http://schemas.microsoft.com/office/drawing/2014/main" id="{13C5D9AB-9DE6-1F91-C5FE-B8A08712BE84}"/>
              </a:ext>
            </a:extLst>
          </p:cNvPr>
          <p:cNvPicPr>
            <a:picLocks noChangeAspect="1"/>
          </p:cNvPicPr>
          <p:nvPr/>
        </p:nvPicPr>
        <p:blipFill>
          <a:blip r:embed="rId39">
            <a:extLst>
              <a:ext uri="{96DAC541-7B7A-43D3-8B79-37D633B846F1}">
                <asvg:svgBlip xmlns:asvg="http://schemas.microsoft.com/office/drawing/2016/SVG/main" r:embed="rId40"/>
              </a:ext>
            </a:extLst>
          </a:blip>
          <a:stretch>
            <a:fillRect/>
          </a:stretch>
        </p:blipFill>
        <p:spPr>
          <a:xfrm>
            <a:off x="933775" y="1437362"/>
            <a:ext cx="432000" cy="432000"/>
          </a:xfrm>
          <a:prstGeom prst="rect">
            <a:avLst/>
          </a:prstGeom>
        </p:spPr>
      </p:pic>
      <p:sp>
        <p:nvSpPr>
          <p:cNvPr id="1049" name="Rectangle 1048">
            <a:extLst>
              <a:ext uri="{FF2B5EF4-FFF2-40B4-BE49-F238E27FC236}">
                <a16:creationId xmlns:a16="http://schemas.microsoft.com/office/drawing/2014/main" id="{E63EA178-16E0-1140-F533-27BAC1298EF1}"/>
              </a:ext>
            </a:extLst>
          </p:cNvPr>
          <p:cNvSpPr/>
          <p:nvPr/>
        </p:nvSpPr>
        <p:spPr>
          <a:xfrm>
            <a:off x="2094914" y="3054167"/>
            <a:ext cx="618935" cy="424968"/>
          </a:xfrm>
          <a:prstGeom prst="rect">
            <a:avLst/>
          </a:prstGeom>
          <a:solidFill>
            <a:schemeClr val="accent6">
              <a:lumMod val="20000"/>
              <a:lumOff val="80000"/>
            </a:schemeClr>
          </a:solidFill>
          <a:ln>
            <a:solidFill>
              <a:schemeClr val="accent6">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lIns="36000" rIns="36000" rtlCol="0" anchor="ctr"/>
          <a:lstStyle/>
          <a:p>
            <a:pPr algn="ctr" defTabSz="1097236"/>
            <a:r>
              <a:rPr lang="en-IN" sz="1200" dirty="0">
                <a:solidFill>
                  <a:prstClr val="black"/>
                </a:solidFill>
                <a:latin typeface="IBM Plex Sans" panose="020B0503050203000203" pitchFamily="34" charset="0"/>
              </a:rPr>
              <a:t>DB Pull</a:t>
            </a:r>
          </a:p>
        </p:txBody>
      </p:sp>
      <p:sp>
        <p:nvSpPr>
          <p:cNvPr id="1050" name="Rectangle 1049">
            <a:extLst>
              <a:ext uri="{FF2B5EF4-FFF2-40B4-BE49-F238E27FC236}">
                <a16:creationId xmlns:a16="http://schemas.microsoft.com/office/drawing/2014/main" id="{416DE2E2-8EE2-728C-5EA8-17549BF34011}"/>
              </a:ext>
            </a:extLst>
          </p:cNvPr>
          <p:cNvSpPr/>
          <p:nvPr/>
        </p:nvSpPr>
        <p:spPr>
          <a:xfrm>
            <a:off x="2094914" y="3555996"/>
            <a:ext cx="618935" cy="424968"/>
          </a:xfrm>
          <a:prstGeom prst="rect">
            <a:avLst/>
          </a:prstGeom>
          <a:solidFill>
            <a:schemeClr val="accent6">
              <a:lumMod val="20000"/>
              <a:lumOff val="80000"/>
            </a:schemeClr>
          </a:solidFill>
          <a:ln>
            <a:solidFill>
              <a:schemeClr val="accent6">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lIns="36000" rIns="36000" rtlCol="0" anchor="ctr"/>
          <a:lstStyle/>
          <a:p>
            <a:pPr algn="ctr" defTabSz="1097236"/>
            <a:r>
              <a:rPr lang="en-IN" sz="1200" dirty="0">
                <a:solidFill>
                  <a:prstClr val="black"/>
                </a:solidFill>
                <a:latin typeface="IBM Plex Sans" panose="020B0503050203000203" pitchFamily="34" charset="0"/>
              </a:rPr>
              <a:t>API Invoke</a:t>
            </a:r>
          </a:p>
        </p:txBody>
      </p:sp>
      <p:sp>
        <p:nvSpPr>
          <p:cNvPr id="1051" name="Rectangle 1050">
            <a:extLst>
              <a:ext uri="{FF2B5EF4-FFF2-40B4-BE49-F238E27FC236}">
                <a16:creationId xmlns:a16="http://schemas.microsoft.com/office/drawing/2014/main" id="{6A4A1702-6C3D-59B4-2969-8B7D18424440}"/>
              </a:ext>
            </a:extLst>
          </p:cNvPr>
          <p:cNvSpPr/>
          <p:nvPr/>
        </p:nvSpPr>
        <p:spPr>
          <a:xfrm>
            <a:off x="3073941" y="3696480"/>
            <a:ext cx="180000" cy="144000"/>
          </a:xfrm>
          <a:prstGeom prst="rect">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defTabSz="1097236"/>
            <a:endParaRPr lang="en-IN" sz="1200" dirty="0">
              <a:solidFill>
                <a:schemeClr val="tx1"/>
              </a:solidFill>
              <a:latin typeface="IBM Plex Sans" panose="020B0503050203000203" pitchFamily="34" charset="0"/>
            </a:endParaRPr>
          </a:p>
        </p:txBody>
      </p:sp>
      <p:sp>
        <p:nvSpPr>
          <p:cNvPr id="1052" name="Rectangle 1051">
            <a:extLst>
              <a:ext uri="{FF2B5EF4-FFF2-40B4-BE49-F238E27FC236}">
                <a16:creationId xmlns:a16="http://schemas.microsoft.com/office/drawing/2014/main" id="{90674873-7467-94F2-D271-1B426463A1FA}"/>
              </a:ext>
            </a:extLst>
          </p:cNvPr>
          <p:cNvSpPr/>
          <p:nvPr/>
        </p:nvSpPr>
        <p:spPr>
          <a:xfrm>
            <a:off x="3069821" y="3194651"/>
            <a:ext cx="180000" cy="144000"/>
          </a:xfrm>
          <a:prstGeom prst="rect">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defTabSz="1097236"/>
            <a:endParaRPr lang="en-IN" sz="1200" dirty="0">
              <a:solidFill>
                <a:schemeClr val="tx1"/>
              </a:solidFill>
              <a:latin typeface="IBM Plex Sans" panose="020B0503050203000203" pitchFamily="34" charset="0"/>
            </a:endParaRPr>
          </a:p>
        </p:txBody>
      </p:sp>
      <p:sp>
        <p:nvSpPr>
          <p:cNvPr id="1053" name="Rectangle 1052">
            <a:extLst>
              <a:ext uri="{FF2B5EF4-FFF2-40B4-BE49-F238E27FC236}">
                <a16:creationId xmlns:a16="http://schemas.microsoft.com/office/drawing/2014/main" id="{B2A53A6B-7947-2D9C-1E8D-B67B75831A01}"/>
              </a:ext>
            </a:extLst>
          </p:cNvPr>
          <p:cNvSpPr/>
          <p:nvPr/>
        </p:nvSpPr>
        <p:spPr>
          <a:xfrm>
            <a:off x="3084587" y="1953420"/>
            <a:ext cx="180000" cy="144000"/>
          </a:xfrm>
          <a:prstGeom prst="rect">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defTabSz="1097236"/>
            <a:endParaRPr lang="en-IN" sz="1200" dirty="0">
              <a:solidFill>
                <a:schemeClr val="tx1"/>
              </a:solidFill>
              <a:latin typeface="IBM Plex Sans" panose="020B0503050203000203" pitchFamily="34" charset="0"/>
            </a:endParaRPr>
          </a:p>
        </p:txBody>
      </p:sp>
      <p:pic>
        <p:nvPicPr>
          <p:cNvPr id="1054" name="Graphic 1053" descr="Open folder with solid fill">
            <a:extLst>
              <a:ext uri="{FF2B5EF4-FFF2-40B4-BE49-F238E27FC236}">
                <a16:creationId xmlns:a16="http://schemas.microsoft.com/office/drawing/2014/main" id="{323B2784-D729-2BC9-4E41-2BCFF1C2216F}"/>
              </a:ext>
            </a:extLst>
          </p:cNvPr>
          <p:cNvPicPr>
            <a:picLocks noChangeAspect="1"/>
          </p:cNvPicPr>
          <p:nvPr/>
        </p:nvPicPr>
        <p:blipFill>
          <a:blip r:embed="rId41">
            <a:extLst>
              <a:ext uri="{96DAC541-7B7A-43D3-8B79-37D633B846F1}">
                <asvg:svgBlip xmlns:asvg="http://schemas.microsoft.com/office/drawing/2016/SVG/main" r:embed="rId42"/>
              </a:ext>
            </a:extLst>
          </a:blip>
          <a:stretch>
            <a:fillRect/>
          </a:stretch>
        </p:blipFill>
        <p:spPr>
          <a:xfrm>
            <a:off x="2187096" y="1809420"/>
            <a:ext cx="432000" cy="432000"/>
          </a:xfrm>
          <a:prstGeom prst="rect">
            <a:avLst/>
          </a:prstGeom>
        </p:spPr>
      </p:pic>
      <p:cxnSp>
        <p:nvCxnSpPr>
          <p:cNvPr id="1055" name="Straight Connector 1054">
            <a:extLst>
              <a:ext uri="{FF2B5EF4-FFF2-40B4-BE49-F238E27FC236}">
                <a16:creationId xmlns:a16="http://schemas.microsoft.com/office/drawing/2014/main" id="{378D535E-5490-5041-B4C6-A0AD8AB2C7EE}"/>
              </a:ext>
            </a:extLst>
          </p:cNvPr>
          <p:cNvCxnSpPr>
            <a:cxnSpLocks/>
            <a:stCxn id="1049" idx="3"/>
            <a:endCxn id="1052" idx="1"/>
          </p:cNvCxnSpPr>
          <p:nvPr/>
        </p:nvCxnSpPr>
        <p:spPr>
          <a:xfrm>
            <a:off x="2713849" y="3266651"/>
            <a:ext cx="35597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56" name="Straight Connector 1055">
            <a:extLst>
              <a:ext uri="{FF2B5EF4-FFF2-40B4-BE49-F238E27FC236}">
                <a16:creationId xmlns:a16="http://schemas.microsoft.com/office/drawing/2014/main" id="{BB7DDBE2-F874-FE72-7F24-8D5741AEB286}"/>
              </a:ext>
            </a:extLst>
          </p:cNvPr>
          <p:cNvCxnSpPr>
            <a:stCxn id="1050" idx="3"/>
            <a:endCxn id="1051" idx="1"/>
          </p:cNvCxnSpPr>
          <p:nvPr/>
        </p:nvCxnSpPr>
        <p:spPr>
          <a:xfrm>
            <a:off x="2713849" y="3768480"/>
            <a:ext cx="36009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57" name="Straight Connector 1056">
            <a:extLst>
              <a:ext uri="{FF2B5EF4-FFF2-40B4-BE49-F238E27FC236}">
                <a16:creationId xmlns:a16="http://schemas.microsoft.com/office/drawing/2014/main" id="{2D0FC8DD-2863-BF45-7A99-3EC9138C4A3D}"/>
              </a:ext>
            </a:extLst>
          </p:cNvPr>
          <p:cNvCxnSpPr>
            <a:cxnSpLocks/>
            <a:stCxn id="1054" idx="3"/>
            <a:endCxn id="1053" idx="1"/>
          </p:cNvCxnSpPr>
          <p:nvPr/>
        </p:nvCxnSpPr>
        <p:spPr>
          <a:xfrm>
            <a:off x="2619096" y="2025420"/>
            <a:ext cx="465491"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636C67AB-C090-7479-6D5E-58DDBB6CCC0F}"/>
              </a:ext>
            </a:extLst>
          </p:cNvPr>
          <p:cNvSpPr/>
          <p:nvPr/>
        </p:nvSpPr>
        <p:spPr>
          <a:xfrm>
            <a:off x="493226" y="953352"/>
            <a:ext cx="1025055" cy="1144068"/>
          </a:xfrm>
          <a:prstGeom prst="rect">
            <a:avLst/>
          </a:prstGeom>
          <a:no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097236"/>
            <a:endParaRPr lang="en-US" sz="1400" dirty="0">
              <a:solidFill>
                <a:schemeClr val="tx1"/>
              </a:solidFill>
              <a:latin typeface="IBM Plex Sans" panose="020B0503050203000203" pitchFamily="34" charset="0"/>
            </a:endParaRPr>
          </a:p>
        </p:txBody>
      </p:sp>
      <p:cxnSp>
        <p:nvCxnSpPr>
          <p:cNvPr id="9" name="Straight Arrow Connector 8">
            <a:extLst>
              <a:ext uri="{FF2B5EF4-FFF2-40B4-BE49-F238E27FC236}">
                <a16:creationId xmlns:a16="http://schemas.microsoft.com/office/drawing/2014/main" id="{14A2C450-A35E-6704-CABB-C98D8BE9819C}"/>
              </a:ext>
            </a:extLst>
          </p:cNvPr>
          <p:cNvCxnSpPr>
            <a:cxnSpLocks/>
            <a:endCxn id="37" idx="1"/>
          </p:cNvCxnSpPr>
          <p:nvPr/>
        </p:nvCxnSpPr>
        <p:spPr>
          <a:xfrm>
            <a:off x="1486097" y="1415277"/>
            <a:ext cx="611088" cy="1666"/>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9AB3BEF3-0257-5F5A-19D7-FE104DA270D3}"/>
              </a:ext>
            </a:extLst>
          </p:cNvPr>
          <p:cNvCxnSpPr>
            <a:cxnSpLocks/>
            <a:stCxn id="37" idx="3"/>
          </p:cNvCxnSpPr>
          <p:nvPr/>
        </p:nvCxnSpPr>
        <p:spPr>
          <a:xfrm>
            <a:off x="2716120" y="1416943"/>
            <a:ext cx="410180" cy="0"/>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53EC3827-6BAE-5630-C8B6-A82B2D5BDDA5}"/>
              </a:ext>
            </a:extLst>
          </p:cNvPr>
          <p:cNvSpPr/>
          <p:nvPr/>
        </p:nvSpPr>
        <p:spPr>
          <a:xfrm>
            <a:off x="1976112" y="1818969"/>
            <a:ext cx="871363" cy="3127550"/>
          </a:xfrm>
          <a:prstGeom prst="rect">
            <a:avLst/>
          </a:prstGeom>
          <a:no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097236"/>
            <a:endParaRPr lang="en-US" sz="1400" dirty="0">
              <a:solidFill>
                <a:schemeClr val="tx1"/>
              </a:solidFill>
              <a:latin typeface="IBM Plex Sans" panose="020B0503050203000203" pitchFamily="34" charset="0"/>
            </a:endParaRPr>
          </a:p>
        </p:txBody>
      </p:sp>
      <p:sp>
        <p:nvSpPr>
          <p:cNvPr id="36" name="Rectangle 35">
            <a:extLst>
              <a:ext uri="{FF2B5EF4-FFF2-40B4-BE49-F238E27FC236}">
                <a16:creationId xmlns:a16="http://schemas.microsoft.com/office/drawing/2014/main" id="{342C0EA5-81A6-7720-2D7C-DA4FA43161F9}"/>
              </a:ext>
            </a:extLst>
          </p:cNvPr>
          <p:cNvSpPr/>
          <p:nvPr/>
        </p:nvSpPr>
        <p:spPr>
          <a:xfrm>
            <a:off x="1977610" y="981474"/>
            <a:ext cx="871363" cy="754283"/>
          </a:xfrm>
          <a:prstGeom prst="rect">
            <a:avLst/>
          </a:prstGeom>
          <a:no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097236"/>
            <a:endParaRPr lang="en-US" sz="1400" dirty="0">
              <a:solidFill>
                <a:schemeClr val="tx1"/>
              </a:solidFill>
              <a:latin typeface="IBM Plex Sans" panose="020B0503050203000203" pitchFamily="34" charset="0"/>
            </a:endParaRPr>
          </a:p>
        </p:txBody>
      </p:sp>
      <p:sp>
        <p:nvSpPr>
          <p:cNvPr id="38" name="Rectangle 37">
            <a:extLst>
              <a:ext uri="{FF2B5EF4-FFF2-40B4-BE49-F238E27FC236}">
                <a16:creationId xmlns:a16="http://schemas.microsoft.com/office/drawing/2014/main" id="{34047041-8587-1007-AC5A-49ED1BEDA966}"/>
              </a:ext>
            </a:extLst>
          </p:cNvPr>
          <p:cNvSpPr/>
          <p:nvPr/>
        </p:nvSpPr>
        <p:spPr>
          <a:xfrm>
            <a:off x="3000874" y="985610"/>
            <a:ext cx="1267076" cy="3960909"/>
          </a:xfrm>
          <a:prstGeom prst="rect">
            <a:avLst/>
          </a:prstGeom>
          <a:no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097236"/>
            <a:endParaRPr lang="en-US" sz="1400" dirty="0">
              <a:solidFill>
                <a:schemeClr val="tx1"/>
              </a:solidFill>
              <a:latin typeface="IBM Plex Sans" panose="020B0503050203000203" pitchFamily="34" charset="0"/>
            </a:endParaRPr>
          </a:p>
        </p:txBody>
      </p:sp>
      <p:sp>
        <p:nvSpPr>
          <p:cNvPr id="40" name="Oval 39">
            <a:extLst>
              <a:ext uri="{FF2B5EF4-FFF2-40B4-BE49-F238E27FC236}">
                <a16:creationId xmlns:a16="http://schemas.microsoft.com/office/drawing/2014/main" id="{071C8645-019D-CFF8-519D-0ED5E2C5F649}"/>
              </a:ext>
            </a:extLst>
          </p:cNvPr>
          <p:cNvSpPr>
            <a:spLocks noChangeAspect="1"/>
          </p:cNvSpPr>
          <p:nvPr/>
        </p:nvSpPr>
        <p:spPr>
          <a:xfrm>
            <a:off x="1644177" y="1055313"/>
            <a:ext cx="288000" cy="288000"/>
          </a:xfrm>
          <a:prstGeom prst="ellipse">
            <a:avLst/>
          </a:prstGeom>
          <a:solidFill>
            <a:srgbClr val="0070C0"/>
          </a:solidFill>
          <a:ln w="190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097236"/>
            <a:r>
              <a:rPr lang="en-US" sz="1200" dirty="0">
                <a:solidFill>
                  <a:schemeClr val="bg1"/>
                </a:solidFill>
                <a:latin typeface="IBM Plex Sans" panose="020B0503050203000203" pitchFamily="34" charset="0"/>
              </a:rPr>
              <a:t>1</a:t>
            </a:r>
          </a:p>
        </p:txBody>
      </p:sp>
      <p:sp>
        <p:nvSpPr>
          <p:cNvPr id="41" name="Oval 40">
            <a:extLst>
              <a:ext uri="{FF2B5EF4-FFF2-40B4-BE49-F238E27FC236}">
                <a16:creationId xmlns:a16="http://schemas.microsoft.com/office/drawing/2014/main" id="{D819E64C-F362-1AC3-9F1B-7825BD7240A5}"/>
              </a:ext>
            </a:extLst>
          </p:cNvPr>
          <p:cNvSpPr>
            <a:spLocks noChangeAspect="1"/>
          </p:cNvSpPr>
          <p:nvPr/>
        </p:nvSpPr>
        <p:spPr>
          <a:xfrm>
            <a:off x="2767293" y="1051741"/>
            <a:ext cx="288000" cy="288000"/>
          </a:xfrm>
          <a:prstGeom prst="ellipse">
            <a:avLst/>
          </a:prstGeom>
          <a:solidFill>
            <a:srgbClr val="0070C0"/>
          </a:solidFill>
          <a:ln w="190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097236"/>
            <a:r>
              <a:rPr lang="en-US" sz="1200" dirty="0">
                <a:solidFill>
                  <a:schemeClr val="bg1"/>
                </a:solidFill>
                <a:latin typeface="IBM Plex Sans" panose="020B0503050203000203" pitchFamily="34" charset="0"/>
              </a:rPr>
              <a:t>2</a:t>
            </a:r>
          </a:p>
        </p:txBody>
      </p:sp>
      <p:sp>
        <p:nvSpPr>
          <p:cNvPr id="48" name="Rectangle 47">
            <a:extLst>
              <a:ext uri="{FF2B5EF4-FFF2-40B4-BE49-F238E27FC236}">
                <a16:creationId xmlns:a16="http://schemas.microsoft.com/office/drawing/2014/main" id="{5A6EE544-FF36-1BDE-0603-F01EFAE8EF14}"/>
              </a:ext>
            </a:extLst>
          </p:cNvPr>
          <p:cNvSpPr/>
          <p:nvPr/>
        </p:nvSpPr>
        <p:spPr>
          <a:xfrm>
            <a:off x="485882" y="2161987"/>
            <a:ext cx="1041040" cy="4108535"/>
          </a:xfrm>
          <a:prstGeom prst="rect">
            <a:avLst/>
          </a:prstGeom>
          <a:no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097236"/>
            <a:endParaRPr lang="en-US" sz="1400" dirty="0">
              <a:solidFill>
                <a:schemeClr val="tx1"/>
              </a:solidFill>
              <a:latin typeface="IBM Plex Sans" panose="020B0503050203000203" pitchFamily="34" charset="0"/>
            </a:endParaRPr>
          </a:p>
        </p:txBody>
      </p:sp>
      <p:cxnSp>
        <p:nvCxnSpPr>
          <p:cNvPr id="55" name="Straight Arrow Connector 54">
            <a:extLst>
              <a:ext uri="{FF2B5EF4-FFF2-40B4-BE49-F238E27FC236}">
                <a16:creationId xmlns:a16="http://schemas.microsoft.com/office/drawing/2014/main" id="{3CA76729-A9D5-0689-7B81-4E0F45A3D216}"/>
              </a:ext>
            </a:extLst>
          </p:cNvPr>
          <p:cNvCxnSpPr>
            <a:cxnSpLocks/>
            <a:stCxn id="48" idx="3"/>
          </p:cNvCxnSpPr>
          <p:nvPr/>
        </p:nvCxnSpPr>
        <p:spPr>
          <a:xfrm flipV="1">
            <a:off x="1526922" y="4216254"/>
            <a:ext cx="457285" cy="1"/>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70" name="Oval 69">
            <a:extLst>
              <a:ext uri="{FF2B5EF4-FFF2-40B4-BE49-F238E27FC236}">
                <a16:creationId xmlns:a16="http://schemas.microsoft.com/office/drawing/2014/main" id="{3BAE431A-3C39-708D-48D7-577993BA7B5F}"/>
              </a:ext>
            </a:extLst>
          </p:cNvPr>
          <p:cNvSpPr>
            <a:spLocks noChangeAspect="1"/>
          </p:cNvSpPr>
          <p:nvPr/>
        </p:nvSpPr>
        <p:spPr>
          <a:xfrm>
            <a:off x="1647850" y="4289679"/>
            <a:ext cx="288000" cy="288000"/>
          </a:xfrm>
          <a:prstGeom prst="ellipse">
            <a:avLst/>
          </a:prstGeom>
          <a:solidFill>
            <a:srgbClr val="0070C0"/>
          </a:solidFill>
          <a:ln w="190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097236"/>
            <a:r>
              <a:rPr lang="en-US" sz="1200" dirty="0">
                <a:solidFill>
                  <a:schemeClr val="bg1"/>
                </a:solidFill>
                <a:latin typeface="IBM Plex Sans" panose="020B0503050203000203" pitchFamily="34" charset="0"/>
              </a:rPr>
              <a:t>5</a:t>
            </a:r>
          </a:p>
        </p:txBody>
      </p:sp>
      <p:cxnSp>
        <p:nvCxnSpPr>
          <p:cNvPr id="71" name="Straight Arrow Connector 70">
            <a:extLst>
              <a:ext uri="{FF2B5EF4-FFF2-40B4-BE49-F238E27FC236}">
                <a16:creationId xmlns:a16="http://schemas.microsoft.com/office/drawing/2014/main" id="{AFBDCB89-861C-F787-77B0-9B4EFE73994A}"/>
              </a:ext>
            </a:extLst>
          </p:cNvPr>
          <p:cNvCxnSpPr>
            <a:cxnSpLocks/>
          </p:cNvCxnSpPr>
          <p:nvPr/>
        </p:nvCxnSpPr>
        <p:spPr>
          <a:xfrm>
            <a:off x="2713849" y="4199684"/>
            <a:ext cx="410180" cy="0"/>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72" name="Oval 71">
            <a:extLst>
              <a:ext uri="{FF2B5EF4-FFF2-40B4-BE49-F238E27FC236}">
                <a16:creationId xmlns:a16="http://schemas.microsoft.com/office/drawing/2014/main" id="{16C1C764-A16E-ED7F-D2A7-8C8DF3BD1FC2}"/>
              </a:ext>
            </a:extLst>
          </p:cNvPr>
          <p:cNvSpPr>
            <a:spLocks noChangeAspect="1"/>
          </p:cNvSpPr>
          <p:nvPr/>
        </p:nvSpPr>
        <p:spPr>
          <a:xfrm>
            <a:off x="2771103" y="4284495"/>
            <a:ext cx="288000" cy="288000"/>
          </a:xfrm>
          <a:prstGeom prst="ellipse">
            <a:avLst/>
          </a:prstGeom>
          <a:solidFill>
            <a:srgbClr val="0070C0"/>
          </a:solidFill>
          <a:ln w="190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097236"/>
            <a:r>
              <a:rPr lang="en-US" sz="1200" dirty="0">
                <a:solidFill>
                  <a:schemeClr val="bg1"/>
                </a:solidFill>
                <a:latin typeface="IBM Plex Sans" panose="020B0503050203000203" pitchFamily="34" charset="0"/>
              </a:rPr>
              <a:t>6</a:t>
            </a:r>
          </a:p>
        </p:txBody>
      </p:sp>
      <p:sp>
        <p:nvSpPr>
          <p:cNvPr id="73" name="Oval 72">
            <a:extLst>
              <a:ext uri="{FF2B5EF4-FFF2-40B4-BE49-F238E27FC236}">
                <a16:creationId xmlns:a16="http://schemas.microsoft.com/office/drawing/2014/main" id="{E2497D2B-7F98-C027-E43B-4DB4E4A580E7}"/>
              </a:ext>
            </a:extLst>
          </p:cNvPr>
          <p:cNvSpPr>
            <a:spLocks noChangeAspect="1"/>
          </p:cNvSpPr>
          <p:nvPr/>
        </p:nvSpPr>
        <p:spPr>
          <a:xfrm>
            <a:off x="3324456" y="1867132"/>
            <a:ext cx="291600" cy="291600"/>
          </a:xfrm>
          <a:prstGeom prst="ellipse">
            <a:avLst/>
          </a:prstGeom>
          <a:solidFill>
            <a:srgbClr val="0070C0"/>
          </a:solidFill>
          <a:ln w="19050">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defTabSz="1097236"/>
            <a:r>
              <a:rPr lang="en-US" sz="1000" dirty="0">
                <a:solidFill>
                  <a:schemeClr val="bg1"/>
                </a:solidFill>
                <a:latin typeface="IBM Plex Sans" panose="020B0503050203000203" pitchFamily="34" charset="0"/>
              </a:rPr>
              <a:t>6a</a:t>
            </a:r>
          </a:p>
        </p:txBody>
      </p:sp>
      <p:sp>
        <p:nvSpPr>
          <p:cNvPr id="74" name="Oval 73">
            <a:extLst>
              <a:ext uri="{FF2B5EF4-FFF2-40B4-BE49-F238E27FC236}">
                <a16:creationId xmlns:a16="http://schemas.microsoft.com/office/drawing/2014/main" id="{FCA16381-97A0-51A1-EA8F-BA8B3514CEE1}"/>
              </a:ext>
            </a:extLst>
          </p:cNvPr>
          <p:cNvSpPr>
            <a:spLocks noChangeAspect="1"/>
          </p:cNvSpPr>
          <p:nvPr/>
        </p:nvSpPr>
        <p:spPr>
          <a:xfrm>
            <a:off x="3322073" y="3090185"/>
            <a:ext cx="291600" cy="291600"/>
          </a:xfrm>
          <a:prstGeom prst="ellipse">
            <a:avLst/>
          </a:prstGeom>
          <a:solidFill>
            <a:srgbClr val="0070C0"/>
          </a:solidFill>
          <a:ln w="19050">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defTabSz="1097236"/>
            <a:r>
              <a:rPr lang="en-US" sz="1000" dirty="0">
                <a:solidFill>
                  <a:schemeClr val="bg1"/>
                </a:solidFill>
                <a:latin typeface="IBM Plex Sans" panose="020B0503050203000203" pitchFamily="34" charset="0"/>
              </a:rPr>
              <a:t>6b</a:t>
            </a:r>
          </a:p>
        </p:txBody>
      </p:sp>
      <p:sp>
        <p:nvSpPr>
          <p:cNvPr id="75" name="Oval 74">
            <a:extLst>
              <a:ext uri="{FF2B5EF4-FFF2-40B4-BE49-F238E27FC236}">
                <a16:creationId xmlns:a16="http://schemas.microsoft.com/office/drawing/2014/main" id="{24EB6369-968D-8389-C0CF-92FCC0968C47}"/>
              </a:ext>
            </a:extLst>
          </p:cNvPr>
          <p:cNvSpPr>
            <a:spLocks noChangeAspect="1"/>
          </p:cNvSpPr>
          <p:nvPr/>
        </p:nvSpPr>
        <p:spPr>
          <a:xfrm>
            <a:off x="3318845" y="3626409"/>
            <a:ext cx="291600" cy="291600"/>
          </a:xfrm>
          <a:prstGeom prst="ellipse">
            <a:avLst/>
          </a:prstGeom>
          <a:solidFill>
            <a:srgbClr val="0070C0"/>
          </a:solidFill>
          <a:ln w="19050">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defTabSz="1097236"/>
            <a:r>
              <a:rPr lang="en-US" sz="1000" dirty="0">
                <a:solidFill>
                  <a:schemeClr val="bg1"/>
                </a:solidFill>
                <a:latin typeface="IBM Plex Sans" panose="020B0503050203000203" pitchFamily="34" charset="0"/>
              </a:rPr>
              <a:t>6c</a:t>
            </a:r>
          </a:p>
        </p:txBody>
      </p:sp>
      <p:sp>
        <p:nvSpPr>
          <p:cNvPr id="80" name="Oval 79">
            <a:extLst>
              <a:ext uri="{FF2B5EF4-FFF2-40B4-BE49-F238E27FC236}">
                <a16:creationId xmlns:a16="http://schemas.microsoft.com/office/drawing/2014/main" id="{A3E081C1-A26E-2390-AAC8-AD5EADD16F9C}"/>
              </a:ext>
            </a:extLst>
          </p:cNvPr>
          <p:cNvSpPr>
            <a:spLocks noChangeAspect="1"/>
          </p:cNvSpPr>
          <p:nvPr/>
        </p:nvSpPr>
        <p:spPr>
          <a:xfrm>
            <a:off x="4245707" y="2718663"/>
            <a:ext cx="288000" cy="288000"/>
          </a:xfrm>
          <a:prstGeom prst="ellipse">
            <a:avLst/>
          </a:prstGeom>
          <a:solidFill>
            <a:srgbClr val="0070C0"/>
          </a:solidFill>
          <a:ln w="190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097236"/>
            <a:r>
              <a:rPr lang="en-US" sz="1200" dirty="0">
                <a:solidFill>
                  <a:schemeClr val="bg1"/>
                </a:solidFill>
                <a:latin typeface="IBM Plex Sans" panose="020B0503050203000203" pitchFamily="34" charset="0"/>
              </a:rPr>
              <a:t>7</a:t>
            </a:r>
          </a:p>
        </p:txBody>
      </p:sp>
      <p:cxnSp>
        <p:nvCxnSpPr>
          <p:cNvPr id="77" name="Straight Arrow Connector 76">
            <a:extLst>
              <a:ext uri="{FF2B5EF4-FFF2-40B4-BE49-F238E27FC236}">
                <a16:creationId xmlns:a16="http://schemas.microsoft.com/office/drawing/2014/main" id="{3D1D778C-DBCE-7BE7-3CB2-AE7681CF093A}"/>
              </a:ext>
            </a:extLst>
          </p:cNvPr>
          <p:cNvCxnSpPr>
            <a:cxnSpLocks/>
          </p:cNvCxnSpPr>
          <p:nvPr/>
        </p:nvCxnSpPr>
        <p:spPr>
          <a:xfrm>
            <a:off x="4148382" y="2636318"/>
            <a:ext cx="594837" cy="0"/>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Elbow Connector 43">
            <a:extLst>
              <a:ext uri="{FF2B5EF4-FFF2-40B4-BE49-F238E27FC236}">
                <a16:creationId xmlns:a16="http://schemas.microsoft.com/office/drawing/2014/main" id="{7DC5F076-2CED-D277-B6BF-1BC69D9BAF0E}"/>
              </a:ext>
            </a:extLst>
          </p:cNvPr>
          <p:cNvCxnSpPr>
            <a:cxnSpLocks/>
            <a:stCxn id="27" idx="3"/>
          </p:cNvCxnSpPr>
          <p:nvPr/>
        </p:nvCxnSpPr>
        <p:spPr>
          <a:xfrm>
            <a:off x="4148382" y="1353105"/>
            <a:ext cx="1400973" cy="2350325"/>
          </a:xfrm>
          <a:prstGeom prst="bentConnector2">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58" name="Elbow Connector 157">
            <a:extLst>
              <a:ext uri="{FF2B5EF4-FFF2-40B4-BE49-F238E27FC236}">
                <a16:creationId xmlns:a16="http://schemas.microsoft.com/office/drawing/2014/main" id="{65198273-0624-3D82-CBCE-30BFF84D87D5}"/>
              </a:ext>
            </a:extLst>
          </p:cNvPr>
          <p:cNvCxnSpPr/>
          <p:nvPr/>
        </p:nvCxnSpPr>
        <p:spPr>
          <a:xfrm rot="16200000" flipH="1">
            <a:off x="4033931" y="1457764"/>
            <a:ext cx="1074620" cy="845718"/>
          </a:xfrm>
          <a:prstGeom prst="bentConnector3">
            <a:avLst>
              <a:gd name="adj1" fmla="val 1377"/>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69" name="Oval 168">
            <a:extLst>
              <a:ext uri="{FF2B5EF4-FFF2-40B4-BE49-F238E27FC236}">
                <a16:creationId xmlns:a16="http://schemas.microsoft.com/office/drawing/2014/main" id="{1B6B20DC-3C50-4253-3F13-D18412364ED8}"/>
              </a:ext>
            </a:extLst>
          </p:cNvPr>
          <p:cNvSpPr>
            <a:spLocks noChangeAspect="1"/>
          </p:cNvSpPr>
          <p:nvPr/>
        </p:nvSpPr>
        <p:spPr>
          <a:xfrm>
            <a:off x="4672992" y="1853066"/>
            <a:ext cx="288000" cy="288000"/>
          </a:xfrm>
          <a:prstGeom prst="ellipse">
            <a:avLst/>
          </a:prstGeom>
          <a:solidFill>
            <a:srgbClr val="0070C0"/>
          </a:solidFill>
          <a:ln w="190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097236"/>
            <a:r>
              <a:rPr lang="en-US" sz="1200" dirty="0">
                <a:solidFill>
                  <a:schemeClr val="bg1"/>
                </a:solidFill>
                <a:latin typeface="IBM Plex Sans" panose="020B0503050203000203" pitchFamily="34" charset="0"/>
              </a:rPr>
              <a:t>3</a:t>
            </a:r>
          </a:p>
        </p:txBody>
      </p:sp>
      <p:sp>
        <p:nvSpPr>
          <p:cNvPr id="170" name="Oval 169">
            <a:extLst>
              <a:ext uri="{FF2B5EF4-FFF2-40B4-BE49-F238E27FC236}">
                <a16:creationId xmlns:a16="http://schemas.microsoft.com/office/drawing/2014/main" id="{66439B60-5B60-E3CB-8937-85AAF5F0AEA4}"/>
              </a:ext>
            </a:extLst>
          </p:cNvPr>
          <p:cNvSpPr>
            <a:spLocks noChangeAspect="1"/>
          </p:cNvSpPr>
          <p:nvPr/>
        </p:nvSpPr>
        <p:spPr>
          <a:xfrm>
            <a:off x="5576364" y="3184515"/>
            <a:ext cx="288000" cy="288000"/>
          </a:xfrm>
          <a:prstGeom prst="ellipse">
            <a:avLst/>
          </a:prstGeom>
          <a:solidFill>
            <a:srgbClr val="0070C0"/>
          </a:solidFill>
          <a:ln w="190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097236"/>
            <a:r>
              <a:rPr lang="en-US" sz="1200" dirty="0">
                <a:solidFill>
                  <a:schemeClr val="bg1"/>
                </a:solidFill>
                <a:latin typeface="IBM Plex Sans" panose="020B0503050203000203" pitchFamily="34" charset="0"/>
              </a:rPr>
              <a:t>4</a:t>
            </a:r>
          </a:p>
        </p:txBody>
      </p:sp>
    </p:spTree>
    <p:extLst>
      <p:ext uri="{BB962C8B-B14F-4D97-AF65-F5344CB8AC3E}">
        <p14:creationId xmlns:p14="http://schemas.microsoft.com/office/powerpoint/2010/main" val="31546244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 name="Rectangle 129">
            <a:extLst>
              <a:ext uri="{FF2B5EF4-FFF2-40B4-BE49-F238E27FC236}">
                <a16:creationId xmlns:a16="http://schemas.microsoft.com/office/drawing/2014/main" id="{987BBA59-1420-35E8-08BD-402718B04FDA}"/>
              </a:ext>
            </a:extLst>
          </p:cNvPr>
          <p:cNvSpPr/>
          <p:nvPr/>
        </p:nvSpPr>
        <p:spPr>
          <a:xfrm>
            <a:off x="1878504" y="598387"/>
            <a:ext cx="2550162" cy="4459547"/>
          </a:xfrm>
          <a:prstGeom prst="rect">
            <a:avLst/>
          </a:prstGeom>
          <a:solidFill>
            <a:schemeClr val="bg1">
              <a:lumMod val="95000"/>
            </a:schemeClr>
          </a:solidFill>
          <a:ln w="12700" cmpd="sng">
            <a:solidFill>
              <a:schemeClr val="accent6">
                <a:lumMod val="50000"/>
                <a:alpha val="99000"/>
              </a:schemeClr>
            </a:solidFill>
            <a:prstDash val="solid"/>
            <a:extLst>
              <a:ext uri="{C807C97D-BFC1-408E-A445-0C87EB9F89A2}">
                <ask:lineSketchStyleProps xmlns:ask="http://schemas.microsoft.com/office/drawing/2018/sketchyshapes" sd="1219033472">
                  <a:custGeom>
                    <a:avLst/>
                    <a:gdLst>
                      <a:gd name="connsiteX0" fmla="*/ 0 w 5517100"/>
                      <a:gd name="connsiteY0" fmla="*/ 0 h 3705023"/>
                      <a:gd name="connsiteX1" fmla="*/ 496539 w 5517100"/>
                      <a:gd name="connsiteY1" fmla="*/ 0 h 3705023"/>
                      <a:gd name="connsiteX2" fmla="*/ 882736 w 5517100"/>
                      <a:gd name="connsiteY2" fmla="*/ 0 h 3705023"/>
                      <a:gd name="connsiteX3" fmla="*/ 1544788 w 5517100"/>
                      <a:gd name="connsiteY3" fmla="*/ 0 h 3705023"/>
                      <a:gd name="connsiteX4" fmla="*/ 2041327 w 5517100"/>
                      <a:gd name="connsiteY4" fmla="*/ 0 h 3705023"/>
                      <a:gd name="connsiteX5" fmla="*/ 2537866 w 5517100"/>
                      <a:gd name="connsiteY5" fmla="*/ 0 h 3705023"/>
                      <a:gd name="connsiteX6" fmla="*/ 3199918 w 5517100"/>
                      <a:gd name="connsiteY6" fmla="*/ 0 h 3705023"/>
                      <a:gd name="connsiteX7" fmla="*/ 3641286 w 5517100"/>
                      <a:gd name="connsiteY7" fmla="*/ 0 h 3705023"/>
                      <a:gd name="connsiteX8" fmla="*/ 4303338 w 5517100"/>
                      <a:gd name="connsiteY8" fmla="*/ 0 h 3705023"/>
                      <a:gd name="connsiteX9" fmla="*/ 4965390 w 5517100"/>
                      <a:gd name="connsiteY9" fmla="*/ 0 h 3705023"/>
                      <a:gd name="connsiteX10" fmla="*/ 5517100 w 5517100"/>
                      <a:gd name="connsiteY10" fmla="*/ 0 h 3705023"/>
                      <a:gd name="connsiteX11" fmla="*/ 5517100 w 5517100"/>
                      <a:gd name="connsiteY11" fmla="*/ 603389 h 3705023"/>
                      <a:gd name="connsiteX12" fmla="*/ 5517100 w 5517100"/>
                      <a:gd name="connsiteY12" fmla="*/ 1169729 h 3705023"/>
                      <a:gd name="connsiteX13" fmla="*/ 5517100 w 5517100"/>
                      <a:gd name="connsiteY13" fmla="*/ 1587867 h 3705023"/>
                      <a:gd name="connsiteX14" fmla="*/ 5517100 w 5517100"/>
                      <a:gd name="connsiteY14" fmla="*/ 2117156 h 3705023"/>
                      <a:gd name="connsiteX15" fmla="*/ 5517100 w 5517100"/>
                      <a:gd name="connsiteY15" fmla="*/ 2646445 h 3705023"/>
                      <a:gd name="connsiteX16" fmla="*/ 5517100 w 5517100"/>
                      <a:gd name="connsiteY16" fmla="*/ 3175734 h 3705023"/>
                      <a:gd name="connsiteX17" fmla="*/ 5517100 w 5517100"/>
                      <a:gd name="connsiteY17" fmla="*/ 3705023 h 3705023"/>
                      <a:gd name="connsiteX18" fmla="*/ 4910219 w 5517100"/>
                      <a:gd name="connsiteY18" fmla="*/ 3705023 h 3705023"/>
                      <a:gd name="connsiteX19" fmla="*/ 4524022 w 5517100"/>
                      <a:gd name="connsiteY19" fmla="*/ 3705023 h 3705023"/>
                      <a:gd name="connsiteX20" fmla="*/ 4082654 w 5517100"/>
                      <a:gd name="connsiteY20" fmla="*/ 3705023 h 3705023"/>
                      <a:gd name="connsiteX21" fmla="*/ 3420602 w 5517100"/>
                      <a:gd name="connsiteY21" fmla="*/ 3705023 h 3705023"/>
                      <a:gd name="connsiteX22" fmla="*/ 2868892 w 5517100"/>
                      <a:gd name="connsiteY22" fmla="*/ 3705023 h 3705023"/>
                      <a:gd name="connsiteX23" fmla="*/ 2427524 w 5517100"/>
                      <a:gd name="connsiteY23" fmla="*/ 3705023 h 3705023"/>
                      <a:gd name="connsiteX24" fmla="*/ 1875814 w 5517100"/>
                      <a:gd name="connsiteY24" fmla="*/ 3705023 h 3705023"/>
                      <a:gd name="connsiteX25" fmla="*/ 1489617 w 5517100"/>
                      <a:gd name="connsiteY25" fmla="*/ 3705023 h 3705023"/>
                      <a:gd name="connsiteX26" fmla="*/ 1103420 w 5517100"/>
                      <a:gd name="connsiteY26" fmla="*/ 3705023 h 3705023"/>
                      <a:gd name="connsiteX27" fmla="*/ 551710 w 5517100"/>
                      <a:gd name="connsiteY27" fmla="*/ 3705023 h 3705023"/>
                      <a:gd name="connsiteX28" fmla="*/ 0 w 5517100"/>
                      <a:gd name="connsiteY28" fmla="*/ 3705023 h 3705023"/>
                      <a:gd name="connsiteX29" fmla="*/ 0 w 5517100"/>
                      <a:gd name="connsiteY29" fmla="*/ 3138684 h 3705023"/>
                      <a:gd name="connsiteX30" fmla="*/ 0 w 5517100"/>
                      <a:gd name="connsiteY30" fmla="*/ 2646445 h 3705023"/>
                      <a:gd name="connsiteX31" fmla="*/ 0 w 5517100"/>
                      <a:gd name="connsiteY31" fmla="*/ 2228307 h 3705023"/>
                      <a:gd name="connsiteX32" fmla="*/ 0 w 5517100"/>
                      <a:gd name="connsiteY32" fmla="*/ 1661967 h 3705023"/>
                      <a:gd name="connsiteX33" fmla="*/ 0 w 5517100"/>
                      <a:gd name="connsiteY33" fmla="*/ 1206779 h 3705023"/>
                      <a:gd name="connsiteX34" fmla="*/ 0 w 5517100"/>
                      <a:gd name="connsiteY34" fmla="*/ 640440 h 3705023"/>
                      <a:gd name="connsiteX35" fmla="*/ 0 w 5517100"/>
                      <a:gd name="connsiteY35" fmla="*/ 0 h 3705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17100" h="3705023" extrusionOk="0">
                        <a:moveTo>
                          <a:pt x="0" y="0"/>
                        </a:moveTo>
                        <a:cubicBezTo>
                          <a:pt x="136378" y="-22571"/>
                          <a:pt x="263509" y="41984"/>
                          <a:pt x="496539" y="0"/>
                        </a:cubicBezTo>
                        <a:cubicBezTo>
                          <a:pt x="729569" y="-41984"/>
                          <a:pt x="802058" y="40759"/>
                          <a:pt x="882736" y="0"/>
                        </a:cubicBezTo>
                        <a:cubicBezTo>
                          <a:pt x="963414" y="-40759"/>
                          <a:pt x="1389642" y="63693"/>
                          <a:pt x="1544788" y="0"/>
                        </a:cubicBezTo>
                        <a:cubicBezTo>
                          <a:pt x="1699934" y="-63693"/>
                          <a:pt x="1922519" y="24155"/>
                          <a:pt x="2041327" y="0"/>
                        </a:cubicBezTo>
                        <a:cubicBezTo>
                          <a:pt x="2160135" y="-24155"/>
                          <a:pt x="2378845" y="9596"/>
                          <a:pt x="2537866" y="0"/>
                        </a:cubicBezTo>
                        <a:cubicBezTo>
                          <a:pt x="2696887" y="-9596"/>
                          <a:pt x="2968875" y="40693"/>
                          <a:pt x="3199918" y="0"/>
                        </a:cubicBezTo>
                        <a:cubicBezTo>
                          <a:pt x="3430961" y="-40693"/>
                          <a:pt x="3461340" y="758"/>
                          <a:pt x="3641286" y="0"/>
                        </a:cubicBezTo>
                        <a:cubicBezTo>
                          <a:pt x="3821232" y="-758"/>
                          <a:pt x="4088999" y="17944"/>
                          <a:pt x="4303338" y="0"/>
                        </a:cubicBezTo>
                        <a:cubicBezTo>
                          <a:pt x="4517677" y="-17944"/>
                          <a:pt x="4742167" y="16828"/>
                          <a:pt x="4965390" y="0"/>
                        </a:cubicBezTo>
                        <a:cubicBezTo>
                          <a:pt x="5188613" y="-16828"/>
                          <a:pt x="5365529" y="16223"/>
                          <a:pt x="5517100" y="0"/>
                        </a:cubicBezTo>
                        <a:cubicBezTo>
                          <a:pt x="5566659" y="209353"/>
                          <a:pt x="5516049" y="323191"/>
                          <a:pt x="5517100" y="603389"/>
                        </a:cubicBezTo>
                        <a:cubicBezTo>
                          <a:pt x="5518151" y="883587"/>
                          <a:pt x="5489366" y="909633"/>
                          <a:pt x="5517100" y="1169729"/>
                        </a:cubicBezTo>
                        <a:cubicBezTo>
                          <a:pt x="5544834" y="1429825"/>
                          <a:pt x="5478324" y="1490040"/>
                          <a:pt x="5517100" y="1587867"/>
                        </a:cubicBezTo>
                        <a:cubicBezTo>
                          <a:pt x="5555876" y="1685694"/>
                          <a:pt x="5454958" y="1922253"/>
                          <a:pt x="5517100" y="2117156"/>
                        </a:cubicBezTo>
                        <a:cubicBezTo>
                          <a:pt x="5579242" y="2312059"/>
                          <a:pt x="5513772" y="2432029"/>
                          <a:pt x="5517100" y="2646445"/>
                        </a:cubicBezTo>
                        <a:cubicBezTo>
                          <a:pt x="5520428" y="2860861"/>
                          <a:pt x="5459207" y="3066020"/>
                          <a:pt x="5517100" y="3175734"/>
                        </a:cubicBezTo>
                        <a:cubicBezTo>
                          <a:pt x="5574993" y="3285448"/>
                          <a:pt x="5474241" y="3591688"/>
                          <a:pt x="5517100" y="3705023"/>
                        </a:cubicBezTo>
                        <a:cubicBezTo>
                          <a:pt x="5358966" y="3745541"/>
                          <a:pt x="5117600" y="3646996"/>
                          <a:pt x="4910219" y="3705023"/>
                        </a:cubicBezTo>
                        <a:cubicBezTo>
                          <a:pt x="4702838" y="3763050"/>
                          <a:pt x="4702351" y="3704641"/>
                          <a:pt x="4524022" y="3705023"/>
                        </a:cubicBezTo>
                        <a:cubicBezTo>
                          <a:pt x="4345693" y="3705405"/>
                          <a:pt x="4178065" y="3671836"/>
                          <a:pt x="4082654" y="3705023"/>
                        </a:cubicBezTo>
                        <a:cubicBezTo>
                          <a:pt x="3987243" y="3738210"/>
                          <a:pt x="3727866" y="3680657"/>
                          <a:pt x="3420602" y="3705023"/>
                        </a:cubicBezTo>
                        <a:cubicBezTo>
                          <a:pt x="3113338" y="3729389"/>
                          <a:pt x="3092297" y="3703718"/>
                          <a:pt x="2868892" y="3705023"/>
                        </a:cubicBezTo>
                        <a:cubicBezTo>
                          <a:pt x="2645487" y="3706328"/>
                          <a:pt x="2554958" y="3652983"/>
                          <a:pt x="2427524" y="3705023"/>
                        </a:cubicBezTo>
                        <a:cubicBezTo>
                          <a:pt x="2300090" y="3757063"/>
                          <a:pt x="2075949" y="3647845"/>
                          <a:pt x="1875814" y="3705023"/>
                        </a:cubicBezTo>
                        <a:cubicBezTo>
                          <a:pt x="1675679" y="3762201"/>
                          <a:pt x="1657774" y="3662540"/>
                          <a:pt x="1489617" y="3705023"/>
                        </a:cubicBezTo>
                        <a:cubicBezTo>
                          <a:pt x="1321460" y="3747506"/>
                          <a:pt x="1211879" y="3692689"/>
                          <a:pt x="1103420" y="3705023"/>
                        </a:cubicBezTo>
                        <a:cubicBezTo>
                          <a:pt x="994961" y="3717357"/>
                          <a:pt x="724840" y="3651360"/>
                          <a:pt x="551710" y="3705023"/>
                        </a:cubicBezTo>
                        <a:cubicBezTo>
                          <a:pt x="378580" y="3758686"/>
                          <a:pt x="163039" y="3669227"/>
                          <a:pt x="0" y="3705023"/>
                        </a:cubicBezTo>
                        <a:cubicBezTo>
                          <a:pt x="-54728" y="3532296"/>
                          <a:pt x="66027" y="3319192"/>
                          <a:pt x="0" y="3138684"/>
                        </a:cubicBezTo>
                        <a:cubicBezTo>
                          <a:pt x="-66027" y="2958176"/>
                          <a:pt x="14804" y="2774809"/>
                          <a:pt x="0" y="2646445"/>
                        </a:cubicBezTo>
                        <a:cubicBezTo>
                          <a:pt x="-14804" y="2518081"/>
                          <a:pt x="46937" y="2384816"/>
                          <a:pt x="0" y="2228307"/>
                        </a:cubicBezTo>
                        <a:cubicBezTo>
                          <a:pt x="-46937" y="2071798"/>
                          <a:pt x="66945" y="1891444"/>
                          <a:pt x="0" y="1661967"/>
                        </a:cubicBezTo>
                        <a:cubicBezTo>
                          <a:pt x="-66945" y="1432490"/>
                          <a:pt x="4706" y="1318097"/>
                          <a:pt x="0" y="1206779"/>
                        </a:cubicBezTo>
                        <a:cubicBezTo>
                          <a:pt x="-4706" y="1095461"/>
                          <a:pt x="57983" y="767534"/>
                          <a:pt x="0" y="640440"/>
                        </a:cubicBezTo>
                        <a:cubicBezTo>
                          <a:pt x="-57983" y="513346"/>
                          <a:pt x="69228" y="284092"/>
                          <a:pt x="0" y="0"/>
                        </a:cubicBezTo>
                        <a:close/>
                      </a:path>
                    </a:pathLst>
                  </a:custGeom>
                  <ask:type>
                    <ask:lineSketchNone/>
                  </ask:type>
                </ask:lineSketchStyleProps>
              </a:ext>
            </a:extLst>
          </a:ln>
        </p:spPr>
        <p:style>
          <a:lnRef idx="2">
            <a:schemeClr val="accent1"/>
          </a:lnRef>
          <a:fillRef idx="1">
            <a:schemeClr val="lt1"/>
          </a:fillRef>
          <a:effectRef idx="0">
            <a:schemeClr val="accent1"/>
          </a:effectRef>
          <a:fontRef idx="minor">
            <a:schemeClr val="dk1"/>
          </a:fontRef>
        </p:style>
        <p:txBody>
          <a:bodyPr tIns="36000" rtlCol="0" anchor="t"/>
          <a:lstStyle/>
          <a:p>
            <a:pPr algn="ctr"/>
            <a:r>
              <a:rPr lang="en-IN" sz="1200" dirty="0">
                <a:latin typeface="IBM Plex Sans" panose="020B0503050203000203" pitchFamily="34" charset="0"/>
              </a:rPr>
              <a:t>Data Ingestion Layer</a:t>
            </a:r>
          </a:p>
        </p:txBody>
      </p:sp>
      <p:sp>
        <p:nvSpPr>
          <p:cNvPr id="162" name="Rectangle 161">
            <a:extLst>
              <a:ext uri="{FF2B5EF4-FFF2-40B4-BE49-F238E27FC236}">
                <a16:creationId xmlns:a16="http://schemas.microsoft.com/office/drawing/2014/main" id="{FD6D6F3E-E6D9-7DD6-B153-681CBC4C538E}"/>
              </a:ext>
            </a:extLst>
          </p:cNvPr>
          <p:cNvSpPr/>
          <p:nvPr/>
        </p:nvSpPr>
        <p:spPr>
          <a:xfrm>
            <a:off x="1881563" y="5132316"/>
            <a:ext cx="9215041" cy="1241822"/>
          </a:xfrm>
          <a:prstGeom prst="rect">
            <a:avLst/>
          </a:prstGeom>
          <a:solidFill>
            <a:schemeClr val="accent1">
              <a:lumMod val="20000"/>
              <a:lumOff val="80000"/>
            </a:schemeClr>
          </a:solidFill>
          <a:ln w="12700" cmpd="sng">
            <a:solidFill>
              <a:schemeClr val="tx1">
                <a:alpha val="99000"/>
              </a:schemeClr>
            </a:solidFill>
            <a:prstDash val="solid"/>
            <a:extLst>
              <a:ext uri="{C807C97D-BFC1-408E-A445-0C87EB9F89A2}">
                <ask:lineSketchStyleProps xmlns:ask="http://schemas.microsoft.com/office/drawing/2018/sketchyshapes" sd="1219033472">
                  <a:custGeom>
                    <a:avLst/>
                    <a:gdLst>
                      <a:gd name="connsiteX0" fmla="*/ 0 w 5517100"/>
                      <a:gd name="connsiteY0" fmla="*/ 0 h 3705023"/>
                      <a:gd name="connsiteX1" fmla="*/ 496539 w 5517100"/>
                      <a:gd name="connsiteY1" fmla="*/ 0 h 3705023"/>
                      <a:gd name="connsiteX2" fmla="*/ 882736 w 5517100"/>
                      <a:gd name="connsiteY2" fmla="*/ 0 h 3705023"/>
                      <a:gd name="connsiteX3" fmla="*/ 1544788 w 5517100"/>
                      <a:gd name="connsiteY3" fmla="*/ 0 h 3705023"/>
                      <a:gd name="connsiteX4" fmla="*/ 2041327 w 5517100"/>
                      <a:gd name="connsiteY4" fmla="*/ 0 h 3705023"/>
                      <a:gd name="connsiteX5" fmla="*/ 2537866 w 5517100"/>
                      <a:gd name="connsiteY5" fmla="*/ 0 h 3705023"/>
                      <a:gd name="connsiteX6" fmla="*/ 3199918 w 5517100"/>
                      <a:gd name="connsiteY6" fmla="*/ 0 h 3705023"/>
                      <a:gd name="connsiteX7" fmla="*/ 3641286 w 5517100"/>
                      <a:gd name="connsiteY7" fmla="*/ 0 h 3705023"/>
                      <a:gd name="connsiteX8" fmla="*/ 4303338 w 5517100"/>
                      <a:gd name="connsiteY8" fmla="*/ 0 h 3705023"/>
                      <a:gd name="connsiteX9" fmla="*/ 4965390 w 5517100"/>
                      <a:gd name="connsiteY9" fmla="*/ 0 h 3705023"/>
                      <a:gd name="connsiteX10" fmla="*/ 5517100 w 5517100"/>
                      <a:gd name="connsiteY10" fmla="*/ 0 h 3705023"/>
                      <a:gd name="connsiteX11" fmla="*/ 5517100 w 5517100"/>
                      <a:gd name="connsiteY11" fmla="*/ 603389 h 3705023"/>
                      <a:gd name="connsiteX12" fmla="*/ 5517100 w 5517100"/>
                      <a:gd name="connsiteY12" fmla="*/ 1169729 h 3705023"/>
                      <a:gd name="connsiteX13" fmla="*/ 5517100 w 5517100"/>
                      <a:gd name="connsiteY13" fmla="*/ 1587867 h 3705023"/>
                      <a:gd name="connsiteX14" fmla="*/ 5517100 w 5517100"/>
                      <a:gd name="connsiteY14" fmla="*/ 2117156 h 3705023"/>
                      <a:gd name="connsiteX15" fmla="*/ 5517100 w 5517100"/>
                      <a:gd name="connsiteY15" fmla="*/ 2646445 h 3705023"/>
                      <a:gd name="connsiteX16" fmla="*/ 5517100 w 5517100"/>
                      <a:gd name="connsiteY16" fmla="*/ 3175734 h 3705023"/>
                      <a:gd name="connsiteX17" fmla="*/ 5517100 w 5517100"/>
                      <a:gd name="connsiteY17" fmla="*/ 3705023 h 3705023"/>
                      <a:gd name="connsiteX18" fmla="*/ 4910219 w 5517100"/>
                      <a:gd name="connsiteY18" fmla="*/ 3705023 h 3705023"/>
                      <a:gd name="connsiteX19" fmla="*/ 4524022 w 5517100"/>
                      <a:gd name="connsiteY19" fmla="*/ 3705023 h 3705023"/>
                      <a:gd name="connsiteX20" fmla="*/ 4082654 w 5517100"/>
                      <a:gd name="connsiteY20" fmla="*/ 3705023 h 3705023"/>
                      <a:gd name="connsiteX21" fmla="*/ 3420602 w 5517100"/>
                      <a:gd name="connsiteY21" fmla="*/ 3705023 h 3705023"/>
                      <a:gd name="connsiteX22" fmla="*/ 2868892 w 5517100"/>
                      <a:gd name="connsiteY22" fmla="*/ 3705023 h 3705023"/>
                      <a:gd name="connsiteX23" fmla="*/ 2427524 w 5517100"/>
                      <a:gd name="connsiteY23" fmla="*/ 3705023 h 3705023"/>
                      <a:gd name="connsiteX24" fmla="*/ 1875814 w 5517100"/>
                      <a:gd name="connsiteY24" fmla="*/ 3705023 h 3705023"/>
                      <a:gd name="connsiteX25" fmla="*/ 1489617 w 5517100"/>
                      <a:gd name="connsiteY25" fmla="*/ 3705023 h 3705023"/>
                      <a:gd name="connsiteX26" fmla="*/ 1103420 w 5517100"/>
                      <a:gd name="connsiteY26" fmla="*/ 3705023 h 3705023"/>
                      <a:gd name="connsiteX27" fmla="*/ 551710 w 5517100"/>
                      <a:gd name="connsiteY27" fmla="*/ 3705023 h 3705023"/>
                      <a:gd name="connsiteX28" fmla="*/ 0 w 5517100"/>
                      <a:gd name="connsiteY28" fmla="*/ 3705023 h 3705023"/>
                      <a:gd name="connsiteX29" fmla="*/ 0 w 5517100"/>
                      <a:gd name="connsiteY29" fmla="*/ 3138684 h 3705023"/>
                      <a:gd name="connsiteX30" fmla="*/ 0 w 5517100"/>
                      <a:gd name="connsiteY30" fmla="*/ 2646445 h 3705023"/>
                      <a:gd name="connsiteX31" fmla="*/ 0 w 5517100"/>
                      <a:gd name="connsiteY31" fmla="*/ 2228307 h 3705023"/>
                      <a:gd name="connsiteX32" fmla="*/ 0 w 5517100"/>
                      <a:gd name="connsiteY32" fmla="*/ 1661967 h 3705023"/>
                      <a:gd name="connsiteX33" fmla="*/ 0 w 5517100"/>
                      <a:gd name="connsiteY33" fmla="*/ 1206779 h 3705023"/>
                      <a:gd name="connsiteX34" fmla="*/ 0 w 5517100"/>
                      <a:gd name="connsiteY34" fmla="*/ 640440 h 3705023"/>
                      <a:gd name="connsiteX35" fmla="*/ 0 w 5517100"/>
                      <a:gd name="connsiteY35" fmla="*/ 0 h 3705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17100" h="3705023" extrusionOk="0">
                        <a:moveTo>
                          <a:pt x="0" y="0"/>
                        </a:moveTo>
                        <a:cubicBezTo>
                          <a:pt x="136378" y="-22571"/>
                          <a:pt x="263509" y="41984"/>
                          <a:pt x="496539" y="0"/>
                        </a:cubicBezTo>
                        <a:cubicBezTo>
                          <a:pt x="729569" y="-41984"/>
                          <a:pt x="802058" y="40759"/>
                          <a:pt x="882736" y="0"/>
                        </a:cubicBezTo>
                        <a:cubicBezTo>
                          <a:pt x="963414" y="-40759"/>
                          <a:pt x="1389642" y="63693"/>
                          <a:pt x="1544788" y="0"/>
                        </a:cubicBezTo>
                        <a:cubicBezTo>
                          <a:pt x="1699934" y="-63693"/>
                          <a:pt x="1922519" y="24155"/>
                          <a:pt x="2041327" y="0"/>
                        </a:cubicBezTo>
                        <a:cubicBezTo>
                          <a:pt x="2160135" y="-24155"/>
                          <a:pt x="2378845" y="9596"/>
                          <a:pt x="2537866" y="0"/>
                        </a:cubicBezTo>
                        <a:cubicBezTo>
                          <a:pt x="2696887" y="-9596"/>
                          <a:pt x="2968875" y="40693"/>
                          <a:pt x="3199918" y="0"/>
                        </a:cubicBezTo>
                        <a:cubicBezTo>
                          <a:pt x="3430961" y="-40693"/>
                          <a:pt x="3461340" y="758"/>
                          <a:pt x="3641286" y="0"/>
                        </a:cubicBezTo>
                        <a:cubicBezTo>
                          <a:pt x="3821232" y="-758"/>
                          <a:pt x="4088999" y="17944"/>
                          <a:pt x="4303338" y="0"/>
                        </a:cubicBezTo>
                        <a:cubicBezTo>
                          <a:pt x="4517677" y="-17944"/>
                          <a:pt x="4742167" y="16828"/>
                          <a:pt x="4965390" y="0"/>
                        </a:cubicBezTo>
                        <a:cubicBezTo>
                          <a:pt x="5188613" y="-16828"/>
                          <a:pt x="5365529" y="16223"/>
                          <a:pt x="5517100" y="0"/>
                        </a:cubicBezTo>
                        <a:cubicBezTo>
                          <a:pt x="5566659" y="209353"/>
                          <a:pt x="5516049" y="323191"/>
                          <a:pt x="5517100" y="603389"/>
                        </a:cubicBezTo>
                        <a:cubicBezTo>
                          <a:pt x="5518151" y="883587"/>
                          <a:pt x="5489366" y="909633"/>
                          <a:pt x="5517100" y="1169729"/>
                        </a:cubicBezTo>
                        <a:cubicBezTo>
                          <a:pt x="5544834" y="1429825"/>
                          <a:pt x="5478324" y="1490040"/>
                          <a:pt x="5517100" y="1587867"/>
                        </a:cubicBezTo>
                        <a:cubicBezTo>
                          <a:pt x="5555876" y="1685694"/>
                          <a:pt x="5454958" y="1922253"/>
                          <a:pt x="5517100" y="2117156"/>
                        </a:cubicBezTo>
                        <a:cubicBezTo>
                          <a:pt x="5579242" y="2312059"/>
                          <a:pt x="5513772" y="2432029"/>
                          <a:pt x="5517100" y="2646445"/>
                        </a:cubicBezTo>
                        <a:cubicBezTo>
                          <a:pt x="5520428" y="2860861"/>
                          <a:pt x="5459207" y="3066020"/>
                          <a:pt x="5517100" y="3175734"/>
                        </a:cubicBezTo>
                        <a:cubicBezTo>
                          <a:pt x="5574993" y="3285448"/>
                          <a:pt x="5474241" y="3591688"/>
                          <a:pt x="5517100" y="3705023"/>
                        </a:cubicBezTo>
                        <a:cubicBezTo>
                          <a:pt x="5358966" y="3745541"/>
                          <a:pt x="5117600" y="3646996"/>
                          <a:pt x="4910219" y="3705023"/>
                        </a:cubicBezTo>
                        <a:cubicBezTo>
                          <a:pt x="4702838" y="3763050"/>
                          <a:pt x="4702351" y="3704641"/>
                          <a:pt x="4524022" y="3705023"/>
                        </a:cubicBezTo>
                        <a:cubicBezTo>
                          <a:pt x="4345693" y="3705405"/>
                          <a:pt x="4178065" y="3671836"/>
                          <a:pt x="4082654" y="3705023"/>
                        </a:cubicBezTo>
                        <a:cubicBezTo>
                          <a:pt x="3987243" y="3738210"/>
                          <a:pt x="3727866" y="3680657"/>
                          <a:pt x="3420602" y="3705023"/>
                        </a:cubicBezTo>
                        <a:cubicBezTo>
                          <a:pt x="3113338" y="3729389"/>
                          <a:pt x="3092297" y="3703718"/>
                          <a:pt x="2868892" y="3705023"/>
                        </a:cubicBezTo>
                        <a:cubicBezTo>
                          <a:pt x="2645487" y="3706328"/>
                          <a:pt x="2554958" y="3652983"/>
                          <a:pt x="2427524" y="3705023"/>
                        </a:cubicBezTo>
                        <a:cubicBezTo>
                          <a:pt x="2300090" y="3757063"/>
                          <a:pt x="2075949" y="3647845"/>
                          <a:pt x="1875814" y="3705023"/>
                        </a:cubicBezTo>
                        <a:cubicBezTo>
                          <a:pt x="1675679" y="3762201"/>
                          <a:pt x="1657774" y="3662540"/>
                          <a:pt x="1489617" y="3705023"/>
                        </a:cubicBezTo>
                        <a:cubicBezTo>
                          <a:pt x="1321460" y="3747506"/>
                          <a:pt x="1211879" y="3692689"/>
                          <a:pt x="1103420" y="3705023"/>
                        </a:cubicBezTo>
                        <a:cubicBezTo>
                          <a:pt x="994961" y="3717357"/>
                          <a:pt x="724840" y="3651360"/>
                          <a:pt x="551710" y="3705023"/>
                        </a:cubicBezTo>
                        <a:cubicBezTo>
                          <a:pt x="378580" y="3758686"/>
                          <a:pt x="163039" y="3669227"/>
                          <a:pt x="0" y="3705023"/>
                        </a:cubicBezTo>
                        <a:cubicBezTo>
                          <a:pt x="-54728" y="3532296"/>
                          <a:pt x="66027" y="3319192"/>
                          <a:pt x="0" y="3138684"/>
                        </a:cubicBezTo>
                        <a:cubicBezTo>
                          <a:pt x="-66027" y="2958176"/>
                          <a:pt x="14804" y="2774809"/>
                          <a:pt x="0" y="2646445"/>
                        </a:cubicBezTo>
                        <a:cubicBezTo>
                          <a:pt x="-14804" y="2518081"/>
                          <a:pt x="46937" y="2384816"/>
                          <a:pt x="0" y="2228307"/>
                        </a:cubicBezTo>
                        <a:cubicBezTo>
                          <a:pt x="-46937" y="2071798"/>
                          <a:pt x="66945" y="1891444"/>
                          <a:pt x="0" y="1661967"/>
                        </a:cubicBezTo>
                        <a:cubicBezTo>
                          <a:pt x="-66945" y="1432490"/>
                          <a:pt x="4706" y="1318097"/>
                          <a:pt x="0" y="1206779"/>
                        </a:cubicBezTo>
                        <a:cubicBezTo>
                          <a:pt x="-4706" y="1095461"/>
                          <a:pt x="57983" y="767534"/>
                          <a:pt x="0" y="640440"/>
                        </a:cubicBezTo>
                        <a:cubicBezTo>
                          <a:pt x="-57983" y="513346"/>
                          <a:pt x="69228" y="284092"/>
                          <a:pt x="0" y="0"/>
                        </a:cubicBezTo>
                        <a:close/>
                      </a:path>
                    </a:pathLst>
                  </a:custGeom>
                  <ask:type>
                    <ask:lineSketchNone/>
                  </ask:type>
                </ask:lineSketchStyleProps>
              </a:ext>
            </a:extLst>
          </a:ln>
        </p:spPr>
        <p:style>
          <a:lnRef idx="2">
            <a:schemeClr val="accent1"/>
          </a:lnRef>
          <a:fillRef idx="1">
            <a:schemeClr val="lt1"/>
          </a:fillRef>
          <a:effectRef idx="0">
            <a:schemeClr val="accent1"/>
          </a:effectRef>
          <a:fontRef idx="minor">
            <a:schemeClr val="dk1"/>
          </a:fontRef>
        </p:style>
        <p:txBody>
          <a:bodyPr tIns="36000" rtlCol="0" anchor="t"/>
          <a:lstStyle/>
          <a:p>
            <a:pPr algn="ctr"/>
            <a:r>
              <a:rPr lang="en-IN" sz="1200" dirty="0">
                <a:latin typeface="IBM Plex Sans" panose="020B0503050203000203" pitchFamily="34" charset="0"/>
              </a:rPr>
              <a:t>Admin / Governance</a:t>
            </a:r>
          </a:p>
        </p:txBody>
      </p:sp>
      <p:sp>
        <p:nvSpPr>
          <p:cNvPr id="129" name="Rectangle 128">
            <a:extLst>
              <a:ext uri="{FF2B5EF4-FFF2-40B4-BE49-F238E27FC236}">
                <a16:creationId xmlns:a16="http://schemas.microsoft.com/office/drawing/2014/main" id="{A3EC4986-6C11-60FF-64FD-FEFC15079F35}"/>
              </a:ext>
            </a:extLst>
          </p:cNvPr>
          <p:cNvSpPr/>
          <p:nvPr/>
        </p:nvSpPr>
        <p:spPr>
          <a:xfrm>
            <a:off x="284079" y="587477"/>
            <a:ext cx="1447424" cy="5766030"/>
          </a:xfrm>
          <a:prstGeom prst="rect">
            <a:avLst/>
          </a:prstGeom>
          <a:solidFill>
            <a:schemeClr val="bg1">
              <a:lumMod val="95000"/>
            </a:schemeClr>
          </a:solidFill>
          <a:ln w="12700" cmpd="sng">
            <a:solidFill>
              <a:schemeClr val="accent6">
                <a:lumMod val="50000"/>
                <a:alpha val="99000"/>
              </a:schemeClr>
            </a:solidFill>
            <a:prstDash val="solid"/>
            <a:extLst>
              <a:ext uri="{C807C97D-BFC1-408E-A445-0C87EB9F89A2}">
                <ask:lineSketchStyleProps xmlns:ask="http://schemas.microsoft.com/office/drawing/2018/sketchyshapes" sd="1219033472">
                  <a:custGeom>
                    <a:avLst/>
                    <a:gdLst>
                      <a:gd name="connsiteX0" fmla="*/ 0 w 5517100"/>
                      <a:gd name="connsiteY0" fmla="*/ 0 h 3705023"/>
                      <a:gd name="connsiteX1" fmla="*/ 496539 w 5517100"/>
                      <a:gd name="connsiteY1" fmla="*/ 0 h 3705023"/>
                      <a:gd name="connsiteX2" fmla="*/ 882736 w 5517100"/>
                      <a:gd name="connsiteY2" fmla="*/ 0 h 3705023"/>
                      <a:gd name="connsiteX3" fmla="*/ 1544788 w 5517100"/>
                      <a:gd name="connsiteY3" fmla="*/ 0 h 3705023"/>
                      <a:gd name="connsiteX4" fmla="*/ 2041327 w 5517100"/>
                      <a:gd name="connsiteY4" fmla="*/ 0 h 3705023"/>
                      <a:gd name="connsiteX5" fmla="*/ 2537866 w 5517100"/>
                      <a:gd name="connsiteY5" fmla="*/ 0 h 3705023"/>
                      <a:gd name="connsiteX6" fmla="*/ 3199918 w 5517100"/>
                      <a:gd name="connsiteY6" fmla="*/ 0 h 3705023"/>
                      <a:gd name="connsiteX7" fmla="*/ 3641286 w 5517100"/>
                      <a:gd name="connsiteY7" fmla="*/ 0 h 3705023"/>
                      <a:gd name="connsiteX8" fmla="*/ 4303338 w 5517100"/>
                      <a:gd name="connsiteY8" fmla="*/ 0 h 3705023"/>
                      <a:gd name="connsiteX9" fmla="*/ 4965390 w 5517100"/>
                      <a:gd name="connsiteY9" fmla="*/ 0 h 3705023"/>
                      <a:gd name="connsiteX10" fmla="*/ 5517100 w 5517100"/>
                      <a:gd name="connsiteY10" fmla="*/ 0 h 3705023"/>
                      <a:gd name="connsiteX11" fmla="*/ 5517100 w 5517100"/>
                      <a:gd name="connsiteY11" fmla="*/ 603389 h 3705023"/>
                      <a:gd name="connsiteX12" fmla="*/ 5517100 w 5517100"/>
                      <a:gd name="connsiteY12" fmla="*/ 1169729 h 3705023"/>
                      <a:gd name="connsiteX13" fmla="*/ 5517100 w 5517100"/>
                      <a:gd name="connsiteY13" fmla="*/ 1587867 h 3705023"/>
                      <a:gd name="connsiteX14" fmla="*/ 5517100 w 5517100"/>
                      <a:gd name="connsiteY14" fmla="*/ 2117156 h 3705023"/>
                      <a:gd name="connsiteX15" fmla="*/ 5517100 w 5517100"/>
                      <a:gd name="connsiteY15" fmla="*/ 2646445 h 3705023"/>
                      <a:gd name="connsiteX16" fmla="*/ 5517100 w 5517100"/>
                      <a:gd name="connsiteY16" fmla="*/ 3175734 h 3705023"/>
                      <a:gd name="connsiteX17" fmla="*/ 5517100 w 5517100"/>
                      <a:gd name="connsiteY17" fmla="*/ 3705023 h 3705023"/>
                      <a:gd name="connsiteX18" fmla="*/ 4910219 w 5517100"/>
                      <a:gd name="connsiteY18" fmla="*/ 3705023 h 3705023"/>
                      <a:gd name="connsiteX19" fmla="*/ 4524022 w 5517100"/>
                      <a:gd name="connsiteY19" fmla="*/ 3705023 h 3705023"/>
                      <a:gd name="connsiteX20" fmla="*/ 4082654 w 5517100"/>
                      <a:gd name="connsiteY20" fmla="*/ 3705023 h 3705023"/>
                      <a:gd name="connsiteX21" fmla="*/ 3420602 w 5517100"/>
                      <a:gd name="connsiteY21" fmla="*/ 3705023 h 3705023"/>
                      <a:gd name="connsiteX22" fmla="*/ 2868892 w 5517100"/>
                      <a:gd name="connsiteY22" fmla="*/ 3705023 h 3705023"/>
                      <a:gd name="connsiteX23" fmla="*/ 2427524 w 5517100"/>
                      <a:gd name="connsiteY23" fmla="*/ 3705023 h 3705023"/>
                      <a:gd name="connsiteX24" fmla="*/ 1875814 w 5517100"/>
                      <a:gd name="connsiteY24" fmla="*/ 3705023 h 3705023"/>
                      <a:gd name="connsiteX25" fmla="*/ 1489617 w 5517100"/>
                      <a:gd name="connsiteY25" fmla="*/ 3705023 h 3705023"/>
                      <a:gd name="connsiteX26" fmla="*/ 1103420 w 5517100"/>
                      <a:gd name="connsiteY26" fmla="*/ 3705023 h 3705023"/>
                      <a:gd name="connsiteX27" fmla="*/ 551710 w 5517100"/>
                      <a:gd name="connsiteY27" fmla="*/ 3705023 h 3705023"/>
                      <a:gd name="connsiteX28" fmla="*/ 0 w 5517100"/>
                      <a:gd name="connsiteY28" fmla="*/ 3705023 h 3705023"/>
                      <a:gd name="connsiteX29" fmla="*/ 0 w 5517100"/>
                      <a:gd name="connsiteY29" fmla="*/ 3138684 h 3705023"/>
                      <a:gd name="connsiteX30" fmla="*/ 0 w 5517100"/>
                      <a:gd name="connsiteY30" fmla="*/ 2646445 h 3705023"/>
                      <a:gd name="connsiteX31" fmla="*/ 0 w 5517100"/>
                      <a:gd name="connsiteY31" fmla="*/ 2228307 h 3705023"/>
                      <a:gd name="connsiteX32" fmla="*/ 0 w 5517100"/>
                      <a:gd name="connsiteY32" fmla="*/ 1661967 h 3705023"/>
                      <a:gd name="connsiteX33" fmla="*/ 0 w 5517100"/>
                      <a:gd name="connsiteY33" fmla="*/ 1206779 h 3705023"/>
                      <a:gd name="connsiteX34" fmla="*/ 0 w 5517100"/>
                      <a:gd name="connsiteY34" fmla="*/ 640440 h 3705023"/>
                      <a:gd name="connsiteX35" fmla="*/ 0 w 5517100"/>
                      <a:gd name="connsiteY35" fmla="*/ 0 h 3705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17100" h="3705023" extrusionOk="0">
                        <a:moveTo>
                          <a:pt x="0" y="0"/>
                        </a:moveTo>
                        <a:cubicBezTo>
                          <a:pt x="136378" y="-22571"/>
                          <a:pt x="263509" y="41984"/>
                          <a:pt x="496539" y="0"/>
                        </a:cubicBezTo>
                        <a:cubicBezTo>
                          <a:pt x="729569" y="-41984"/>
                          <a:pt x="802058" y="40759"/>
                          <a:pt x="882736" y="0"/>
                        </a:cubicBezTo>
                        <a:cubicBezTo>
                          <a:pt x="963414" y="-40759"/>
                          <a:pt x="1389642" y="63693"/>
                          <a:pt x="1544788" y="0"/>
                        </a:cubicBezTo>
                        <a:cubicBezTo>
                          <a:pt x="1699934" y="-63693"/>
                          <a:pt x="1922519" y="24155"/>
                          <a:pt x="2041327" y="0"/>
                        </a:cubicBezTo>
                        <a:cubicBezTo>
                          <a:pt x="2160135" y="-24155"/>
                          <a:pt x="2378845" y="9596"/>
                          <a:pt x="2537866" y="0"/>
                        </a:cubicBezTo>
                        <a:cubicBezTo>
                          <a:pt x="2696887" y="-9596"/>
                          <a:pt x="2968875" y="40693"/>
                          <a:pt x="3199918" y="0"/>
                        </a:cubicBezTo>
                        <a:cubicBezTo>
                          <a:pt x="3430961" y="-40693"/>
                          <a:pt x="3461340" y="758"/>
                          <a:pt x="3641286" y="0"/>
                        </a:cubicBezTo>
                        <a:cubicBezTo>
                          <a:pt x="3821232" y="-758"/>
                          <a:pt x="4088999" y="17944"/>
                          <a:pt x="4303338" y="0"/>
                        </a:cubicBezTo>
                        <a:cubicBezTo>
                          <a:pt x="4517677" y="-17944"/>
                          <a:pt x="4742167" y="16828"/>
                          <a:pt x="4965390" y="0"/>
                        </a:cubicBezTo>
                        <a:cubicBezTo>
                          <a:pt x="5188613" y="-16828"/>
                          <a:pt x="5365529" y="16223"/>
                          <a:pt x="5517100" y="0"/>
                        </a:cubicBezTo>
                        <a:cubicBezTo>
                          <a:pt x="5566659" y="209353"/>
                          <a:pt x="5516049" y="323191"/>
                          <a:pt x="5517100" y="603389"/>
                        </a:cubicBezTo>
                        <a:cubicBezTo>
                          <a:pt x="5518151" y="883587"/>
                          <a:pt x="5489366" y="909633"/>
                          <a:pt x="5517100" y="1169729"/>
                        </a:cubicBezTo>
                        <a:cubicBezTo>
                          <a:pt x="5544834" y="1429825"/>
                          <a:pt x="5478324" y="1490040"/>
                          <a:pt x="5517100" y="1587867"/>
                        </a:cubicBezTo>
                        <a:cubicBezTo>
                          <a:pt x="5555876" y="1685694"/>
                          <a:pt x="5454958" y="1922253"/>
                          <a:pt x="5517100" y="2117156"/>
                        </a:cubicBezTo>
                        <a:cubicBezTo>
                          <a:pt x="5579242" y="2312059"/>
                          <a:pt x="5513772" y="2432029"/>
                          <a:pt x="5517100" y="2646445"/>
                        </a:cubicBezTo>
                        <a:cubicBezTo>
                          <a:pt x="5520428" y="2860861"/>
                          <a:pt x="5459207" y="3066020"/>
                          <a:pt x="5517100" y="3175734"/>
                        </a:cubicBezTo>
                        <a:cubicBezTo>
                          <a:pt x="5574993" y="3285448"/>
                          <a:pt x="5474241" y="3591688"/>
                          <a:pt x="5517100" y="3705023"/>
                        </a:cubicBezTo>
                        <a:cubicBezTo>
                          <a:pt x="5358966" y="3745541"/>
                          <a:pt x="5117600" y="3646996"/>
                          <a:pt x="4910219" y="3705023"/>
                        </a:cubicBezTo>
                        <a:cubicBezTo>
                          <a:pt x="4702838" y="3763050"/>
                          <a:pt x="4702351" y="3704641"/>
                          <a:pt x="4524022" y="3705023"/>
                        </a:cubicBezTo>
                        <a:cubicBezTo>
                          <a:pt x="4345693" y="3705405"/>
                          <a:pt x="4178065" y="3671836"/>
                          <a:pt x="4082654" y="3705023"/>
                        </a:cubicBezTo>
                        <a:cubicBezTo>
                          <a:pt x="3987243" y="3738210"/>
                          <a:pt x="3727866" y="3680657"/>
                          <a:pt x="3420602" y="3705023"/>
                        </a:cubicBezTo>
                        <a:cubicBezTo>
                          <a:pt x="3113338" y="3729389"/>
                          <a:pt x="3092297" y="3703718"/>
                          <a:pt x="2868892" y="3705023"/>
                        </a:cubicBezTo>
                        <a:cubicBezTo>
                          <a:pt x="2645487" y="3706328"/>
                          <a:pt x="2554958" y="3652983"/>
                          <a:pt x="2427524" y="3705023"/>
                        </a:cubicBezTo>
                        <a:cubicBezTo>
                          <a:pt x="2300090" y="3757063"/>
                          <a:pt x="2075949" y="3647845"/>
                          <a:pt x="1875814" y="3705023"/>
                        </a:cubicBezTo>
                        <a:cubicBezTo>
                          <a:pt x="1675679" y="3762201"/>
                          <a:pt x="1657774" y="3662540"/>
                          <a:pt x="1489617" y="3705023"/>
                        </a:cubicBezTo>
                        <a:cubicBezTo>
                          <a:pt x="1321460" y="3747506"/>
                          <a:pt x="1211879" y="3692689"/>
                          <a:pt x="1103420" y="3705023"/>
                        </a:cubicBezTo>
                        <a:cubicBezTo>
                          <a:pt x="994961" y="3717357"/>
                          <a:pt x="724840" y="3651360"/>
                          <a:pt x="551710" y="3705023"/>
                        </a:cubicBezTo>
                        <a:cubicBezTo>
                          <a:pt x="378580" y="3758686"/>
                          <a:pt x="163039" y="3669227"/>
                          <a:pt x="0" y="3705023"/>
                        </a:cubicBezTo>
                        <a:cubicBezTo>
                          <a:pt x="-54728" y="3532296"/>
                          <a:pt x="66027" y="3319192"/>
                          <a:pt x="0" y="3138684"/>
                        </a:cubicBezTo>
                        <a:cubicBezTo>
                          <a:pt x="-66027" y="2958176"/>
                          <a:pt x="14804" y="2774809"/>
                          <a:pt x="0" y="2646445"/>
                        </a:cubicBezTo>
                        <a:cubicBezTo>
                          <a:pt x="-14804" y="2518081"/>
                          <a:pt x="46937" y="2384816"/>
                          <a:pt x="0" y="2228307"/>
                        </a:cubicBezTo>
                        <a:cubicBezTo>
                          <a:pt x="-46937" y="2071798"/>
                          <a:pt x="66945" y="1891444"/>
                          <a:pt x="0" y="1661967"/>
                        </a:cubicBezTo>
                        <a:cubicBezTo>
                          <a:pt x="-66945" y="1432490"/>
                          <a:pt x="4706" y="1318097"/>
                          <a:pt x="0" y="1206779"/>
                        </a:cubicBezTo>
                        <a:cubicBezTo>
                          <a:pt x="-4706" y="1095461"/>
                          <a:pt x="57983" y="767534"/>
                          <a:pt x="0" y="640440"/>
                        </a:cubicBezTo>
                        <a:cubicBezTo>
                          <a:pt x="-57983" y="513346"/>
                          <a:pt x="69228" y="284092"/>
                          <a:pt x="0" y="0"/>
                        </a:cubicBezTo>
                        <a:close/>
                      </a:path>
                    </a:pathLst>
                  </a:custGeom>
                  <ask:type>
                    <ask:lineSketchNone/>
                  </ask:type>
                </ask:lineSketchStyleProps>
              </a:ext>
            </a:extLst>
          </a:ln>
        </p:spPr>
        <p:style>
          <a:lnRef idx="2">
            <a:schemeClr val="accent1"/>
          </a:lnRef>
          <a:fillRef idx="1">
            <a:schemeClr val="lt1"/>
          </a:fillRef>
          <a:effectRef idx="0">
            <a:schemeClr val="accent1"/>
          </a:effectRef>
          <a:fontRef idx="minor">
            <a:schemeClr val="dk1"/>
          </a:fontRef>
        </p:style>
        <p:txBody>
          <a:bodyPr tIns="36000" rtlCol="0" anchor="t"/>
          <a:lstStyle/>
          <a:p>
            <a:pPr algn="ctr"/>
            <a:r>
              <a:rPr lang="en-IN" sz="1200" dirty="0">
                <a:latin typeface="IBM Plex Sans" panose="020B0503050203000203" pitchFamily="34" charset="0"/>
              </a:rPr>
              <a:t>Data Sources</a:t>
            </a:r>
          </a:p>
        </p:txBody>
      </p:sp>
      <p:sp>
        <p:nvSpPr>
          <p:cNvPr id="4" name="Rectangle 3">
            <a:extLst>
              <a:ext uri="{FF2B5EF4-FFF2-40B4-BE49-F238E27FC236}">
                <a16:creationId xmlns:a16="http://schemas.microsoft.com/office/drawing/2014/main" id="{80D822D0-6404-BF53-D534-CFB40EA55524}"/>
              </a:ext>
            </a:extLst>
          </p:cNvPr>
          <p:cNvSpPr/>
          <p:nvPr/>
        </p:nvSpPr>
        <p:spPr>
          <a:xfrm>
            <a:off x="1981099" y="992181"/>
            <a:ext cx="865686" cy="3979325"/>
          </a:xfrm>
          <a:prstGeom prst="rect">
            <a:avLst/>
          </a:prstGeom>
          <a:solidFill>
            <a:schemeClr val="bg1"/>
          </a:solidFill>
          <a:ln w="12700">
            <a:solidFill>
              <a:schemeClr val="accent6">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097236"/>
            <a:endParaRPr lang="en-IN" sz="1800">
              <a:solidFill>
                <a:prstClr val="white"/>
              </a:solidFill>
              <a:latin typeface="Calibri" panose="020F0502020204030204"/>
            </a:endParaRPr>
          </a:p>
        </p:txBody>
      </p:sp>
      <p:sp>
        <p:nvSpPr>
          <p:cNvPr id="2" name="Title 1">
            <a:extLst>
              <a:ext uri="{FF2B5EF4-FFF2-40B4-BE49-F238E27FC236}">
                <a16:creationId xmlns:a16="http://schemas.microsoft.com/office/drawing/2014/main" id="{A7D105B6-630D-75EB-E72F-8C8FADB02A39}"/>
              </a:ext>
            </a:extLst>
          </p:cNvPr>
          <p:cNvSpPr txBox="1">
            <a:spLocks/>
          </p:cNvSpPr>
          <p:nvPr/>
        </p:nvSpPr>
        <p:spPr>
          <a:xfrm>
            <a:off x="173209" y="69054"/>
            <a:ext cx="11825723" cy="421347"/>
          </a:xfrm>
          <a:prstGeom prst="rect">
            <a:avLst/>
          </a:prstGeom>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b="1" dirty="0">
                <a:latin typeface="IBM Plex Sans Condensed" panose="020B0506050203000203" pitchFamily="34" charset="77"/>
              </a:rPr>
              <a:t>Data Flow - Transformation and reporting</a:t>
            </a:r>
          </a:p>
        </p:txBody>
      </p:sp>
      <p:sp>
        <p:nvSpPr>
          <p:cNvPr id="18" name="Rectangle 17">
            <a:extLst>
              <a:ext uri="{FF2B5EF4-FFF2-40B4-BE49-F238E27FC236}">
                <a16:creationId xmlns:a16="http://schemas.microsoft.com/office/drawing/2014/main" id="{6ECF9C4F-2261-C2F8-B14E-6E55F3D7B4D7}"/>
              </a:ext>
            </a:extLst>
          </p:cNvPr>
          <p:cNvSpPr/>
          <p:nvPr/>
        </p:nvSpPr>
        <p:spPr>
          <a:xfrm>
            <a:off x="425868" y="1003040"/>
            <a:ext cx="1167928" cy="2071780"/>
          </a:xfrm>
          <a:prstGeom prst="rect">
            <a:avLst/>
          </a:prstGeom>
          <a:solidFill>
            <a:schemeClr val="bg1"/>
          </a:solidFill>
          <a:ln w="12700">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defTabSz="1097236"/>
            <a:r>
              <a:rPr lang="en-IN" sz="1200" dirty="0">
                <a:solidFill>
                  <a:schemeClr val="accent6">
                    <a:lumMod val="75000"/>
                  </a:schemeClr>
                </a:solidFill>
                <a:latin typeface="IBM Plex Sans" panose="020B0503050203000203" pitchFamily="34" charset="0"/>
              </a:rPr>
              <a:t>Structured Data</a:t>
            </a:r>
          </a:p>
        </p:txBody>
      </p:sp>
      <p:sp>
        <p:nvSpPr>
          <p:cNvPr id="22" name="TextBox 21">
            <a:extLst>
              <a:ext uri="{FF2B5EF4-FFF2-40B4-BE49-F238E27FC236}">
                <a16:creationId xmlns:a16="http://schemas.microsoft.com/office/drawing/2014/main" id="{07F6A5E8-4CAC-4F68-9CCD-D06A87D8ECC5}"/>
              </a:ext>
            </a:extLst>
          </p:cNvPr>
          <p:cNvSpPr txBox="1"/>
          <p:nvPr/>
        </p:nvSpPr>
        <p:spPr>
          <a:xfrm>
            <a:off x="544399" y="1853066"/>
            <a:ext cx="923651" cy="261610"/>
          </a:xfrm>
          <a:prstGeom prst="rect">
            <a:avLst/>
          </a:prstGeom>
          <a:noFill/>
        </p:spPr>
        <p:txBody>
          <a:bodyPr wrap="square" rtlCol="0">
            <a:spAutoFit/>
          </a:bodyPr>
          <a:lstStyle/>
          <a:p>
            <a:pPr algn="ctr" defTabSz="1097236"/>
            <a:r>
              <a:rPr lang="en-IN" sz="1050" dirty="0">
                <a:solidFill>
                  <a:schemeClr val="accent6">
                    <a:lumMod val="75000"/>
                  </a:schemeClr>
                </a:solidFill>
                <a:latin typeface="IBM Plex Sans" panose="020B0503050203000203" pitchFamily="34" charset="0"/>
                <a:ea typeface="Arial" panose="020B0604020202020204" pitchFamily="34" charset="0"/>
              </a:rPr>
              <a:t>RDBMS</a:t>
            </a:r>
          </a:p>
        </p:txBody>
      </p:sp>
      <p:sp>
        <p:nvSpPr>
          <p:cNvPr id="25" name="Rectangle 24">
            <a:extLst>
              <a:ext uri="{FF2B5EF4-FFF2-40B4-BE49-F238E27FC236}">
                <a16:creationId xmlns:a16="http://schemas.microsoft.com/office/drawing/2014/main" id="{B79C991A-2987-B1E8-3F22-DC4ECA56CE68}"/>
              </a:ext>
            </a:extLst>
          </p:cNvPr>
          <p:cNvSpPr/>
          <p:nvPr/>
        </p:nvSpPr>
        <p:spPr>
          <a:xfrm>
            <a:off x="2969901" y="992182"/>
            <a:ext cx="1346465" cy="3979325"/>
          </a:xfrm>
          <a:prstGeom prst="rect">
            <a:avLst/>
          </a:prstGeom>
          <a:solidFill>
            <a:schemeClr val="bg1"/>
          </a:solidFill>
          <a:ln w="12700">
            <a:solidFill>
              <a:schemeClr val="accent6">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097236"/>
            <a:endParaRPr lang="en-IN" sz="1800" dirty="0">
              <a:solidFill>
                <a:prstClr val="white"/>
              </a:solidFill>
              <a:latin typeface="Calibri" panose="020F0502020204030204"/>
            </a:endParaRPr>
          </a:p>
        </p:txBody>
      </p:sp>
      <p:sp>
        <p:nvSpPr>
          <p:cNvPr id="26" name="Rectangle 25">
            <a:extLst>
              <a:ext uri="{FF2B5EF4-FFF2-40B4-BE49-F238E27FC236}">
                <a16:creationId xmlns:a16="http://schemas.microsoft.com/office/drawing/2014/main" id="{50733840-C05A-3A4E-2DB6-4A03574893C6}"/>
              </a:ext>
            </a:extLst>
          </p:cNvPr>
          <p:cNvSpPr/>
          <p:nvPr/>
        </p:nvSpPr>
        <p:spPr>
          <a:xfrm>
            <a:off x="3135079" y="1633579"/>
            <a:ext cx="1013303" cy="2347386"/>
          </a:xfrm>
          <a:prstGeom prst="rect">
            <a:avLst/>
          </a:prstGeom>
          <a:solidFill>
            <a:schemeClr val="accent6">
              <a:lumMod val="20000"/>
              <a:lumOff val="80000"/>
            </a:schemeClr>
          </a:solidFill>
          <a:ln>
            <a:solidFill>
              <a:schemeClr val="accent6">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097236"/>
            <a:r>
              <a:rPr lang="en-IN" sz="1200" dirty="0">
                <a:solidFill>
                  <a:prstClr val="black"/>
                </a:solidFill>
                <a:latin typeface="IBM Plex Sans" panose="020B0503050203000203" pitchFamily="34" charset="0"/>
              </a:rPr>
              <a:t>Batch Ingestion</a:t>
            </a:r>
          </a:p>
          <a:p>
            <a:pPr algn="ctr" defTabSz="1097236"/>
            <a:r>
              <a:rPr lang="en-IN" sz="1200" dirty="0">
                <a:solidFill>
                  <a:prstClr val="black"/>
                </a:solidFill>
                <a:latin typeface="IBM Plex Sans" panose="020B0503050203000203" pitchFamily="34" charset="0"/>
              </a:rPr>
              <a:t>(Ext. + load)</a:t>
            </a:r>
          </a:p>
        </p:txBody>
      </p:sp>
      <p:sp>
        <p:nvSpPr>
          <p:cNvPr id="28" name="Rectangle 27">
            <a:extLst>
              <a:ext uri="{FF2B5EF4-FFF2-40B4-BE49-F238E27FC236}">
                <a16:creationId xmlns:a16="http://schemas.microsoft.com/office/drawing/2014/main" id="{92524354-A5DB-3561-4DAF-0C61BF8696D4}"/>
              </a:ext>
            </a:extLst>
          </p:cNvPr>
          <p:cNvSpPr/>
          <p:nvPr/>
        </p:nvSpPr>
        <p:spPr>
          <a:xfrm>
            <a:off x="4628793" y="2471459"/>
            <a:ext cx="3453222" cy="1786846"/>
          </a:xfrm>
          <a:prstGeom prst="rect">
            <a:avLst/>
          </a:prstGeom>
          <a:solidFill>
            <a:schemeClr val="bg1">
              <a:lumMod val="95000"/>
            </a:schemeClr>
          </a:solidFill>
          <a:ln w="12700">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097236"/>
            <a:endParaRPr lang="en-IN" sz="1200">
              <a:solidFill>
                <a:prstClr val="black"/>
              </a:solidFill>
              <a:latin typeface="IBM Plex Sans" panose="020B0503050203000203" pitchFamily="34" charset="0"/>
            </a:endParaRPr>
          </a:p>
        </p:txBody>
      </p:sp>
      <p:sp>
        <p:nvSpPr>
          <p:cNvPr id="37" name="Rectangle 36">
            <a:extLst>
              <a:ext uri="{FF2B5EF4-FFF2-40B4-BE49-F238E27FC236}">
                <a16:creationId xmlns:a16="http://schemas.microsoft.com/office/drawing/2014/main" id="{D7B2A8C4-3C19-8CF4-8774-E30745F70B20}"/>
              </a:ext>
            </a:extLst>
          </p:cNvPr>
          <p:cNvSpPr/>
          <p:nvPr/>
        </p:nvSpPr>
        <p:spPr>
          <a:xfrm>
            <a:off x="2097185" y="1146943"/>
            <a:ext cx="618935" cy="540000"/>
          </a:xfrm>
          <a:prstGeom prst="rect">
            <a:avLst/>
          </a:prstGeom>
          <a:solidFill>
            <a:schemeClr val="accent6">
              <a:lumMod val="20000"/>
              <a:lumOff val="80000"/>
            </a:schemeClr>
          </a:solidFill>
          <a:ln>
            <a:solidFill>
              <a:schemeClr val="accent6">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lIns="36000" rIns="36000" rtlCol="0" anchor="ctr"/>
          <a:lstStyle/>
          <a:p>
            <a:pPr algn="ctr" defTabSz="1097236"/>
            <a:r>
              <a:rPr lang="en-IN" sz="1200" dirty="0">
                <a:solidFill>
                  <a:prstClr val="black"/>
                </a:solidFill>
                <a:latin typeface="IBM Plex Sans" panose="020B0503050203000203" pitchFamily="34" charset="0"/>
              </a:rPr>
              <a:t>CDC</a:t>
            </a:r>
          </a:p>
        </p:txBody>
      </p:sp>
      <p:sp>
        <p:nvSpPr>
          <p:cNvPr id="27" name="Rectangle 26">
            <a:extLst>
              <a:ext uri="{FF2B5EF4-FFF2-40B4-BE49-F238E27FC236}">
                <a16:creationId xmlns:a16="http://schemas.microsoft.com/office/drawing/2014/main" id="{F39E992B-7155-67E1-5CA0-CA4A44FA7F39}"/>
              </a:ext>
            </a:extLst>
          </p:cNvPr>
          <p:cNvSpPr/>
          <p:nvPr/>
        </p:nvSpPr>
        <p:spPr>
          <a:xfrm>
            <a:off x="3126300" y="1144797"/>
            <a:ext cx="1022082" cy="416616"/>
          </a:xfrm>
          <a:prstGeom prst="rect">
            <a:avLst/>
          </a:prstGeom>
          <a:solidFill>
            <a:schemeClr val="accent6">
              <a:lumMod val="20000"/>
              <a:lumOff val="80000"/>
            </a:schemeClr>
          </a:solidFill>
          <a:ln>
            <a:solidFill>
              <a:schemeClr val="accent6">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097236"/>
            <a:r>
              <a:rPr lang="en-IN" sz="1200" dirty="0">
                <a:solidFill>
                  <a:prstClr val="black"/>
                </a:solidFill>
                <a:latin typeface="IBM Plex Sans" panose="020B0503050203000203" pitchFamily="34" charset="0"/>
              </a:rPr>
              <a:t>Event</a:t>
            </a:r>
          </a:p>
          <a:p>
            <a:pPr algn="ctr" defTabSz="1097236"/>
            <a:r>
              <a:rPr lang="en-IN" sz="1200" dirty="0">
                <a:solidFill>
                  <a:prstClr val="black"/>
                </a:solidFill>
                <a:latin typeface="IBM Plex Sans" panose="020B0503050203000203" pitchFamily="34" charset="0"/>
              </a:rPr>
              <a:t> Streaming</a:t>
            </a:r>
          </a:p>
        </p:txBody>
      </p:sp>
      <p:sp>
        <p:nvSpPr>
          <p:cNvPr id="43" name="Rectangle 42">
            <a:extLst>
              <a:ext uri="{FF2B5EF4-FFF2-40B4-BE49-F238E27FC236}">
                <a16:creationId xmlns:a16="http://schemas.microsoft.com/office/drawing/2014/main" id="{32096FD1-EE41-3877-6080-06627029D38E}"/>
              </a:ext>
            </a:extLst>
          </p:cNvPr>
          <p:cNvSpPr/>
          <p:nvPr/>
        </p:nvSpPr>
        <p:spPr>
          <a:xfrm>
            <a:off x="4631023" y="4323098"/>
            <a:ext cx="3456000" cy="288000"/>
          </a:xfrm>
          <a:prstGeom prst="rect">
            <a:avLst/>
          </a:prstGeom>
          <a:solidFill>
            <a:schemeClr val="bg1">
              <a:lumMod val="95000"/>
            </a:schemeClr>
          </a:solidFill>
          <a:ln w="12700">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097236"/>
            <a:r>
              <a:rPr lang="en-IN" sz="1200" dirty="0">
                <a:solidFill>
                  <a:prstClr val="black"/>
                </a:solidFill>
                <a:latin typeface="IBM Plex Sans" panose="020B0503050203000203" pitchFamily="34" charset="0"/>
              </a:rPr>
              <a:t>Object Storage</a:t>
            </a:r>
          </a:p>
        </p:txBody>
      </p:sp>
      <p:sp>
        <p:nvSpPr>
          <p:cNvPr id="50" name="Rectangle 49">
            <a:extLst>
              <a:ext uri="{FF2B5EF4-FFF2-40B4-BE49-F238E27FC236}">
                <a16:creationId xmlns:a16="http://schemas.microsoft.com/office/drawing/2014/main" id="{E0A94E16-6832-7C33-1390-CC4632AC24F4}"/>
              </a:ext>
            </a:extLst>
          </p:cNvPr>
          <p:cNvSpPr/>
          <p:nvPr/>
        </p:nvSpPr>
        <p:spPr>
          <a:xfrm>
            <a:off x="4628173" y="1348403"/>
            <a:ext cx="3457825" cy="288000"/>
          </a:xfrm>
          <a:prstGeom prst="rect">
            <a:avLst/>
          </a:prstGeom>
          <a:solidFill>
            <a:schemeClr val="bg1">
              <a:lumMod val="95000"/>
            </a:schemeClr>
          </a:solidFill>
          <a:ln w="12700">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097236"/>
            <a:r>
              <a:rPr lang="en-GB" sz="1200">
                <a:solidFill>
                  <a:prstClr val="black"/>
                </a:solidFill>
                <a:latin typeface="IBM Plex Sans" panose="020B0503050203000203" pitchFamily="34" charset="0"/>
              </a:rPr>
              <a:t>Data </a:t>
            </a:r>
            <a:r>
              <a:rPr lang="en-GB" sz="1200" dirty="0">
                <a:solidFill>
                  <a:prstClr val="black"/>
                </a:solidFill>
                <a:latin typeface="IBM Plex Sans" panose="020B0503050203000203" pitchFamily="34" charset="0"/>
              </a:rPr>
              <a:t>Transformation and </a:t>
            </a:r>
            <a:r>
              <a:rPr lang="en-IN" sz="1200" dirty="0">
                <a:solidFill>
                  <a:prstClr val="black"/>
                </a:solidFill>
                <a:latin typeface="IBM Plex Sans" panose="020B0503050203000203" pitchFamily="34" charset="0"/>
              </a:rPr>
              <a:t>Processing</a:t>
            </a:r>
          </a:p>
        </p:txBody>
      </p:sp>
      <p:sp>
        <p:nvSpPr>
          <p:cNvPr id="52" name="Rectangle 51">
            <a:extLst>
              <a:ext uri="{FF2B5EF4-FFF2-40B4-BE49-F238E27FC236}">
                <a16:creationId xmlns:a16="http://schemas.microsoft.com/office/drawing/2014/main" id="{523C8A3D-1BF4-129C-9709-792A9916A8ED}"/>
              </a:ext>
            </a:extLst>
          </p:cNvPr>
          <p:cNvSpPr/>
          <p:nvPr/>
        </p:nvSpPr>
        <p:spPr>
          <a:xfrm>
            <a:off x="4628172" y="991571"/>
            <a:ext cx="3457826" cy="288000"/>
          </a:xfrm>
          <a:prstGeom prst="rect">
            <a:avLst/>
          </a:prstGeom>
          <a:solidFill>
            <a:schemeClr val="bg1">
              <a:lumMod val="95000"/>
            </a:schemeClr>
          </a:solidFill>
          <a:ln w="12700">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097236"/>
            <a:r>
              <a:rPr lang="en-IN" sz="1200" dirty="0">
                <a:solidFill>
                  <a:prstClr val="black"/>
                </a:solidFill>
                <a:latin typeface="IBM Plex Sans" panose="020B0503050203000203" pitchFamily="34" charset="0"/>
              </a:rPr>
              <a:t>Real-time Stream Processing </a:t>
            </a:r>
          </a:p>
        </p:txBody>
      </p:sp>
      <p:sp>
        <p:nvSpPr>
          <p:cNvPr id="58" name="Rectangle 57">
            <a:extLst>
              <a:ext uri="{FF2B5EF4-FFF2-40B4-BE49-F238E27FC236}">
                <a16:creationId xmlns:a16="http://schemas.microsoft.com/office/drawing/2014/main" id="{4455839C-75A3-84B6-0F9B-881AD194A2A4}"/>
              </a:ext>
            </a:extLst>
          </p:cNvPr>
          <p:cNvSpPr/>
          <p:nvPr/>
        </p:nvSpPr>
        <p:spPr>
          <a:xfrm>
            <a:off x="9803325" y="981474"/>
            <a:ext cx="1190869" cy="1745018"/>
          </a:xfrm>
          <a:prstGeom prst="rect">
            <a:avLst/>
          </a:prstGeom>
          <a:solidFill>
            <a:schemeClr val="bg1"/>
          </a:solidFill>
          <a:ln w="12700">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defTabSz="1097236"/>
            <a:r>
              <a:rPr lang="en-IN" sz="1200" dirty="0">
                <a:solidFill>
                  <a:prstClr val="black"/>
                </a:solidFill>
                <a:latin typeface="IBM Plex Sans" panose="020B0503050203000203" pitchFamily="34" charset="0"/>
              </a:rPr>
              <a:t>Insights</a:t>
            </a:r>
          </a:p>
          <a:p>
            <a:pPr algn="ctr" defTabSz="1097236"/>
            <a:endParaRPr lang="en-IN" sz="1200" dirty="0">
              <a:solidFill>
                <a:prstClr val="black"/>
              </a:solidFill>
              <a:latin typeface="IBM Plex Sans" panose="020B0503050203000203" pitchFamily="34" charset="0"/>
            </a:endParaRPr>
          </a:p>
          <a:p>
            <a:pPr algn="ctr" defTabSz="1097236"/>
            <a:endParaRPr lang="en-IN" sz="1200" dirty="0">
              <a:solidFill>
                <a:prstClr val="black"/>
              </a:solidFill>
              <a:latin typeface="IBM Plex Sans" panose="020B0503050203000203" pitchFamily="34" charset="0"/>
            </a:endParaRPr>
          </a:p>
          <a:p>
            <a:pPr algn="ctr" defTabSz="1097236"/>
            <a:endParaRPr lang="en-IN" sz="1200" dirty="0">
              <a:solidFill>
                <a:prstClr val="black"/>
              </a:solidFill>
              <a:latin typeface="IBM Plex Sans" panose="020B0503050203000203" pitchFamily="34" charset="0"/>
            </a:endParaRPr>
          </a:p>
          <a:p>
            <a:pPr algn="ctr" defTabSz="1097236"/>
            <a:endParaRPr lang="en-IN" sz="1200" dirty="0">
              <a:solidFill>
                <a:prstClr val="black"/>
              </a:solidFill>
              <a:latin typeface="IBM Plex Sans" panose="020B0503050203000203" pitchFamily="34" charset="0"/>
            </a:endParaRPr>
          </a:p>
          <a:p>
            <a:pPr algn="ctr" defTabSz="1097236"/>
            <a:endParaRPr lang="en-IN" sz="1200" dirty="0">
              <a:solidFill>
                <a:prstClr val="black"/>
              </a:solidFill>
              <a:latin typeface="IBM Plex Sans" panose="020B0503050203000203" pitchFamily="34" charset="0"/>
            </a:endParaRPr>
          </a:p>
        </p:txBody>
      </p:sp>
      <p:sp>
        <p:nvSpPr>
          <p:cNvPr id="59" name="Rectangle 58">
            <a:extLst>
              <a:ext uri="{FF2B5EF4-FFF2-40B4-BE49-F238E27FC236}">
                <a16:creationId xmlns:a16="http://schemas.microsoft.com/office/drawing/2014/main" id="{4FEB4E83-5DA8-6FB2-5556-32FA940C050D}"/>
              </a:ext>
            </a:extLst>
          </p:cNvPr>
          <p:cNvSpPr/>
          <p:nvPr/>
        </p:nvSpPr>
        <p:spPr>
          <a:xfrm>
            <a:off x="1987512" y="5418318"/>
            <a:ext cx="9000000" cy="251999"/>
          </a:xfrm>
          <a:prstGeom prst="rect">
            <a:avLst/>
          </a:prstGeom>
          <a:solidFill>
            <a:schemeClr val="bg1">
              <a:lumMod val="95000"/>
            </a:schemeClr>
          </a:solidFill>
          <a:ln w="12700">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defTabSz="1097236"/>
            <a:r>
              <a:rPr lang="en-IN" sz="1200" dirty="0">
                <a:solidFill>
                  <a:prstClr val="black"/>
                </a:solidFill>
                <a:latin typeface="IBM Plex Sans" panose="020B0503050203000203" pitchFamily="34" charset="0"/>
              </a:rPr>
              <a:t>Data Governance</a:t>
            </a:r>
          </a:p>
        </p:txBody>
      </p:sp>
      <p:sp>
        <p:nvSpPr>
          <p:cNvPr id="61" name="Rectangle 60">
            <a:extLst>
              <a:ext uri="{FF2B5EF4-FFF2-40B4-BE49-F238E27FC236}">
                <a16:creationId xmlns:a16="http://schemas.microsoft.com/office/drawing/2014/main" id="{81FC313C-BBEC-D0D6-EF48-6426A0E84C05}"/>
              </a:ext>
            </a:extLst>
          </p:cNvPr>
          <p:cNvSpPr/>
          <p:nvPr/>
        </p:nvSpPr>
        <p:spPr>
          <a:xfrm>
            <a:off x="4631023" y="4663036"/>
            <a:ext cx="3456000" cy="288000"/>
          </a:xfrm>
          <a:prstGeom prst="rect">
            <a:avLst/>
          </a:prstGeom>
          <a:solidFill>
            <a:schemeClr val="bg1">
              <a:lumMod val="95000"/>
            </a:schemeClr>
          </a:solidFill>
          <a:ln w="12700">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097236"/>
            <a:r>
              <a:rPr lang="en-IN" sz="1200" dirty="0">
                <a:solidFill>
                  <a:prstClr val="black"/>
                </a:solidFill>
                <a:latin typeface="IBM Plex Sans" panose="020B0503050203000203" pitchFamily="34" charset="0"/>
              </a:rPr>
              <a:t>Object Storage Archive</a:t>
            </a:r>
          </a:p>
        </p:txBody>
      </p:sp>
      <p:sp>
        <p:nvSpPr>
          <p:cNvPr id="76" name="TextBox 75">
            <a:extLst>
              <a:ext uri="{FF2B5EF4-FFF2-40B4-BE49-F238E27FC236}">
                <a16:creationId xmlns:a16="http://schemas.microsoft.com/office/drawing/2014/main" id="{D6E27393-5866-A5F5-53A7-B4AD8890BB51}"/>
              </a:ext>
            </a:extLst>
          </p:cNvPr>
          <p:cNvSpPr txBox="1"/>
          <p:nvPr/>
        </p:nvSpPr>
        <p:spPr>
          <a:xfrm>
            <a:off x="6422492" y="5428566"/>
            <a:ext cx="4531344" cy="229945"/>
          </a:xfrm>
          <a:prstGeom prst="rect">
            <a:avLst/>
          </a:prstGeom>
          <a:noFill/>
        </p:spPr>
        <p:txBody>
          <a:bodyPr wrap="square" lIns="0" tIns="0" rIns="108000" bIns="0" rtlCol="0" anchor="ctr">
            <a:noAutofit/>
          </a:bodyPr>
          <a:lstStyle/>
          <a:p>
            <a:pPr algn="r" defTabSz="1097236">
              <a:defRPr/>
            </a:pPr>
            <a:r>
              <a:rPr lang="en-US" sz="960" dirty="0">
                <a:solidFill>
                  <a:prstClr val="black"/>
                </a:solidFill>
                <a:latin typeface="IBM Plex Serif" panose="02060503050406000203" pitchFamily="18" charset="77"/>
              </a:rPr>
              <a:t>Lifecycle management | Cataloging | Modeling | Quality | Lineage | Monitoring</a:t>
            </a:r>
          </a:p>
        </p:txBody>
      </p:sp>
      <p:pic>
        <p:nvPicPr>
          <p:cNvPr id="99" name="Graphic 98" descr="Users with solid fill">
            <a:extLst>
              <a:ext uri="{FF2B5EF4-FFF2-40B4-BE49-F238E27FC236}">
                <a16:creationId xmlns:a16="http://schemas.microsoft.com/office/drawing/2014/main" id="{C58C685D-982B-75E9-83FB-330817BC06F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186335" y="1645917"/>
            <a:ext cx="487672" cy="487672"/>
          </a:xfrm>
          <a:prstGeom prst="rect">
            <a:avLst/>
          </a:prstGeom>
        </p:spPr>
      </p:pic>
      <p:pic>
        <p:nvPicPr>
          <p:cNvPr id="100" name="Graphic 99" descr="Target Audience outline">
            <a:extLst>
              <a:ext uri="{FF2B5EF4-FFF2-40B4-BE49-F238E27FC236}">
                <a16:creationId xmlns:a16="http://schemas.microsoft.com/office/drawing/2014/main" id="{7342B955-A46F-D8FC-7C48-381D7BBADD8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196901" y="3510855"/>
            <a:ext cx="466540" cy="466540"/>
          </a:xfrm>
          <a:prstGeom prst="rect">
            <a:avLst/>
          </a:prstGeom>
        </p:spPr>
      </p:pic>
      <p:sp>
        <p:nvSpPr>
          <p:cNvPr id="101" name="TextBox 100">
            <a:extLst>
              <a:ext uri="{FF2B5EF4-FFF2-40B4-BE49-F238E27FC236}">
                <a16:creationId xmlns:a16="http://schemas.microsoft.com/office/drawing/2014/main" id="{BE22DB03-E3D9-1246-BE4E-AF852F669884}"/>
              </a:ext>
            </a:extLst>
          </p:cNvPr>
          <p:cNvSpPr txBox="1"/>
          <p:nvPr/>
        </p:nvSpPr>
        <p:spPr>
          <a:xfrm>
            <a:off x="11144163" y="5978615"/>
            <a:ext cx="625492" cy="415498"/>
          </a:xfrm>
          <a:prstGeom prst="rect">
            <a:avLst/>
          </a:prstGeom>
          <a:noFill/>
        </p:spPr>
        <p:txBody>
          <a:bodyPr wrap="square">
            <a:spAutoFit/>
          </a:bodyPr>
          <a:lstStyle>
            <a:defPPr>
              <a:defRPr lang="en-US"/>
            </a:defPPr>
            <a:lvl1pPr algn="ctr" defTabSz="1097236">
              <a:defRPr sz="1200">
                <a:solidFill>
                  <a:srgbClr val="000000"/>
                </a:solidFill>
                <a:latin typeface="IBM Plex Sans" panose="020B0503050203000203" pitchFamily="34" charset="0"/>
                <a:ea typeface="Arial" panose="020B0604020202020204" pitchFamily="34" charset="0"/>
              </a:defRPr>
            </a:lvl1pPr>
          </a:lstStyle>
          <a:p>
            <a:r>
              <a:rPr lang="en-GB" sz="1050" dirty="0"/>
              <a:t>Admin </a:t>
            </a:r>
          </a:p>
          <a:p>
            <a:r>
              <a:rPr lang="en-GB" sz="1050" dirty="0"/>
              <a:t>Users</a:t>
            </a:r>
            <a:endParaRPr lang="en-IN" sz="1050" dirty="0"/>
          </a:p>
        </p:txBody>
      </p:sp>
      <p:sp>
        <p:nvSpPr>
          <p:cNvPr id="102" name="TextBox 101">
            <a:extLst>
              <a:ext uri="{FF2B5EF4-FFF2-40B4-BE49-F238E27FC236}">
                <a16:creationId xmlns:a16="http://schemas.microsoft.com/office/drawing/2014/main" id="{E976B4A2-27A1-1D21-F156-FFCB9B74A883}"/>
              </a:ext>
            </a:extLst>
          </p:cNvPr>
          <p:cNvSpPr txBox="1"/>
          <p:nvPr/>
        </p:nvSpPr>
        <p:spPr>
          <a:xfrm>
            <a:off x="11062292" y="2120837"/>
            <a:ext cx="747320" cy="423193"/>
          </a:xfrm>
          <a:prstGeom prst="rect">
            <a:avLst/>
          </a:prstGeom>
          <a:noFill/>
        </p:spPr>
        <p:txBody>
          <a:bodyPr wrap="square">
            <a:spAutoFit/>
          </a:bodyPr>
          <a:lstStyle>
            <a:defPPr>
              <a:defRPr lang="en-US"/>
            </a:defPPr>
            <a:lvl1pPr algn="ctr" defTabSz="1097236">
              <a:defRPr sz="1050">
                <a:solidFill>
                  <a:srgbClr val="000000"/>
                </a:solidFill>
                <a:latin typeface="IBM Plex Sans" panose="020B0503050203000203" pitchFamily="34" charset="0"/>
                <a:ea typeface="Arial" panose="020B0604020202020204" pitchFamily="34" charset="0"/>
              </a:defRPr>
            </a:lvl1pPr>
          </a:lstStyle>
          <a:p>
            <a:r>
              <a:rPr lang="en-GB" dirty="0"/>
              <a:t>Business</a:t>
            </a:r>
          </a:p>
          <a:p>
            <a:r>
              <a:rPr lang="en-GB" dirty="0"/>
              <a:t>Users</a:t>
            </a:r>
            <a:endParaRPr lang="en-IN" dirty="0"/>
          </a:p>
        </p:txBody>
      </p:sp>
      <p:pic>
        <p:nvPicPr>
          <p:cNvPr id="117" name="Graphic 116" descr="Smart Phone with solid fill">
            <a:extLst>
              <a:ext uri="{FF2B5EF4-FFF2-40B4-BE49-F238E27FC236}">
                <a16:creationId xmlns:a16="http://schemas.microsoft.com/office/drawing/2014/main" id="{FC43954D-BB4F-8FA5-0577-A99E01D2AD8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1110606" y="1260824"/>
            <a:ext cx="385225" cy="385225"/>
          </a:xfrm>
          <a:prstGeom prst="rect">
            <a:avLst/>
          </a:prstGeom>
        </p:spPr>
      </p:pic>
      <p:pic>
        <p:nvPicPr>
          <p:cNvPr id="118" name="Graphic 117" descr="Laptop with solid fill">
            <a:extLst>
              <a:ext uri="{FF2B5EF4-FFF2-40B4-BE49-F238E27FC236}">
                <a16:creationId xmlns:a16="http://schemas.microsoft.com/office/drawing/2014/main" id="{68AB5364-B18B-8ADA-4650-F8D2856F1B5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1470829" y="1316620"/>
            <a:ext cx="385224" cy="385224"/>
          </a:xfrm>
          <a:prstGeom prst="rect">
            <a:avLst/>
          </a:prstGeom>
        </p:spPr>
      </p:pic>
      <p:pic>
        <p:nvPicPr>
          <p:cNvPr id="119" name="Graphic 118" descr="Laptop with solid fill">
            <a:extLst>
              <a:ext uri="{FF2B5EF4-FFF2-40B4-BE49-F238E27FC236}">
                <a16:creationId xmlns:a16="http://schemas.microsoft.com/office/drawing/2014/main" id="{36FE781E-CDC5-1A45-4F93-AF7551486E8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1252826" y="3173012"/>
            <a:ext cx="385224" cy="385224"/>
          </a:xfrm>
          <a:prstGeom prst="rect">
            <a:avLst/>
          </a:prstGeom>
        </p:spPr>
      </p:pic>
      <p:sp>
        <p:nvSpPr>
          <p:cNvPr id="120" name="TextBox 119">
            <a:extLst>
              <a:ext uri="{FF2B5EF4-FFF2-40B4-BE49-F238E27FC236}">
                <a16:creationId xmlns:a16="http://schemas.microsoft.com/office/drawing/2014/main" id="{362EB7A9-33FC-7554-06E9-69A1B4652DAE}"/>
              </a:ext>
            </a:extLst>
          </p:cNvPr>
          <p:cNvSpPr txBox="1"/>
          <p:nvPr/>
        </p:nvSpPr>
        <p:spPr>
          <a:xfrm>
            <a:off x="11041721" y="4035270"/>
            <a:ext cx="782587" cy="430887"/>
          </a:xfrm>
          <a:prstGeom prst="rect">
            <a:avLst/>
          </a:prstGeom>
          <a:noFill/>
        </p:spPr>
        <p:txBody>
          <a:bodyPr wrap="square">
            <a:spAutoFit/>
          </a:bodyPr>
          <a:lstStyle>
            <a:defPPr>
              <a:defRPr lang="en-US"/>
            </a:defPPr>
            <a:lvl1pPr algn="ctr" defTabSz="1097236">
              <a:defRPr sz="1050">
                <a:solidFill>
                  <a:srgbClr val="000000"/>
                </a:solidFill>
                <a:latin typeface="IBM Plex Sans" panose="020B0503050203000203" pitchFamily="34" charset="0"/>
                <a:ea typeface="Arial" panose="020B0604020202020204" pitchFamily="34" charset="0"/>
              </a:defRPr>
            </a:lvl1pPr>
          </a:lstStyle>
          <a:p>
            <a:r>
              <a:rPr lang="en-GB" dirty="0"/>
              <a:t>Analytics </a:t>
            </a:r>
          </a:p>
          <a:p>
            <a:r>
              <a:rPr lang="en-GB" dirty="0"/>
              <a:t>Users</a:t>
            </a:r>
            <a:endParaRPr lang="en-IN" dirty="0"/>
          </a:p>
        </p:txBody>
      </p:sp>
      <p:grpSp>
        <p:nvGrpSpPr>
          <p:cNvPr id="1029" name="Group 1028">
            <a:extLst>
              <a:ext uri="{FF2B5EF4-FFF2-40B4-BE49-F238E27FC236}">
                <a16:creationId xmlns:a16="http://schemas.microsoft.com/office/drawing/2014/main" id="{AB94D39B-296F-7C75-FAE1-20DEF0CB92CB}"/>
              </a:ext>
            </a:extLst>
          </p:cNvPr>
          <p:cNvGrpSpPr/>
          <p:nvPr/>
        </p:nvGrpSpPr>
        <p:grpSpPr>
          <a:xfrm>
            <a:off x="11210022" y="5391431"/>
            <a:ext cx="508193" cy="507112"/>
            <a:chOff x="11352902" y="5465735"/>
            <a:chExt cx="676503" cy="636658"/>
          </a:xfrm>
        </p:grpSpPr>
        <p:pic>
          <p:nvPicPr>
            <p:cNvPr id="121" name="Graphic 120" descr="User outline">
              <a:extLst>
                <a:ext uri="{FF2B5EF4-FFF2-40B4-BE49-F238E27FC236}">
                  <a16:creationId xmlns:a16="http://schemas.microsoft.com/office/drawing/2014/main" id="{AE0A14AA-4C4A-61B5-15ED-DD0F34BB688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1352902" y="5722737"/>
              <a:ext cx="379656" cy="379656"/>
            </a:xfrm>
            <a:prstGeom prst="rect">
              <a:avLst/>
            </a:prstGeom>
          </p:spPr>
        </p:pic>
        <p:pic>
          <p:nvPicPr>
            <p:cNvPr id="122" name="Graphic 121" descr="User outline">
              <a:extLst>
                <a:ext uri="{FF2B5EF4-FFF2-40B4-BE49-F238E27FC236}">
                  <a16:creationId xmlns:a16="http://schemas.microsoft.com/office/drawing/2014/main" id="{B57620E5-1D02-2763-11F5-AF5F888661F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1649749" y="5708319"/>
              <a:ext cx="379656" cy="379656"/>
            </a:xfrm>
            <a:prstGeom prst="rect">
              <a:avLst/>
            </a:prstGeom>
          </p:spPr>
        </p:pic>
        <p:pic>
          <p:nvPicPr>
            <p:cNvPr id="123" name="Graphic 122" descr="Monitor with solid fill">
              <a:extLst>
                <a:ext uri="{FF2B5EF4-FFF2-40B4-BE49-F238E27FC236}">
                  <a16:creationId xmlns:a16="http://schemas.microsoft.com/office/drawing/2014/main" id="{58D49BE0-161E-D2B9-46BE-87F3A6E4FD93}"/>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1553325" y="5465735"/>
              <a:ext cx="289721" cy="289721"/>
            </a:xfrm>
            <a:prstGeom prst="rect">
              <a:avLst/>
            </a:prstGeom>
          </p:spPr>
        </p:pic>
      </p:grpSp>
      <p:sp>
        <p:nvSpPr>
          <p:cNvPr id="125" name="TextBox 124">
            <a:extLst>
              <a:ext uri="{FF2B5EF4-FFF2-40B4-BE49-F238E27FC236}">
                <a16:creationId xmlns:a16="http://schemas.microsoft.com/office/drawing/2014/main" id="{BD6587F0-A46A-632A-A349-642D187C29E2}"/>
              </a:ext>
            </a:extLst>
          </p:cNvPr>
          <p:cNvSpPr txBox="1"/>
          <p:nvPr/>
        </p:nvSpPr>
        <p:spPr>
          <a:xfrm>
            <a:off x="496577" y="2772092"/>
            <a:ext cx="1043604" cy="276999"/>
          </a:xfrm>
          <a:prstGeom prst="rect">
            <a:avLst/>
          </a:prstGeom>
          <a:noFill/>
        </p:spPr>
        <p:txBody>
          <a:bodyPr wrap="square">
            <a:spAutoFit/>
          </a:bodyPr>
          <a:lstStyle/>
          <a:p>
            <a:pPr algn="ctr" defTabSz="1097236"/>
            <a:r>
              <a:rPr lang="en-IN" sz="1200" dirty="0">
                <a:solidFill>
                  <a:schemeClr val="accent6">
                    <a:lumMod val="75000"/>
                  </a:schemeClr>
                </a:solidFill>
                <a:latin typeface="IBM Plex Sans" panose="020B0503050203000203" pitchFamily="34" charset="0"/>
                <a:ea typeface="Arial" panose="020B0604020202020204" pitchFamily="34" charset="0"/>
              </a:rPr>
              <a:t>Source APIs </a:t>
            </a:r>
            <a:endParaRPr lang="en-IN" sz="1200" dirty="0">
              <a:solidFill>
                <a:schemeClr val="accent6">
                  <a:lumMod val="75000"/>
                </a:schemeClr>
              </a:solidFill>
              <a:latin typeface="IBM Plex Sans" panose="020B0503050203000203" pitchFamily="34" charset="0"/>
            </a:endParaRPr>
          </a:p>
        </p:txBody>
      </p:sp>
      <p:sp>
        <p:nvSpPr>
          <p:cNvPr id="132" name="Rectangle 131">
            <a:extLst>
              <a:ext uri="{FF2B5EF4-FFF2-40B4-BE49-F238E27FC236}">
                <a16:creationId xmlns:a16="http://schemas.microsoft.com/office/drawing/2014/main" id="{628122C1-5141-EA3B-68E6-77D6BB6C3631}"/>
              </a:ext>
            </a:extLst>
          </p:cNvPr>
          <p:cNvSpPr/>
          <p:nvPr/>
        </p:nvSpPr>
        <p:spPr>
          <a:xfrm>
            <a:off x="416633" y="3176870"/>
            <a:ext cx="1179185" cy="3093653"/>
          </a:xfrm>
          <a:prstGeom prst="rect">
            <a:avLst/>
          </a:prstGeom>
          <a:solidFill>
            <a:schemeClr val="bg1"/>
          </a:solidFill>
          <a:ln w="12700">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defTabSz="1097236"/>
            <a:r>
              <a:rPr lang="en-IN" sz="1200" dirty="0">
                <a:solidFill>
                  <a:schemeClr val="accent6">
                    <a:lumMod val="75000"/>
                  </a:schemeClr>
                </a:solidFill>
                <a:latin typeface="IBM Plex Sans" panose="020B0503050203000203" pitchFamily="34" charset="0"/>
              </a:rPr>
              <a:t>Unstructured Data</a:t>
            </a:r>
          </a:p>
        </p:txBody>
      </p:sp>
      <p:sp>
        <p:nvSpPr>
          <p:cNvPr id="135" name="TextBox 134">
            <a:extLst>
              <a:ext uri="{FF2B5EF4-FFF2-40B4-BE49-F238E27FC236}">
                <a16:creationId xmlns:a16="http://schemas.microsoft.com/office/drawing/2014/main" id="{6EB6FC7A-B2CD-E245-4B1E-4F07EAB3918C}"/>
              </a:ext>
            </a:extLst>
          </p:cNvPr>
          <p:cNvSpPr txBox="1"/>
          <p:nvPr/>
        </p:nvSpPr>
        <p:spPr>
          <a:xfrm>
            <a:off x="575612" y="2476973"/>
            <a:ext cx="923651" cy="276999"/>
          </a:xfrm>
          <a:prstGeom prst="rect">
            <a:avLst/>
          </a:prstGeom>
          <a:noFill/>
        </p:spPr>
        <p:txBody>
          <a:bodyPr wrap="square" rtlCol="0">
            <a:spAutoFit/>
          </a:bodyPr>
          <a:lstStyle/>
          <a:p>
            <a:pPr algn="ctr" defTabSz="1097236"/>
            <a:r>
              <a:rPr lang="en-IN" sz="1200" dirty="0">
                <a:solidFill>
                  <a:schemeClr val="accent6">
                    <a:lumMod val="75000"/>
                  </a:schemeClr>
                </a:solidFill>
                <a:latin typeface="IBM Plex Sans" panose="020B0503050203000203" pitchFamily="34" charset="0"/>
                <a:ea typeface="Arial" panose="020B0604020202020204" pitchFamily="34" charset="0"/>
              </a:rPr>
              <a:t>NoSQL</a:t>
            </a:r>
          </a:p>
        </p:txBody>
      </p:sp>
      <p:pic>
        <p:nvPicPr>
          <p:cNvPr id="7" name="Picture 6" descr="A black and white icon of a paper&#10;&#10;Description automatically generated">
            <a:extLst>
              <a:ext uri="{FF2B5EF4-FFF2-40B4-BE49-F238E27FC236}">
                <a16:creationId xmlns:a16="http://schemas.microsoft.com/office/drawing/2014/main" id="{5D56548B-4292-3E55-2A42-460D44970E0C}"/>
              </a:ext>
            </a:extLst>
          </p:cNvPr>
          <p:cNvPicPr>
            <a:picLocks noChangeAspect="1"/>
          </p:cNvPicPr>
          <p:nvPr/>
        </p:nvPicPr>
        <p:blipFill>
          <a:blip r:embed="rId15"/>
          <a:stretch>
            <a:fillRect/>
          </a:stretch>
        </p:blipFill>
        <p:spPr>
          <a:xfrm>
            <a:off x="986108" y="3894108"/>
            <a:ext cx="516721" cy="360000"/>
          </a:xfrm>
          <a:prstGeom prst="rect">
            <a:avLst/>
          </a:prstGeom>
        </p:spPr>
      </p:pic>
      <p:pic>
        <p:nvPicPr>
          <p:cNvPr id="8" name="Graphic 7" descr="Document outline">
            <a:extLst>
              <a:ext uri="{FF2B5EF4-FFF2-40B4-BE49-F238E27FC236}">
                <a16:creationId xmlns:a16="http://schemas.microsoft.com/office/drawing/2014/main" id="{F59EFCA1-F124-F0F5-D63A-BD360A684909}"/>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567083" y="3870046"/>
            <a:ext cx="391808" cy="360000"/>
          </a:xfrm>
          <a:prstGeom prst="rect">
            <a:avLst/>
          </a:prstGeom>
        </p:spPr>
      </p:pic>
      <p:sp>
        <p:nvSpPr>
          <p:cNvPr id="138" name="TextBox 137">
            <a:extLst>
              <a:ext uri="{FF2B5EF4-FFF2-40B4-BE49-F238E27FC236}">
                <a16:creationId xmlns:a16="http://schemas.microsoft.com/office/drawing/2014/main" id="{BD6713AD-DFA3-35FE-F989-518B31AE4FAF}"/>
              </a:ext>
            </a:extLst>
          </p:cNvPr>
          <p:cNvSpPr txBox="1"/>
          <p:nvPr/>
        </p:nvSpPr>
        <p:spPr>
          <a:xfrm>
            <a:off x="517343" y="4173370"/>
            <a:ext cx="516721" cy="261610"/>
          </a:xfrm>
          <a:prstGeom prst="rect">
            <a:avLst/>
          </a:prstGeom>
          <a:noFill/>
        </p:spPr>
        <p:txBody>
          <a:bodyPr wrap="square">
            <a:spAutoFit/>
          </a:bodyPr>
          <a:lstStyle/>
          <a:p>
            <a:pPr algn="ctr" defTabSz="1097236"/>
            <a:r>
              <a:rPr lang="en-IN" sz="1100" dirty="0">
                <a:solidFill>
                  <a:schemeClr val="accent6">
                    <a:lumMod val="75000"/>
                  </a:schemeClr>
                </a:solidFill>
                <a:latin typeface="IBM Plex Sans" panose="020B0503050203000203" pitchFamily="34" charset="0"/>
                <a:ea typeface="Arial" panose="020B0604020202020204" pitchFamily="34" charset="0"/>
              </a:rPr>
              <a:t>Logs</a:t>
            </a:r>
          </a:p>
        </p:txBody>
      </p:sp>
      <p:sp>
        <p:nvSpPr>
          <p:cNvPr id="139" name="TextBox 138">
            <a:extLst>
              <a:ext uri="{FF2B5EF4-FFF2-40B4-BE49-F238E27FC236}">
                <a16:creationId xmlns:a16="http://schemas.microsoft.com/office/drawing/2014/main" id="{8CC53250-3DBF-F04B-2833-0EEAA024AFD4}"/>
              </a:ext>
            </a:extLst>
          </p:cNvPr>
          <p:cNvSpPr txBox="1"/>
          <p:nvPr/>
        </p:nvSpPr>
        <p:spPr>
          <a:xfrm>
            <a:off x="931777" y="4182165"/>
            <a:ext cx="625382" cy="261610"/>
          </a:xfrm>
          <a:prstGeom prst="rect">
            <a:avLst/>
          </a:prstGeom>
          <a:noFill/>
        </p:spPr>
        <p:txBody>
          <a:bodyPr wrap="square">
            <a:spAutoFit/>
          </a:bodyPr>
          <a:lstStyle/>
          <a:p>
            <a:pPr algn="ctr" defTabSz="1097236"/>
            <a:r>
              <a:rPr lang="en-IN" sz="1100" dirty="0">
                <a:solidFill>
                  <a:schemeClr val="accent6">
                    <a:lumMod val="75000"/>
                  </a:schemeClr>
                </a:solidFill>
                <a:latin typeface="IBM Plex Sans" panose="020B0503050203000203" pitchFamily="34" charset="0"/>
                <a:ea typeface="Arial" panose="020B0604020202020204" pitchFamily="34" charset="0"/>
              </a:rPr>
              <a:t>Feeds</a:t>
            </a:r>
          </a:p>
        </p:txBody>
      </p:sp>
      <p:sp>
        <p:nvSpPr>
          <p:cNvPr id="140" name="TextBox 139">
            <a:extLst>
              <a:ext uri="{FF2B5EF4-FFF2-40B4-BE49-F238E27FC236}">
                <a16:creationId xmlns:a16="http://schemas.microsoft.com/office/drawing/2014/main" id="{0A999C33-7DF7-CE9A-402F-08669F4A255A}"/>
              </a:ext>
            </a:extLst>
          </p:cNvPr>
          <p:cNvSpPr txBox="1"/>
          <p:nvPr/>
        </p:nvSpPr>
        <p:spPr>
          <a:xfrm>
            <a:off x="567447" y="5148071"/>
            <a:ext cx="926584" cy="261610"/>
          </a:xfrm>
          <a:prstGeom prst="rect">
            <a:avLst/>
          </a:prstGeom>
          <a:noFill/>
        </p:spPr>
        <p:txBody>
          <a:bodyPr wrap="square">
            <a:spAutoFit/>
          </a:bodyPr>
          <a:lstStyle/>
          <a:p>
            <a:pPr algn="ctr" defTabSz="1097236"/>
            <a:r>
              <a:rPr lang="en-IN" sz="1100" dirty="0">
                <a:solidFill>
                  <a:schemeClr val="accent6">
                    <a:lumMod val="75000"/>
                  </a:schemeClr>
                </a:solidFill>
                <a:latin typeface="IBM Plex Sans" panose="020B0503050203000203" pitchFamily="34" charset="0"/>
                <a:ea typeface="Arial" panose="020B0604020202020204" pitchFamily="34" charset="0"/>
              </a:rPr>
              <a:t>Media files</a:t>
            </a:r>
          </a:p>
        </p:txBody>
      </p:sp>
      <p:pic>
        <p:nvPicPr>
          <p:cNvPr id="10" name="Picture 9">
            <a:extLst>
              <a:ext uri="{FF2B5EF4-FFF2-40B4-BE49-F238E27FC236}">
                <a16:creationId xmlns:a16="http://schemas.microsoft.com/office/drawing/2014/main" id="{0BF00686-E968-125C-EDFE-BECBABEEE65A}"/>
              </a:ext>
            </a:extLst>
          </p:cNvPr>
          <p:cNvPicPr>
            <a:picLocks noChangeAspect="1"/>
          </p:cNvPicPr>
          <p:nvPr/>
        </p:nvPicPr>
        <p:blipFill>
          <a:blip r:embed="rId18"/>
          <a:stretch>
            <a:fillRect/>
          </a:stretch>
        </p:blipFill>
        <p:spPr>
          <a:xfrm>
            <a:off x="610205" y="5394587"/>
            <a:ext cx="828241" cy="397774"/>
          </a:xfrm>
          <a:prstGeom prst="rect">
            <a:avLst/>
          </a:prstGeom>
        </p:spPr>
      </p:pic>
      <p:sp>
        <p:nvSpPr>
          <p:cNvPr id="141" name="TextBox 140">
            <a:extLst>
              <a:ext uri="{FF2B5EF4-FFF2-40B4-BE49-F238E27FC236}">
                <a16:creationId xmlns:a16="http://schemas.microsoft.com/office/drawing/2014/main" id="{7CF1E157-864A-4443-66BF-FE4A9B8A313D}"/>
              </a:ext>
            </a:extLst>
          </p:cNvPr>
          <p:cNvSpPr txBox="1"/>
          <p:nvPr/>
        </p:nvSpPr>
        <p:spPr>
          <a:xfrm>
            <a:off x="425868" y="5738667"/>
            <a:ext cx="1164947" cy="430887"/>
          </a:xfrm>
          <a:prstGeom prst="rect">
            <a:avLst/>
          </a:prstGeom>
          <a:noFill/>
        </p:spPr>
        <p:txBody>
          <a:bodyPr wrap="square">
            <a:spAutoFit/>
          </a:bodyPr>
          <a:lstStyle/>
          <a:p>
            <a:pPr algn="ctr" defTabSz="1097236"/>
            <a:r>
              <a:rPr lang="en-IN" sz="1100" dirty="0">
                <a:solidFill>
                  <a:schemeClr val="accent6">
                    <a:lumMod val="75000"/>
                  </a:schemeClr>
                </a:solidFill>
                <a:latin typeface="IBM Plex Sans" panose="020B0503050203000203" pitchFamily="34" charset="0"/>
                <a:ea typeface="Arial" panose="020B0604020202020204" pitchFamily="34" charset="0"/>
              </a:rPr>
              <a:t>Social </a:t>
            </a:r>
          </a:p>
          <a:p>
            <a:pPr algn="ctr" defTabSz="1097236"/>
            <a:r>
              <a:rPr lang="en-IN" sz="1100" dirty="0">
                <a:solidFill>
                  <a:schemeClr val="accent6">
                    <a:lumMod val="75000"/>
                  </a:schemeClr>
                </a:solidFill>
                <a:latin typeface="IBM Plex Sans" panose="020B0503050203000203" pitchFamily="34" charset="0"/>
                <a:ea typeface="Arial" panose="020B0604020202020204" pitchFamily="34" charset="0"/>
              </a:rPr>
              <a:t>Data</a:t>
            </a:r>
          </a:p>
        </p:txBody>
      </p:sp>
      <p:sp>
        <p:nvSpPr>
          <p:cNvPr id="3" name="TextBox 2">
            <a:extLst>
              <a:ext uri="{FF2B5EF4-FFF2-40B4-BE49-F238E27FC236}">
                <a16:creationId xmlns:a16="http://schemas.microsoft.com/office/drawing/2014/main" id="{C1F5971F-F00F-DB6A-67A1-3E51F22C6475}"/>
              </a:ext>
            </a:extLst>
          </p:cNvPr>
          <p:cNvSpPr txBox="1"/>
          <p:nvPr/>
        </p:nvSpPr>
        <p:spPr>
          <a:xfrm>
            <a:off x="1990465" y="2216628"/>
            <a:ext cx="836783" cy="646331"/>
          </a:xfrm>
          <a:prstGeom prst="rect">
            <a:avLst/>
          </a:prstGeom>
          <a:noFill/>
        </p:spPr>
        <p:txBody>
          <a:bodyPr wrap="square">
            <a:spAutoFit/>
          </a:bodyPr>
          <a:lstStyle/>
          <a:p>
            <a:pPr algn="ctr" defTabSz="1097236"/>
            <a:r>
              <a:rPr lang="en-IN" sz="1200" dirty="0">
                <a:solidFill>
                  <a:srgbClr val="000000"/>
                </a:solidFill>
                <a:latin typeface="IBM Plex Sans" panose="020B0503050203000203" pitchFamily="34" charset="0"/>
                <a:ea typeface="Arial" panose="020B0604020202020204" pitchFamily="34" charset="0"/>
              </a:rPr>
              <a:t>Managed FTP</a:t>
            </a:r>
          </a:p>
          <a:p>
            <a:pPr algn="ctr" defTabSz="1097236"/>
            <a:r>
              <a:rPr lang="en-IN" sz="1200" dirty="0">
                <a:solidFill>
                  <a:srgbClr val="000000"/>
                </a:solidFill>
                <a:latin typeface="IBM Plex Sans" panose="020B0503050203000203" pitchFamily="34" charset="0"/>
                <a:ea typeface="Arial" panose="020B0604020202020204" pitchFamily="34" charset="0"/>
              </a:rPr>
              <a:t>(secured) </a:t>
            </a:r>
            <a:endParaRPr lang="en-IN" sz="1200" dirty="0">
              <a:solidFill>
                <a:prstClr val="black"/>
              </a:solidFill>
              <a:latin typeface="IBM Plex Sans" panose="020B0503050203000203" pitchFamily="34" charset="0"/>
            </a:endParaRPr>
          </a:p>
        </p:txBody>
      </p:sp>
      <p:grpSp>
        <p:nvGrpSpPr>
          <p:cNvPr id="20" name="Group 19">
            <a:extLst>
              <a:ext uri="{FF2B5EF4-FFF2-40B4-BE49-F238E27FC236}">
                <a16:creationId xmlns:a16="http://schemas.microsoft.com/office/drawing/2014/main" id="{F1948066-0E5C-6E59-2EA3-CF186DE07BF8}"/>
              </a:ext>
            </a:extLst>
          </p:cNvPr>
          <p:cNvGrpSpPr/>
          <p:nvPr/>
        </p:nvGrpSpPr>
        <p:grpSpPr>
          <a:xfrm>
            <a:off x="2945808" y="3985522"/>
            <a:ext cx="1430997" cy="836119"/>
            <a:chOff x="3045819" y="5157122"/>
            <a:chExt cx="1430997" cy="836119"/>
          </a:xfrm>
        </p:grpSpPr>
        <p:pic>
          <p:nvPicPr>
            <p:cNvPr id="15" name="Graphic 14" descr="Daily calendar outline">
              <a:extLst>
                <a:ext uri="{FF2B5EF4-FFF2-40B4-BE49-F238E27FC236}">
                  <a16:creationId xmlns:a16="http://schemas.microsoft.com/office/drawing/2014/main" id="{5E04907F-AF59-2CCE-6403-F0A5720EBDC1}"/>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3455757" y="5157122"/>
              <a:ext cx="635476" cy="635476"/>
            </a:xfrm>
            <a:prstGeom prst="rect">
              <a:avLst/>
            </a:prstGeom>
          </p:spPr>
        </p:pic>
        <p:sp>
          <p:nvSpPr>
            <p:cNvPr id="17" name="TextBox 16">
              <a:extLst>
                <a:ext uri="{FF2B5EF4-FFF2-40B4-BE49-F238E27FC236}">
                  <a16:creationId xmlns:a16="http://schemas.microsoft.com/office/drawing/2014/main" id="{41A8AF16-61C1-BD4A-CA3A-64E84C2BDBE5}"/>
                </a:ext>
              </a:extLst>
            </p:cNvPr>
            <p:cNvSpPr txBox="1"/>
            <p:nvPr/>
          </p:nvSpPr>
          <p:spPr>
            <a:xfrm>
              <a:off x="3045819" y="5716242"/>
              <a:ext cx="1430997" cy="276999"/>
            </a:xfrm>
            <a:prstGeom prst="rect">
              <a:avLst/>
            </a:prstGeom>
            <a:noFill/>
          </p:spPr>
          <p:txBody>
            <a:bodyPr wrap="square">
              <a:spAutoFit/>
            </a:bodyPr>
            <a:lstStyle/>
            <a:p>
              <a:pPr algn="ctr" defTabSz="1097236"/>
              <a:r>
                <a:rPr lang="en-IN" sz="1200" dirty="0">
                  <a:solidFill>
                    <a:srgbClr val="000000"/>
                  </a:solidFill>
                  <a:latin typeface="IBM Plex Sans" panose="020B0503050203000203" pitchFamily="34" charset="0"/>
                  <a:ea typeface="Arial" panose="020B0604020202020204" pitchFamily="34" charset="0"/>
                </a:rPr>
                <a:t>Job Scheduler</a:t>
              </a:r>
              <a:endParaRPr lang="en-IN" sz="1200" dirty="0">
                <a:solidFill>
                  <a:prstClr val="black"/>
                </a:solidFill>
                <a:latin typeface="IBM Plex Sans" panose="020B0503050203000203" pitchFamily="34" charset="0"/>
              </a:endParaRPr>
            </a:p>
          </p:txBody>
        </p:sp>
      </p:grpSp>
      <p:sp>
        <p:nvSpPr>
          <p:cNvPr id="145" name="Rectangle 144">
            <a:extLst>
              <a:ext uri="{FF2B5EF4-FFF2-40B4-BE49-F238E27FC236}">
                <a16:creationId xmlns:a16="http://schemas.microsoft.com/office/drawing/2014/main" id="{FE7BDCDF-B0F5-68C1-2443-ED554981E2B8}"/>
              </a:ext>
            </a:extLst>
          </p:cNvPr>
          <p:cNvSpPr/>
          <p:nvPr/>
        </p:nvSpPr>
        <p:spPr>
          <a:xfrm>
            <a:off x="4502276" y="593797"/>
            <a:ext cx="3719090" cy="1496070"/>
          </a:xfrm>
          <a:prstGeom prst="rect">
            <a:avLst/>
          </a:prstGeom>
          <a:noFill/>
          <a:ln w="12700" cmpd="sng">
            <a:solidFill>
              <a:schemeClr val="tx1">
                <a:alpha val="99000"/>
              </a:schemeClr>
            </a:solidFill>
            <a:prstDash val="solid"/>
            <a:extLst>
              <a:ext uri="{C807C97D-BFC1-408E-A445-0C87EB9F89A2}">
                <ask:lineSketchStyleProps xmlns:ask="http://schemas.microsoft.com/office/drawing/2018/sketchyshapes" sd="1219033472">
                  <a:custGeom>
                    <a:avLst/>
                    <a:gdLst>
                      <a:gd name="connsiteX0" fmla="*/ 0 w 5517100"/>
                      <a:gd name="connsiteY0" fmla="*/ 0 h 3705023"/>
                      <a:gd name="connsiteX1" fmla="*/ 496539 w 5517100"/>
                      <a:gd name="connsiteY1" fmla="*/ 0 h 3705023"/>
                      <a:gd name="connsiteX2" fmla="*/ 882736 w 5517100"/>
                      <a:gd name="connsiteY2" fmla="*/ 0 h 3705023"/>
                      <a:gd name="connsiteX3" fmla="*/ 1544788 w 5517100"/>
                      <a:gd name="connsiteY3" fmla="*/ 0 h 3705023"/>
                      <a:gd name="connsiteX4" fmla="*/ 2041327 w 5517100"/>
                      <a:gd name="connsiteY4" fmla="*/ 0 h 3705023"/>
                      <a:gd name="connsiteX5" fmla="*/ 2537866 w 5517100"/>
                      <a:gd name="connsiteY5" fmla="*/ 0 h 3705023"/>
                      <a:gd name="connsiteX6" fmla="*/ 3199918 w 5517100"/>
                      <a:gd name="connsiteY6" fmla="*/ 0 h 3705023"/>
                      <a:gd name="connsiteX7" fmla="*/ 3641286 w 5517100"/>
                      <a:gd name="connsiteY7" fmla="*/ 0 h 3705023"/>
                      <a:gd name="connsiteX8" fmla="*/ 4303338 w 5517100"/>
                      <a:gd name="connsiteY8" fmla="*/ 0 h 3705023"/>
                      <a:gd name="connsiteX9" fmla="*/ 4965390 w 5517100"/>
                      <a:gd name="connsiteY9" fmla="*/ 0 h 3705023"/>
                      <a:gd name="connsiteX10" fmla="*/ 5517100 w 5517100"/>
                      <a:gd name="connsiteY10" fmla="*/ 0 h 3705023"/>
                      <a:gd name="connsiteX11" fmla="*/ 5517100 w 5517100"/>
                      <a:gd name="connsiteY11" fmla="*/ 603389 h 3705023"/>
                      <a:gd name="connsiteX12" fmla="*/ 5517100 w 5517100"/>
                      <a:gd name="connsiteY12" fmla="*/ 1169729 h 3705023"/>
                      <a:gd name="connsiteX13" fmla="*/ 5517100 w 5517100"/>
                      <a:gd name="connsiteY13" fmla="*/ 1587867 h 3705023"/>
                      <a:gd name="connsiteX14" fmla="*/ 5517100 w 5517100"/>
                      <a:gd name="connsiteY14" fmla="*/ 2117156 h 3705023"/>
                      <a:gd name="connsiteX15" fmla="*/ 5517100 w 5517100"/>
                      <a:gd name="connsiteY15" fmla="*/ 2646445 h 3705023"/>
                      <a:gd name="connsiteX16" fmla="*/ 5517100 w 5517100"/>
                      <a:gd name="connsiteY16" fmla="*/ 3175734 h 3705023"/>
                      <a:gd name="connsiteX17" fmla="*/ 5517100 w 5517100"/>
                      <a:gd name="connsiteY17" fmla="*/ 3705023 h 3705023"/>
                      <a:gd name="connsiteX18" fmla="*/ 4910219 w 5517100"/>
                      <a:gd name="connsiteY18" fmla="*/ 3705023 h 3705023"/>
                      <a:gd name="connsiteX19" fmla="*/ 4524022 w 5517100"/>
                      <a:gd name="connsiteY19" fmla="*/ 3705023 h 3705023"/>
                      <a:gd name="connsiteX20" fmla="*/ 4082654 w 5517100"/>
                      <a:gd name="connsiteY20" fmla="*/ 3705023 h 3705023"/>
                      <a:gd name="connsiteX21" fmla="*/ 3420602 w 5517100"/>
                      <a:gd name="connsiteY21" fmla="*/ 3705023 h 3705023"/>
                      <a:gd name="connsiteX22" fmla="*/ 2868892 w 5517100"/>
                      <a:gd name="connsiteY22" fmla="*/ 3705023 h 3705023"/>
                      <a:gd name="connsiteX23" fmla="*/ 2427524 w 5517100"/>
                      <a:gd name="connsiteY23" fmla="*/ 3705023 h 3705023"/>
                      <a:gd name="connsiteX24" fmla="*/ 1875814 w 5517100"/>
                      <a:gd name="connsiteY24" fmla="*/ 3705023 h 3705023"/>
                      <a:gd name="connsiteX25" fmla="*/ 1489617 w 5517100"/>
                      <a:gd name="connsiteY25" fmla="*/ 3705023 h 3705023"/>
                      <a:gd name="connsiteX26" fmla="*/ 1103420 w 5517100"/>
                      <a:gd name="connsiteY26" fmla="*/ 3705023 h 3705023"/>
                      <a:gd name="connsiteX27" fmla="*/ 551710 w 5517100"/>
                      <a:gd name="connsiteY27" fmla="*/ 3705023 h 3705023"/>
                      <a:gd name="connsiteX28" fmla="*/ 0 w 5517100"/>
                      <a:gd name="connsiteY28" fmla="*/ 3705023 h 3705023"/>
                      <a:gd name="connsiteX29" fmla="*/ 0 w 5517100"/>
                      <a:gd name="connsiteY29" fmla="*/ 3138684 h 3705023"/>
                      <a:gd name="connsiteX30" fmla="*/ 0 w 5517100"/>
                      <a:gd name="connsiteY30" fmla="*/ 2646445 h 3705023"/>
                      <a:gd name="connsiteX31" fmla="*/ 0 w 5517100"/>
                      <a:gd name="connsiteY31" fmla="*/ 2228307 h 3705023"/>
                      <a:gd name="connsiteX32" fmla="*/ 0 w 5517100"/>
                      <a:gd name="connsiteY32" fmla="*/ 1661967 h 3705023"/>
                      <a:gd name="connsiteX33" fmla="*/ 0 w 5517100"/>
                      <a:gd name="connsiteY33" fmla="*/ 1206779 h 3705023"/>
                      <a:gd name="connsiteX34" fmla="*/ 0 w 5517100"/>
                      <a:gd name="connsiteY34" fmla="*/ 640440 h 3705023"/>
                      <a:gd name="connsiteX35" fmla="*/ 0 w 5517100"/>
                      <a:gd name="connsiteY35" fmla="*/ 0 h 3705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17100" h="3705023" extrusionOk="0">
                        <a:moveTo>
                          <a:pt x="0" y="0"/>
                        </a:moveTo>
                        <a:cubicBezTo>
                          <a:pt x="136378" y="-22571"/>
                          <a:pt x="263509" y="41984"/>
                          <a:pt x="496539" y="0"/>
                        </a:cubicBezTo>
                        <a:cubicBezTo>
                          <a:pt x="729569" y="-41984"/>
                          <a:pt x="802058" y="40759"/>
                          <a:pt x="882736" y="0"/>
                        </a:cubicBezTo>
                        <a:cubicBezTo>
                          <a:pt x="963414" y="-40759"/>
                          <a:pt x="1389642" y="63693"/>
                          <a:pt x="1544788" y="0"/>
                        </a:cubicBezTo>
                        <a:cubicBezTo>
                          <a:pt x="1699934" y="-63693"/>
                          <a:pt x="1922519" y="24155"/>
                          <a:pt x="2041327" y="0"/>
                        </a:cubicBezTo>
                        <a:cubicBezTo>
                          <a:pt x="2160135" y="-24155"/>
                          <a:pt x="2378845" y="9596"/>
                          <a:pt x="2537866" y="0"/>
                        </a:cubicBezTo>
                        <a:cubicBezTo>
                          <a:pt x="2696887" y="-9596"/>
                          <a:pt x="2968875" y="40693"/>
                          <a:pt x="3199918" y="0"/>
                        </a:cubicBezTo>
                        <a:cubicBezTo>
                          <a:pt x="3430961" y="-40693"/>
                          <a:pt x="3461340" y="758"/>
                          <a:pt x="3641286" y="0"/>
                        </a:cubicBezTo>
                        <a:cubicBezTo>
                          <a:pt x="3821232" y="-758"/>
                          <a:pt x="4088999" y="17944"/>
                          <a:pt x="4303338" y="0"/>
                        </a:cubicBezTo>
                        <a:cubicBezTo>
                          <a:pt x="4517677" y="-17944"/>
                          <a:pt x="4742167" y="16828"/>
                          <a:pt x="4965390" y="0"/>
                        </a:cubicBezTo>
                        <a:cubicBezTo>
                          <a:pt x="5188613" y="-16828"/>
                          <a:pt x="5365529" y="16223"/>
                          <a:pt x="5517100" y="0"/>
                        </a:cubicBezTo>
                        <a:cubicBezTo>
                          <a:pt x="5566659" y="209353"/>
                          <a:pt x="5516049" y="323191"/>
                          <a:pt x="5517100" y="603389"/>
                        </a:cubicBezTo>
                        <a:cubicBezTo>
                          <a:pt x="5518151" y="883587"/>
                          <a:pt x="5489366" y="909633"/>
                          <a:pt x="5517100" y="1169729"/>
                        </a:cubicBezTo>
                        <a:cubicBezTo>
                          <a:pt x="5544834" y="1429825"/>
                          <a:pt x="5478324" y="1490040"/>
                          <a:pt x="5517100" y="1587867"/>
                        </a:cubicBezTo>
                        <a:cubicBezTo>
                          <a:pt x="5555876" y="1685694"/>
                          <a:pt x="5454958" y="1922253"/>
                          <a:pt x="5517100" y="2117156"/>
                        </a:cubicBezTo>
                        <a:cubicBezTo>
                          <a:pt x="5579242" y="2312059"/>
                          <a:pt x="5513772" y="2432029"/>
                          <a:pt x="5517100" y="2646445"/>
                        </a:cubicBezTo>
                        <a:cubicBezTo>
                          <a:pt x="5520428" y="2860861"/>
                          <a:pt x="5459207" y="3066020"/>
                          <a:pt x="5517100" y="3175734"/>
                        </a:cubicBezTo>
                        <a:cubicBezTo>
                          <a:pt x="5574993" y="3285448"/>
                          <a:pt x="5474241" y="3591688"/>
                          <a:pt x="5517100" y="3705023"/>
                        </a:cubicBezTo>
                        <a:cubicBezTo>
                          <a:pt x="5358966" y="3745541"/>
                          <a:pt x="5117600" y="3646996"/>
                          <a:pt x="4910219" y="3705023"/>
                        </a:cubicBezTo>
                        <a:cubicBezTo>
                          <a:pt x="4702838" y="3763050"/>
                          <a:pt x="4702351" y="3704641"/>
                          <a:pt x="4524022" y="3705023"/>
                        </a:cubicBezTo>
                        <a:cubicBezTo>
                          <a:pt x="4345693" y="3705405"/>
                          <a:pt x="4178065" y="3671836"/>
                          <a:pt x="4082654" y="3705023"/>
                        </a:cubicBezTo>
                        <a:cubicBezTo>
                          <a:pt x="3987243" y="3738210"/>
                          <a:pt x="3727866" y="3680657"/>
                          <a:pt x="3420602" y="3705023"/>
                        </a:cubicBezTo>
                        <a:cubicBezTo>
                          <a:pt x="3113338" y="3729389"/>
                          <a:pt x="3092297" y="3703718"/>
                          <a:pt x="2868892" y="3705023"/>
                        </a:cubicBezTo>
                        <a:cubicBezTo>
                          <a:pt x="2645487" y="3706328"/>
                          <a:pt x="2554958" y="3652983"/>
                          <a:pt x="2427524" y="3705023"/>
                        </a:cubicBezTo>
                        <a:cubicBezTo>
                          <a:pt x="2300090" y="3757063"/>
                          <a:pt x="2075949" y="3647845"/>
                          <a:pt x="1875814" y="3705023"/>
                        </a:cubicBezTo>
                        <a:cubicBezTo>
                          <a:pt x="1675679" y="3762201"/>
                          <a:pt x="1657774" y="3662540"/>
                          <a:pt x="1489617" y="3705023"/>
                        </a:cubicBezTo>
                        <a:cubicBezTo>
                          <a:pt x="1321460" y="3747506"/>
                          <a:pt x="1211879" y="3692689"/>
                          <a:pt x="1103420" y="3705023"/>
                        </a:cubicBezTo>
                        <a:cubicBezTo>
                          <a:pt x="994961" y="3717357"/>
                          <a:pt x="724840" y="3651360"/>
                          <a:pt x="551710" y="3705023"/>
                        </a:cubicBezTo>
                        <a:cubicBezTo>
                          <a:pt x="378580" y="3758686"/>
                          <a:pt x="163039" y="3669227"/>
                          <a:pt x="0" y="3705023"/>
                        </a:cubicBezTo>
                        <a:cubicBezTo>
                          <a:pt x="-54728" y="3532296"/>
                          <a:pt x="66027" y="3319192"/>
                          <a:pt x="0" y="3138684"/>
                        </a:cubicBezTo>
                        <a:cubicBezTo>
                          <a:pt x="-66027" y="2958176"/>
                          <a:pt x="14804" y="2774809"/>
                          <a:pt x="0" y="2646445"/>
                        </a:cubicBezTo>
                        <a:cubicBezTo>
                          <a:pt x="-14804" y="2518081"/>
                          <a:pt x="46937" y="2384816"/>
                          <a:pt x="0" y="2228307"/>
                        </a:cubicBezTo>
                        <a:cubicBezTo>
                          <a:pt x="-46937" y="2071798"/>
                          <a:pt x="66945" y="1891444"/>
                          <a:pt x="0" y="1661967"/>
                        </a:cubicBezTo>
                        <a:cubicBezTo>
                          <a:pt x="-66945" y="1432490"/>
                          <a:pt x="4706" y="1318097"/>
                          <a:pt x="0" y="1206779"/>
                        </a:cubicBezTo>
                        <a:cubicBezTo>
                          <a:pt x="-4706" y="1095461"/>
                          <a:pt x="57983" y="767534"/>
                          <a:pt x="0" y="640440"/>
                        </a:cubicBezTo>
                        <a:cubicBezTo>
                          <a:pt x="-57983" y="513346"/>
                          <a:pt x="69228" y="284092"/>
                          <a:pt x="0" y="0"/>
                        </a:cubicBezTo>
                        <a:close/>
                      </a:path>
                    </a:pathLst>
                  </a:custGeom>
                  <ask:type>
                    <ask:lineSketchNone/>
                  </ask:type>
                </ask:lineSketchStyleProps>
              </a:ext>
            </a:extLst>
          </a:ln>
        </p:spPr>
        <p:style>
          <a:lnRef idx="2">
            <a:schemeClr val="accent1"/>
          </a:lnRef>
          <a:fillRef idx="1">
            <a:schemeClr val="lt1"/>
          </a:fillRef>
          <a:effectRef idx="0">
            <a:schemeClr val="accent1"/>
          </a:effectRef>
          <a:fontRef idx="minor">
            <a:schemeClr val="dk1"/>
          </a:fontRef>
        </p:style>
        <p:txBody>
          <a:bodyPr tIns="36000" rtlCol="0" anchor="t"/>
          <a:lstStyle/>
          <a:p>
            <a:pPr algn="ctr"/>
            <a:r>
              <a:rPr lang="en-IN" sz="1200" dirty="0">
                <a:latin typeface="IBM Plex Sans" panose="020B0503050203000203" pitchFamily="34" charset="0"/>
              </a:rPr>
              <a:t>Data Processing Layer</a:t>
            </a:r>
          </a:p>
        </p:txBody>
      </p:sp>
      <p:sp>
        <p:nvSpPr>
          <p:cNvPr id="161" name="Rectangle 160">
            <a:extLst>
              <a:ext uri="{FF2B5EF4-FFF2-40B4-BE49-F238E27FC236}">
                <a16:creationId xmlns:a16="http://schemas.microsoft.com/office/drawing/2014/main" id="{F8760235-DCE0-11C0-8D25-39BCC98BDACF}"/>
              </a:ext>
            </a:extLst>
          </p:cNvPr>
          <p:cNvSpPr/>
          <p:nvPr/>
        </p:nvSpPr>
        <p:spPr>
          <a:xfrm>
            <a:off x="4496984" y="2172212"/>
            <a:ext cx="3724382" cy="2877759"/>
          </a:xfrm>
          <a:prstGeom prst="rect">
            <a:avLst/>
          </a:prstGeom>
          <a:noFill/>
          <a:ln w="12700" cmpd="sng">
            <a:solidFill>
              <a:schemeClr val="tx1">
                <a:alpha val="99000"/>
              </a:schemeClr>
            </a:solidFill>
            <a:prstDash val="solid"/>
            <a:extLst>
              <a:ext uri="{C807C97D-BFC1-408E-A445-0C87EB9F89A2}">
                <ask:lineSketchStyleProps xmlns:ask="http://schemas.microsoft.com/office/drawing/2018/sketchyshapes" sd="1219033472">
                  <a:custGeom>
                    <a:avLst/>
                    <a:gdLst>
                      <a:gd name="connsiteX0" fmla="*/ 0 w 5517100"/>
                      <a:gd name="connsiteY0" fmla="*/ 0 h 3705023"/>
                      <a:gd name="connsiteX1" fmla="*/ 496539 w 5517100"/>
                      <a:gd name="connsiteY1" fmla="*/ 0 h 3705023"/>
                      <a:gd name="connsiteX2" fmla="*/ 882736 w 5517100"/>
                      <a:gd name="connsiteY2" fmla="*/ 0 h 3705023"/>
                      <a:gd name="connsiteX3" fmla="*/ 1544788 w 5517100"/>
                      <a:gd name="connsiteY3" fmla="*/ 0 h 3705023"/>
                      <a:gd name="connsiteX4" fmla="*/ 2041327 w 5517100"/>
                      <a:gd name="connsiteY4" fmla="*/ 0 h 3705023"/>
                      <a:gd name="connsiteX5" fmla="*/ 2537866 w 5517100"/>
                      <a:gd name="connsiteY5" fmla="*/ 0 h 3705023"/>
                      <a:gd name="connsiteX6" fmla="*/ 3199918 w 5517100"/>
                      <a:gd name="connsiteY6" fmla="*/ 0 h 3705023"/>
                      <a:gd name="connsiteX7" fmla="*/ 3641286 w 5517100"/>
                      <a:gd name="connsiteY7" fmla="*/ 0 h 3705023"/>
                      <a:gd name="connsiteX8" fmla="*/ 4303338 w 5517100"/>
                      <a:gd name="connsiteY8" fmla="*/ 0 h 3705023"/>
                      <a:gd name="connsiteX9" fmla="*/ 4965390 w 5517100"/>
                      <a:gd name="connsiteY9" fmla="*/ 0 h 3705023"/>
                      <a:gd name="connsiteX10" fmla="*/ 5517100 w 5517100"/>
                      <a:gd name="connsiteY10" fmla="*/ 0 h 3705023"/>
                      <a:gd name="connsiteX11" fmla="*/ 5517100 w 5517100"/>
                      <a:gd name="connsiteY11" fmla="*/ 603389 h 3705023"/>
                      <a:gd name="connsiteX12" fmla="*/ 5517100 w 5517100"/>
                      <a:gd name="connsiteY12" fmla="*/ 1169729 h 3705023"/>
                      <a:gd name="connsiteX13" fmla="*/ 5517100 w 5517100"/>
                      <a:gd name="connsiteY13" fmla="*/ 1587867 h 3705023"/>
                      <a:gd name="connsiteX14" fmla="*/ 5517100 w 5517100"/>
                      <a:gd name="connsiteY14" fmla="*/ 2117156 h 3705023"/>
                      <a:gd name="connsiteX15" fmla="*/ 5517100 w 5517100"/>
                      <a:gd name="connsiteY15" fmla="*/ 2646445 h 3705023"/>
                      <a:gd name="connsiteX16" fmla="*/ 5517100 w 5517100"/>
                      <a:gd name="connsiteY16" fmla="*/ 3175734 h 3705023"/>
                      <a:gd name="connsiteX17" fmla="*/ 5517100 w 5517100"/>
                      <a:gd name="connsiteY17" fmla="*/ 3705023 h 3705023"/>
                      <a:gd name="connsiteX18" fmla="*/ 4910219 w 5517100"/>
                      <a:gd name="connsiteY18" fmla="*/ 3705023 h 3705023"/>
                      <a:gd name="connsiteX19" fmla="*/ 4524022 w 5517100"/>
                      <a:gd name="connsiteY19" fmla="*/ 3705023 h 3705023"/>
                      <a:gd name="connsiteX20" fmla="*/ 4082654 w 5517100"/>
                      <a:gd name="connsiteY20" fmla="*/ 3705023 h 3705023"/>
                      <a:gd name="connsiteX21" fmla="*/ 3420602 w 5517100"/>
                      <a:gd name="connsiteY21" fmla="*/ 3705023 h 3705023"/>
                      <a:gd name="connsiteX22" fmla="*/ 2868892 w 5517100"/>
                      <a:gd name="connsiteY22" fmla="*/ 3705023 h 3705023"/>
                      <a:gd name="connsiteX23" fmla="*/ 2427524 w 5517100"/>
                      <a:gd name="connsiteY23" fmla="*/ 3705023 h 3705023"/>
                      <a:gd name="connsiteX24" fmla="*/ 1875814 w 5517100"/>
                      <a:gd name="connsiteY24" fmla="*/ 3705023 h 3705023"/>
                      <a:gd name="connsiteX25" fmla="*/ 1489617 w 5517100"/>
                      <a:gd name="connsiteY25" fmla="*/ 3705023 h 3705023"/>
                      <a:gd name="connsiteX26" fmla="*/ 1103420 w 5517100"/>
                      <a:gd name="connsiteY26" fmla="*/ 3705023 h 3705023"/>
                      <a:gd name="connsiteX27" fmla="*/ 551710 w 5517100"/>
                      <a:gd name="connsiteY27" fmla="*/ 3705023 h 3705023"/>
                      <a:gd name="connsiteX28" fmla="*/ 0 w 5517100"/>
                      <a:gd name="connsiteY28" fmla="*/ 3705023 h 3705023"/>
                      <a:gd name="connsiteX29" fmla="*/ 0 w 5517100"/>
                      <a:gd name="connsiteY29" fmla="*/ 3138684 h 3705023"/>
                      <a:gd name="connsiteX30" fmla="*/ 0 w 5517100"/>
                      <a:gd name="connsiteY30" fmla="*/ 2646445 h 3705023"/>
                      <a:gd name="connsiteX31" fmla="*/ 0 w 5517100"/>
                      <a:gd name="connsiteY31" fmla="*/ 2228307 h 3705023"/>
                      <a:gd name="connsiteX32" fmla="*/ 0 w 5517100"/>
                      <a:gd name="connsiteY32" fmla="*/ 1661967 h 3705023"/>
                      <a:gd name="connsiteX33" fmla="*/ 0 w 5517100"/>
                      <a:gd name="connsiteY33" fmla="*/ 1206779 h 3705023"/>
                      <a:gd name="connsiteX34" fmla="*/ 0 w 5517100"/>
                      <a:gd name="connsiteY34" fmla="*/ 640440 h 3705023"/>
                      <a:gd name="connsiteX35" fmla="*/ 0 w 5517100"/>
                      <a:gd name="connsiteY35" fmla="*/ 0 h 3705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17100" h="3705023" extrusionOk="0">
                        <a:moveTo>
                          <a:pt x="0" y="0"/>
                        </a:moveTo>
                        <a:cubicBezTo>
                          <a:pt x="136378" y="-22571"/>
                          <a:pt x="263509" y="41984"/>
                          <a:pt x="496539" y="0"/>
                        </a:cubicBezTo>
                        <a:cubicBezTo>
                          <a:pt x="729569" y="-41984"/>
                          <a:pt x="802058" y="40759"/>
                          <a:pt x="882736" y="0"/>
                        </a:cubicBezTo>
                        <a:cubicBezTo>
                          <a:pt x="963414" y="-40759"/>
                          <a:pt x="1389642" y="63693"/>
                          <a:pt x="1544788" y="0"/>
                        </a:cubicBezTo>
                        <a:cubicBezTo>
                          <a:pt x="1699934" y="-63693"/>
                          <a:pt x="1922519" y="24155"/>
                          <a:pt x="2041327" y="0"/>
                        </a:cubicBezTo>
                        <a:cubicBezTo>
                          <a:pt x="2160135" y="-24155"/>
                          <a:pt x="2378845" y="9596"/>
                          <a:pt x="2537866" y="0"/>
                        </a:cubicBezTo>
                        <a:cubicBezTo>
                          <a:pt x="2696887" y="-9596"/>
                          <a:pt x="2968875" y="40693"/>
                          <a:pt x="3199918" y="0"/>
                        </a:cubicBezTo>
                        <a:cubicBezTo>
                          <a:pt x="3430961" y="-40693"/>
                          <a:pt x="3461340" y="758"/>
                          <a:pt x="3641286" y="0"/>
                        </a:cubicBezTo>
                        <a:cubicBezTo>
                          <a:pt x="3821232" y="-758"/>
                          <a:pt x="4088999" y="17944"/>
                          <a:pt x="4303338" y="0"/>
                        </a:cubicBezTo>
                        <a:cubicBezTo>
                          <a:pt x="4517677" y="-17944"/>
                          <a:pt x="4742167" y="16828"/>
                          <a:pt x="4965390" y="0"/>
                        </a:cubicBezTo>
                        <a:cubicBezTo>
                          <a:pt x="5188613" y="-16828"/>
                          <a:pt x="5365529" y="16223"/>
                          <a:pt x="5517100" y="0"/>
                        </a:cubicBezTo>
                        <a:cubicBezTo>
                          <a:pt x="5566659" y="209353"/>
                          <a:pt x="5516049" y="323191"/>
                          <a:pt x="5517100" y="603389"/>
                        </a:cubicBezTo>
                        <a:cubicBezTo>
                          <a:pt x="5518151" y="883587"/>
                          <a:pt x="5489366" y="909633"/>
                          <a:pt x="5517100" y="1169729"/>
                        </a:cubicBezTo>
                        <a:cubicBezTo>
                          <a:pt x="5544834" y="1429825"/>
                          <a:pt x="5478324" y="1490040"/>
                          <a:pt x="5517100" y="1587867"/>
                        </a:cubicBezTo>
                        <a:cubicBezTo>
                          <a:pt x="5555876" y="1685694"/>
                          <a:pt x="5454958" y="1922253"/>
                          <a:pt x="5517100" y="2117156"/>
                        </a:cubicBezTo>
                        <a:cubicBezTo>
                          <a:pt x="5579242" y="2312059"/>
                          <a:pt x="5513772" y="2432029"/>
                          <a:pt x="5517100" y="2646445"/>
                        </a:cubicBezTo>
                        <a:cubicBezTo>
                          <a:pt x="5520428" y="2860861"/>
                          <a:pt x="5459207" y="3066020"/>
                          <a:pt x="5517100" y="3175734"/>
                        </a:cubicBezTo>
                        <a:cubicBezTo>
                          <a:pt x="5574993" y="3285448"/>
                          <a:pt x="5474241" y="3591688"/>
                          <a:pt x="5517100" y="3705023"/>
                        </a:cubicBezTo>
                        <a:cubicBezTo>
                          <a:pt x="5358966" y="3745541"/>
                          <a:pt x="5117600" y="3646996"/>
                          <a:pt x="4910219" y="3705023"/>
                        </a:cubicBezTo>
                        <a:cubicBezTo>
                          <a:pt x="4702838" y="3763050"/>
                          <a:pt x="4702351" y="3704641"/>
                          <a:pt x="4524022" y="3705023"/>
                        </a:cubicBezTo>
                        <a:cubicBezTo>
                          <a:pt x="4345693" y="3705405"/>
                          <a:pt x="4178065" y="3671836"/>
                          <a:pt x="4082654" y="3705023"/>
                        </a:cubicBezTo>
                        <a:cubicBezTo>
                          <a:pt x="3987243" y="3738210"/>
                          <a:pt x="3727866" y="3680657"/>
                          <a:pt x="3420602" y="3705023"/>
                        </a:cubicBezTo>
                        <a:cubicBezTo>
                          <a:pt x="3113338" y="3729389"/>
                          <a:pt x="3092297" y="3703718"/>
                          <a:pt x="2868892" y="3705023"/>
                        </a:cubicBezTo>
                        <a:cubicBezTo>
                          <a:pt x="2645487" y="3706328"/>
                          <a:pt x="2554958" y="3652983"/>
                          <a:pt x="2427524" y="3705023"/>
                        </a:cubicBezTo>
                        <a:cubicBezTo>
                          <a:pt x="2300090" y="3757063"/>
                          <a:pt x="2075949" y="3647845"/>
                          <a:pt x="1875814" y="3705023"/>
                        </a:cubicBezTo>
                        <a:cubicBezTo>
                          <a:pt x="1675679" y="3762201"/>
                          <a:pt x="1657774" y="3662540"/>
                          <a:pt x="1489617" y="3705023"/>
                        </a:cubicBezTo>
                        <a:cubicBezTo>
                          <a:pt x="1321460" y="3747506"/>
                          <a:pt x="1211879" y="3692689"/>
                          <a:pt x="1103420" y="3705023"/>
                        </a:cubicBezTo>
                        <a:cubicBezTo>
                          <a:pt x="994961" y="3717357"/>
                          <a:pt x="724840" y="3651360"/>
                          <a:pt x="551710" y="3705023"/>
                        </a:cubicBezTo>
                        <a:cubicBezTo>
                          <a:pt x="378580" y="3758686"/>
                          <a:pt x="163039" y="3669227"/>
                          <a:pt x="0" y="3705023"/>
                        </a:cubicBezTo>
                        <a:cubicBezTo>
                          <a:pt x="-54728" y="3532296"/>
                          <a:pt x="66027" y="3319192"/>
                          <a:pt x="0" y="3138684"/>
                        </a:cubicBezTo>
                        <a:cubicBezTo>
                          <a:pt x="-66027" y="2958176"/>
                          <a:pt x="14804" y="2774809"/>
                          <a:pt x="0" y="2646445"/>
                        </a:cubicBezTo>
                        <a:cubicBezTo>
                          <a:pt x="-14804" y="2518081"/>
                          <a:pt x="46937" y="2384816"/>
                          <a:pt x="0" y="2228307"/>
                        </a:cubicBezTo>
                        <a:cubicBezTo>
                          <a:pt x="-46937" y="2071798"/>
                          <a:pt x="66945" y="1891444"/>
                          <a:pt x="0" y="1661967"/>
                        </a:cubicBezTo>
                        <a:cubicBezTo>
                          <a:pt x="-66945" y="1432490"/>
                          <a:pt x="4706" y="1318097"/>
                          <a:pt x="0" y="1206779"/>
                        </a:cubicBezTo>
                        <a:cubicBezTo>
                          <a:pt x="-4706" y="1095461"/>
                          <a:pt x="57983" y="767534"/>
                          <a:pt x="0" y="640440"/>
                        </a:cubicBezTo>
                        <a:cubicBezTo>
                          <a:pt x="-57983" y="513346"/>
                          <a:pt x="69228" y="284092"/>
                          <a:pt x="0" y="0"/>
                        </a:cubicBezTo>
                        <a:close/>
                      </a:path>
                    </a:pathLst>
                  </a:custGeom>
                  <ask:type>
                    <ask:lineSketchNone/>
                  </ask:type>
                </ask:lineSketchStyleProps>
              </a:ext>
            </a:extLst>
          </a:ln>
        </p:spPr>
        <p:style>
          <a:lnRef idx="2">
            <a:schemeClr val="accent1"/>
          </a:lnRef>
          <a:fillRef idx="1">
            <a:schemeClr val="lt1"/>
          </a:fillRef>
          <a:effectRef idx="0">
            <a:schemeClr val="accent1"/>
          </a:effectRef>
          <a:fontRef idx="minor">
            <a:schemeClr val="dk1"/>
          </a:fontRef>
        </p:style>
        <p:txBody>
          <a:bodyPr tIns="36000" rtlCol="0" anchor="t"/>
          <a:lstStyle/>
          <a:p>
            <a:pPr algn="ctr"/>
            <a:r>
              <a:rPr lang="en-IN" sz="1200" dirty="0">
                <a:latin typeface="IBM Plex Sans" panose="020B0503050203000203" pitchFamily="34" charset="0"/>
              </a:rPr>
              <a:t>Data Storage Layer</a:t>
            </a:r>
          </a:p>
        </p:txBody>
      </p:sp>
      <p:sp>
        <p:nvSpPr>
          <p:cNvPr id="163" name="Rectangle 162">
            <a:extLst>
              <a:ext uri="{FF2B5EF4-FFF2-40B4-BE49-F238E27FC236}">
                <a16:creationId xmlns:a16="http://schemas.microsoft.com/office/drawing/2014/main" id="{CE04AA55-8B2C-21A6-00FF-A18D0E7F9264}"/>
              </a:ext>
            </a:extLst>
          </p:cNvPr>
          <p:cNvSpPr/>
          <p:nvPr/>
        </p:nvSpPr>
        <p:spPr>
          <a:xfrm>
            <a:off x="1981098" y="5726616"/>
            <a:ext cx="9000000" cy="251999"/>
          </a:xfrm>
          <a:prstGeom prst="rect">
            <a:avLst/>
          </a:prstGeom>
          <a:solidFill>
            <a:schemeClr val="bg1">
              <a:lumMod val="95000"/>
            </a:schemeClr>
          </a:solidFill>
          <a:ln w="12700">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defTabSz="1097236"/>
            <a:r>
              <a:rPr lang="en-IN" sz="1200" dirty="0">
                <a:solidFill>
                  <a:prstClr val="black"/>
                </a:solidFill>
                <a:latin typeface="IBM Plex Sans" panose="020B0503050203000203" pitchFamily="34" charset="0"/>
              </a:rPr>
              <a:t>Data Security</a:t>
            </a:r>
          </a:p>
        </p:txBody>
      </p:sp>
      <p:sp>
        <p:nvSpPr>
          <p:cNvPr id="164" name="TextBox 163">
            <a:extLst>
              <a:ext uri="{FF2B5EF4-FFF2-40B4-BE49-F238E27FC236}">
                <a16:creationId xmlns:a16="http://schemas.microsoft.com/office/drawing/2014/main" id="{C990B5DC-2218-7D2C-1582-A82CDE079D28}"/>
              </a:ext>
            </a:extLst>
          </p:cNvPr>
          <p:cNvSpPr txBox="1"/>
          <p:nvPr/>
        </p:nvSpPr>
        <p:spPr>
          <a:xfrm>
            <a:off x="6416079" y="5736865"/>
            <a:ext cx="4531344" cy="229945"/>
          </a:xfrm>
          <a:prstGeom prst="rect">
            <a:avLst/>
          </a:prstGeom>
          <a:noFill/>
        </p:spPr>
        <p:txBody>
          <a:bodyPr wrap="square" lIns="0" tIns="0" rIns="108000" bIns="0" rtlCol="0" anchor="ctr">
            <a:noAutofit/>
          </a:bodyPr>
          <a:lstStyle/>
          <a:p>
            <a:pPr algn="r" defTabSz="1097236">
              <a:defRPr/>
            </a:pPr>
            <a:r>
              <a:rPr lang="en-US" sz="960" dirty="0">
                <a:solidFill>
                  <a:prstClr val="black"/>
                </a:solidFill>
                <a:latin typeface="IBM Plex Serif" panose="02060503050406000203" pitchFamily="18" charset="77"/>
              </a:rPr>
              <a:t>Masking | Encryption | Protection</a:t>
            </a:r>
          </a:p>
        </p:txBody>
      </p:sp>
      <p:sp>
        <p:nvSpPr>
          <p:cNvPr id="165" name="Rectangle 164">
            <a:extLst>
              <a:ext uri="{FF2B5EF4-FFF2-40B4-BE49-F238E27FC236}">
                <a16:creationId xmlns:a16="http://schemas.microsoft.com/office/drawing/2014/main" id="{292B3219-4C45-D263-A89C-F3F8B6EF8495}"/>
              </a:ext>
            </a:extLst>
          </p:cNvPr>
          <p:cNvSpPr/>
          <p:nvPr/>
        </p:nvSpPr>
        <p:spPr>
          <a:xfrm>
            <a:off x="1981098" y="6036189"/>
            <a:ext cx="9000000" cy="251999"/>
          </a:xfrm>
          <a:prstGeom prst="rect">
            <a:avLst/>
          </a:prstGeom>
          <a:solidFill>
            <a:schemeClr val="bg1">
              <a:lumMod val="95000"/>
            </a:schemeClr>
          </a:solidFill>
          <a:ln w="12700">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defTabSz="1097236"/>
            <a:r>
              <a:rPr lang="en-IN" sz="1200" dirty="0">
                <a:solidFill>
                  <a:prstClr val="black"/>
                </a:solidFill>
                <a:latin typeface="IBM Plex Sans" panose="020B0503050203000203" pitchFamily="34" charset="0"/>
              </a:rPr>
              <a:t>DataOps</a:t>
            </a:r>
          </a:p>
        </p:txBody>
      </p:sp>
      <p:sp>
        <p:nvSpPr>
          <p:cNvPr id="166" name="TextBox 165">
            <a:extLst>
              <a:ext uri="{FF2B5EF4-FFF2-40B4-BE49-F238E27FC236}">
                <a16:creationId xmlns:a16="http://schemas.microsoft.com/office/drawing/2014/main" id="{B07C0688-4035-235E-E1D8-6DDC55984ED0}"/>
              </a:ext>
            </a:extLst>
          </p:cNvPr>
          <p:cNvSpPr txBox="1"/>
          <p:nvPr/>
        </p:nvSpPr>
        <p:spPr>
          <a:xfrm>
            <a:off x="6416079" y="6046438"/>
            <a:ext cx="4531344" cy="229945"/>
          </a:xfrm>
          <a:prstGeom prst="rect">
            <a:avLst/>
          </a:prstGeom>
          <a:noFill/>
        </p:spPr>
        <p:txBody>
          <a:bodyPr wrap="square" lIns="0" tIns="0" rIns="108000" bIns="0" rtlCol="0" anchor="ctr">
            <a:noAutofit/>
          </a:bodyPr>
          <a:lstStyle/>
          <a:p>
            <a:pPr algn="r" defTabSz="1097236">
              <a:defRPr/>
            </a:pPr>
            <a:r>
              <a:rPr lang="en-US" sz="960" dirty="0">
                <a:solidFill>
                  <a:prstClr val="black"/>
                </a:solidFill>
                <a:latin typeface="IBM Plex Serif" panose="02060503050406000203" pitchFamily="18" charset="77"/>
              </a:rPr>
              <a:t>Management | Monitoring | Operations</a:t>
            </a:r>
          </a:p>
        </p:txBody>
      </p:sp>
      <p:sp>
        <p:nvSpPr>
          <p:cNvPr id="167" name="Rectangle 166">
            <a:extLst>
              <a:ext uri="{FF2B5EF4-FFF2-40B4-BE49-F238E27FC236}">
                <a16:creationId xmlns:a16="http://schemas.microsoft.com/office/drawing/2014/main" id="{C8213966-E485-D9D7-6752-6D62BEA9BA15}"/>
              </a:ext>
            </a:extLst>
          </p:cNvPr>
          <p:cNvSpPr/>
          <p:nvPr/>
        </p:nvSpPr>
        <p:spPr>
          <a:xfrm>
            <a:off x="8341688" y="587477"/>
            <a:ext cx="2754916" cy="4456119"/>
          </a:xfrm>
          <a:prstGeom prst="rect">
            <a:avLst/>
          </a:prstGeom>
          <a:noFill/>
          <a:ln w="12700" cmpd="sng">
            <a:solidFill>
              <a:schemeClr val="tx1">
                <a:alpha val="99000"/>
              </a:schemeClr>
            </a:solidFill>
            <a:prstDash val="solid"/>
            <a:extLst>
              <a:ext uri="{C807C97D-BFC1-408E-A445-0C87EB9F89A2}">
                <ask:lineSketchStyleProps xmlns:ask="http://schemas.microsoft.com/office/drawing/2018/sketchyshapes" sd="1219033472">
                  <a:custGeom>
                    <a:avLst/>
                    <a:gdLst>
                      <a:gd name="connsiteX0" fmla="*/ 0 w 5517100"/>
                      <a:gd name="connsiteY0" fmla="*/ 0 h 3705023"/>
                      <a:gd name="connsiteX1" fmla="*/ 496539 w 5517100"/>
                      <a:gd name="connsiteY1" fmla="*/ 0 h 3705023"/>
                      <a:gd name="connsiteX2" fmla="*/ 882736 w 5517100"/>
                      <a:gd name="connsiteY2" fmla="*/ 0 h 3705023"/>
                      <a:gd name="connsiteX3" fmla="*/ 1544788 w 5517100"/>
                      <a:gd name="connsiteY3" fmla="*/ 0 h 3705023"/>
                      <a:gd name="connsiteX4" fmla="*/ 2041327 w 5517100"/>
                      <a:gd name="connsiteY4" fmla="*/ 0 h 3705023"/>
                      <a:gd name="connsiteX5" fmla="*/ 2537866 w 5517100"/>
                      <a:gd name="connsiteY5" fmla="*/ 0 h 3705023"/>
                      <a:gd name="connsiteX6" fmla="*/ 3199918 w 5517100"/>
                      <a:gd name="connsiteY6" fmla="*/ 0 h 3705023"/>
                      <a:gd name="connsiteX7" fmla="*/ 3641286 w 5517100"/>
                      <a:gd name="connsiteY7" fmla="*/ 0 h 3705023"/>
                      <a:gd name="connsiteX8" fmla="*/ 4303338 w 5517100"/>
                      <a:gd name="connsiteY8" fmla="*/ 0 h 3705023"/>
                      <a:gd name="connsiteX9" fmla="*/ 4965390 w 5517100"/>
                      <a:gd name="connsiteY9" fmla="*/ 0 h 3705023"/>
                      <a:gd name="connsiteX10" fmla="*/ 5517100 w 5517100"/>
                      <a:gd name="connsiteY10" fmla="*/ 0 h 3705023"/>
                      <a:gd name="connsiteX11" fmla="*/ 5517100 w 5517100"/>
                      <a:gd name="connsiteY11" fmla="*/ 603389 h 3705023"/>
                      <a:gd name="connsiteX12" fmla="*/ 5517100 w 5517100"/>
                      <a:gd name="connsiteY12" fmla="*/ 1169729 h 3705023"/>
                      <a:gd name="connsiteX13" fmla="*/ 5517100 w 5517100"/>
                      <a:gd name="connsiteY13" fmla="*/ 1587867 h 3705023"/>
                      <a:gd name="connsiteX14" fmla="*/ 5517100 w 5517100"/>
                      <a:gd name="connsiteY14" fmla="*/ 2117156 h 3705023"/>
                      <a:gd name="connsiteX15" fmla="*/ 5517100 w 5517100"/>
                      <a:gd name="connsiteY15" fmla="*/ 2646445 h 3705023"/>
                      <a:gd name="connsiteX16" fmla="*/ 5517100 w 5517100"/>
                      <a:gd name="connsiteY16" fmla="*/ 3175734 h 3705023"/>
                      <a:gd name="connsiteX17" fmla="*/ 5517100 w 5517100"/>
                      <a:gd name="connsiteY17" fmla="*/ 3705023 h 3705023"/>
                      <a:gd name="connsiteX18" fmla="*/ 4910219 w 5517100"/>
                      <a:gd name="connsiteY18" fmla="*/ 3705023 h 3705023"/>
                      <a:gd name="connsiteX19" fmla="*/ 4524022 w 5517100"/>
                      <a:gd name="connsiteY19" fmla="*/ 3705023 h 3705023"/>
                      <a:gd name="connsiteX20" fmla="*/ 4082654 w 5517100"/>
                      <a:gd name="connsiteY20" fmla="*/ 3705023 h 3705023"/>
                      <a:gd name="connsiteX21" fmla="*/ 3420602 w 5517100"/>
                      <a:gd name="connsiteY21" fmla="*/ 3705023 h 3705023"/>
                      <a:gd name="connsiteX22" fmla="*/ 2868892 w 5517100"/>
                      <a:gd name="connsiteY22" fmla="*/ 3705023 h 3705023"/>
                      <a:gd name="connsiteX23" fmla="*/ 2427524 w 5517100"/>
                      <a:gd name="connsiteY23" fmla="*/ 3705023 h 3705023"/>
                      <a:gd name="connsiteX24" fmla="*/ 1875814 w 5517100"/>
                      <a:gd name="connsiteY24" fmla="*/ 3705023 h 3705023"/>
                      <a:gd name="connsiteX25" fmla="*/ 1489617 w 5517100"/>
                      <a:gd name="connsiteY25" fmla="*/ 3705023 h 3705023"/>
                      <a:gd name="connsiteX26" fmla="*/ 1103420 w 5517100"/>
                      <a:gd name="connsiteY26" fmla="*/ 3705023 h 3705023"/>
                      <a:gd name="connsiteX27" fmla="*/ 551710 w 5517100"/>
                      <a:gd name="connsiteY27" fmla="*/ 3705023 h 3705023"/>
                      <a:gd name="connsiteX28" fmla="*/ 0 w 5517100"/>
                      <a:gd name="connsiteY28" fmla="*/ 3705023 h 3705023"/>
                      <a:gd name="connsiteX29" fmla="*/ 0 w 5517100"/>
                      <a:gd name="connsiteY29" fmla="*/ 3138684 h 3705023"/>
                      <a:gd name="connsiteX30" fmla="*/ 0 w 5517100"/>
                      <a:gd name="connsiteY30" fmla="*/ 2646445 h 3705023"/>
                      <a:gd name="connsiteX31" fmla="*/ 0 w 5517100"/>
                      <a:gd name="connsiteY31" fmla="*/ 2228307 h 3705023"/>
                      <a:gd name="connsiteX32" fmla="*/ 0 w 5517100"/>
                      <a:gd name="connsiteY32" fmla="*/ 1661967 h 3705023"/>
                      <a:gd name="connsiteX33" fmla="*/ 0 w 5517100"/>
                      <a:gd name="connsiteY33" fmla="*/ 1206779 h 3705023"/>
                      <a:gd name="connsiteX34" fmla="*/ 0 w 5517100"/>
                      <a:gd name="connsiteY34" fmla="*/ 640440 h 3705023"/>
                      <a:gd name="connsiteX35" fmla="*/ 0 w 5517100"/>
                      <a:gd name="connsiteY35" fmla="*/ 0 h 3705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17100" h="3705023" extrusionOk="0">
                        <a:moveTo>
                          <a:pt x="0" y="0"/>
                        </a:moveTo>
                        <a:cubicBezTo>
                          <a:pt x="136378" y="-22571"/>
                          <a:pt x="263509" y="41984"/>
                          <a:pt x="496539" y="0"/>
                        </a:cubicBezTo>
                        <a:cubicBezTo>
                          <a:pt x="729569" y="-41984"/>
                          <a:pt x="802058" y="40759"/>
                          <a:pt x="882736" y="0"/>
                        </a:cubicBezTo>
                        <a:cubicBezTo>
                          <a:pt x="963414" y="-40759"/>
                          <a:pt x="1389642" y="63693"/>
                          <a:pt x="1544788" y="0"/>
                        </a:cubicBezTo>
                        <a:cubicBezTo>
                          <a:pt x="1699934" y="-63693"/>
                          <a:pt x="1922519" y="24155"/>
                          <a:pt x="2041327" y="0"/>
                        </a:cubicBezTo>
                        <a:cubicBezTo>
                          <a:pt x="2160135" y="-24155"/>
                          <a:pt x="2378845" y="9596"/>
                          <a:pt x="2537866" y="0"/>
                        </a:cubicBezTo>
                        <a:cubicBezTo>
                          <a:pt x="2696887" y="-9596"/>
                          <a:pt x="2968875" y="40693"/>
                          <a:pt x="3199918" y="0"/>
                        </a:cubicBezTo>
                        <a:cubicBezTo>
                          <a:pt x="3430961" y="-40693"/>
                          <a:pt x="3461340" y="758"/>
                          <a:pt x="3641286" y="0"/>
                        </a:cubicBezTo>
                        <a:cubicBezTo>
                          <a:pt x="3821232" y="-758"/>
                          <a:pt x="4088999" y="17944"/>
                          <a:pt x="4303338" y="0"/>
                        </a:cubicBezTo>
                        <a:cubicBezTo>
                          <a:pt x="4517677" y="-17944"/>
                          <a:pt x="4742167" y="16828"/>
                          <a:pt x="4965390" y="0"/>
                        </a:cubicBezTo>
                        <a:cubicBezTo>
                          <a:pt x="5188613" y="-16828"/>
                          <a:pt x="5365529" y="16223"/>
                          <a:pt x="5517100" y="0"/>
                        </a:cubicBezTo>
                        <a:cubicBezTo>
                          <a:pt x="5566659" y="209353"/>
                          <a:pt x="5516049" y="323191"/>
                          <a:pt x="5517100" y="603389"/>
                        </a:cubicBezTo>
                        <a:cubicBezTo>
                          <a:pt x="5518151" y="883587"/>
                          <a:pt x="5489366" y="909633"/>
                          <a:pt x="5517100" y="1169729"/>
                        </a:cubicBezTo>
                        <a:cubicBezTo>
                          <a:pt x="5544834" y="1429825"/>
                          <a:pt x="5478324" y="1490040"/>
                          <a:pt x="5517100" y="1587867"/>
                        </a:cubicBezTo>
                        <a:cubicBezTo>
                          <a:pt x="5555876" y="1685694"/>
                          <a:pt x="5454958" y="1922253"/>
                          <a:pt x="5517100" y="2117156"/>
                        </a:cubicBezTo>
                        <a:cubicBezTo>
                          <a:pt x="5579242" y="2312059"/>
                          <a:pt x="5513772" y="2432029"/>
                          <a:pt x="5517100" y="2646445"/>
                        </a:cubicBezTo>
                        <a:cubicBezTo>
                          <a:pt x="5520428" y="2860861"/>
                          <a:pt x="5459207" y="3066020"/>
                          <a:pt x="5517100" y="3175734"/>
                        </a:cubicBezTo>
                        <a:cubicBezTo>
                          <a:pt x="5574993" y="3285448"/>
                          <a:pt x="5474241" y="3591688"/>
                          <a:pt x="5517100" y="3705023"/>
                        </a:cubicBezTo>
                        <a:cubicBezTo>
                          <a:pt x="5358966" y="3745541"/>
                          <a:pt x="5117600" y="3646996"/>
                          <a:pt x="4910219" y="3705023"/>
                        </a:cubicBezTo>
                        <a:cubicBezTo>
                          <a:pt x="4702838" y="3763050"/>
                          <a:pt x="4702351" y="3704641"/>
                          <a:pt x="4524022" y="3705023"/>
                        </a:cubicBezTo>
                        <a:cubicBezTo>
                          <a:pt x="4345693" y="3705405"/>
                          <a:pt x="4178065" y="3671836"/>
                          <a:pt x="4082654" y="3705023"/>
                        </a:cubicBezTo>
                        <a:cubicBezTo>
                          <a:pt x="3987243" y="3738210"/>
                          <a:pt x="3727866" y="3680657"/>
                          <a:pt x="3420602" y="3705023"/>
                        </a:cubicBezTo>
                        <a:cubicBezTo>
                          <a:pt x="3113338" y="3729389"/>
                          <a:pt x="3092297" y="3703718"/>
                          <a:pt x="2868892" y="3705023"/>
                        </a:cubicBezTo>
                        <a:cubicBezTo>
                          <a:pt x="2645487" y="3706328"/>
                          <a:pt x="2554958" y="3652983"/>
                          <a:pt x="2427524" y="3705023"/>
                        </a:cubicBezTo>
                        <a:cubicBezTo>
                          <a:pt x="2300090" y="3757063"/>
                          <a:pt x="2075949" y="3647845"/>
                          <a:pt x="1875814" y="3705023"/>
                        </a:cubicBezTo>
                        <a:cubicBezTo>
                          <a:pt x="1675679" y="3762201"/>
                          <a:pt x="1657774" y="3662540"/>
                          <a:pt x="1489617" y="3705023"/>
                        </a:cubicBezTo>
                        <a:cubicBezTo>
                          <a:pt x="1321460" y="3747506"/>
                          <a:pt x="1211879" y="3692689"/>
                          <a:pt x="1103420" y="3705023"/>
                        </a:cubicBezTo>
                        <a:cubicBezTo>
                          <a:pt x="994961" y="3717357"/>
                          <a:pt x="724840" y="3651360"/>
                          <a:pt x="551710" y="3705023"/>
                        </a:cubicBezTo>
                        <a:cubicBezTo>
                          <a:pt x="378580" y="3758686"/>
                          <a:pt x="163039" y="3669227"/>
                          <a:pt x="0" y="3705023"/>
                        </a:cubicBezTo>
                        <a:cubicBezTo>
                          <a:pt x="-54728" y="3532296"/>
                          <a:pt x="66027" y="3319192"/>
                          <a:pt x="0" y="3138684"/>
                        </a:cubicBezTo>
                        <a:cubicBezTo>
                          <a:pt x="-66027" y="2958176"/>
                          <a:pt x="14804" y="2774809"/>
                          <a:pt x="0" y="2646445"/>
                        </a:cubicBezTo>
                        <a:cubicBezTo>
                          <a:pt x="-14804" y="2518081"/>
                          <a:pt x="46937" y="2384816"/>
                          <a:pt x="0" y="2228307"/>
                        </a:cubicBezTo>
                        <a:cubicBezTo>
                          <a:pt x="-46937" y="2071798"/>
                          <a:pt x="66945" y="1891444"/>
                          <a:pt x="0" y="1661967"/>
                        </a:cubicBezTo>
                        <a:cubicBezTo>
                          <a:pt x="-66945" y="1432490"/>
                          <a:pt x="4706" y="1318097"/>
                          <a:pt x="0" y="1206779"/>
                        </a:cubicBezTo>
                        <a:cubicBezTo>
                          <a:pt x="-4706" y="1095461"/>
                          <a:pt x="57983" y="767534"/>
                          <a:pt x="0" y="640440"/>
                        </a:cubicBezTo>
                        <a:cubicBezTo>
                          <a:pt x="-57983" y="513346"/>
                          <a:pt x="69228" y="284092"/>
                          <a:pt x="0" y="0"/>
                        </a:cubicBezTo>
                        <a:close/>
                      </a:path>
                    </a:pathLst>
                  </a:custGeom>
                  <ask:type>
                    <ask:lineSketchNone/>
                  </ask:type>
                </ask:lineSketchStyleProps>
              </a:ext>
            </a:extLst>
          </a:ln>
        </p:spPr>
        <p:style>
          <a:lnRef idx="2">
            <a:schemeClr val="accent1"/>
          </a:lnRef>
          <a:fillRef idx="1">
            <a:schemeClr val="lt1"/>
          </a:fillRef>
          <a:effectRef idx="0">
            <a:schemeClr val="accent1"/>
          </a:effectRef>
          <a:fontRef idx="minor">
            <a:schemeClr val="dk1"/>
          </a:fontRef>
        </p:style>
        <p:txBody>
          <a:bodyPr tIns="36000" rtlCol="0" anchor="t"/>
          <a:lstStyle/>
          <a:p>
            <a:pPr algn="ctr"/>
            <a:r>
              <a:rPr lang="en-IN" sz="1200" dirty="0">
                <a:latin typeface="IBM Plex Sans" panose="020B0503050203000203" pitchFamily="34" charset="0"/>
              </a:rPr>
              <a:t>Consumption Layer</a:t>
            </a:r>
          </a:p>
        </p:txBody>
      </p:sp>
      <p:sp>
        <p:nvSpPr>
          <p:cNvPr id="168" name="Rectangle 167">
            <a:extLst>
              <a:ext uri="{FF2B5EF4-FFF2-40B4-BE49-F238E27FC236}">
                <a16:creationId xmlns:a16="http://schemas.microsoft.com/office/drawing/2014/main" id="{AAAEC8E6-0194-D638-78C0-1279050BFE7C}"/>
              </a:ext>
            </a:extLst>
          </p:cNvPr>
          <p:cNvSpPr/>
          <p:nvPr/>
        </p:nvSpPr>
        <p:spPr>
          <a:xfrm>
            <a:off x="8468574" y="984370"/>
            <a:ext cx="1221011" cy="3962151"/>
          </a:xfrm>
          <a:prstGeom prst="rect">
            <a:avLst/>
          </a:prstGeom>
          <a:solidFill>
            <a:schemeClr val="bg1">
              <a:lumMod val="95000"/>
            </a:schemeClr>
          </a:solidFill>
          <a:ln w="12700">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defTabSz="1097236"/>
            <a:r>
              <a:rPr lang="en-IN" sz="1200" dirty="0">
                <a:solidFill>
                  <a:prstClr val="black"/>
                </a:solidFill>
                <a:latin typeface="IBM Plex Sans" panose="020B0503050203000203" pitchFamily="34" charset="0"/>
              </a:rPr>
              <a:t>User Zone</a:t>
            </a:r>
          </a:p>
        </p:txBody>
      </p:sp>
      <p:grpSp>
        <p:nvGrpSpPr>
          <p:cNvPr id="176" name="Group 175">
            <a:extLst>
              <a:ext uri="{FF2B5EF4-FFF2-40B4-BE49-F238E27FC236}">
                <a16:creationId xmlns:a16="http://schemas.microsoft.com/office/drawing/2014/main" id="{86025C49-BE87-41D5-3F2C-3E1D671AABE5}"/>
              </a:ext>
            </a:extLst>
          </p:cNvPr>
          <p:cNvGrpSpPr/>
          <p:nvPr/>
        </p:nvGrpSpPr>
        <p:grpSpPr>
          <a:xfrm>
            <a:off x="8751568" y="1377784"/>
            <a:ext cx="668208" cy="546327"/>
            <a:chOff x="9380234" y="1720696"/>
            <a:chExt cx="668208" cy="546327"/>
          </a:xfrm>
        </p:grpSpPr>
        <p:pic>
          <p:nvPicPr>
            <p:cNvPr id="173" name="Graphic 172" descr="Database with solid fill">
              <a:extLst>
                <a:ext uri="{FF2B5EF4-FFF2-40B4-BE49-F238E27FC236}">
                  <a16:creationId xmlns:a16="http://schemas.microsoft.com/office/drawing/2014/main" id="{6F63776E-6546-BAB4-DA49-4155320752DF}"/>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9380234" y="1720696"/>
              <a:ext cx="371626" cy="371626"/>
            </a:xfrm>
            <a:prstGeom prst="rect">
              <a:avLst/>
            </a:prstGeom>
          </p:spPr>
        </p:pic>
        <p:pic>
          <p:nvPicPr>
            <p:cNvPr id="174" name="Graphic 173" descr="Database with solid fill">
              <a:extLst>
                <a:ext uri="{FF2B5EF4-FFF2-40B4-BE49-F238E27FC236}">
                  <a16:creationId xmlns:a16="http://schemas.microsoft.com/office/drawing/2014/main" id="{37938928-84C6-33E5-3238-6E152A64ED26}"/>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9676816" y="1730944"/>
              <a:ext cx="371626" cy="371626"/>
            </a:xfrm>
            <a:prstGeom prst="rect">
              <a:avLst/>
            </a:prstGeom>
          </p:spPr>
        </p:pic>
        <p:pic>
          <p:nvPicPr>
            <p:cNvPr id="175" name="Graphic 174" descr="Database with solid fill">
              <a:extLst>
                <a:ext uri="{FF2B5EF4-FFF2-40B4-BE49-F238E27FC236}">
                  <a16:creationId xmlns:a16="http://schemas.microsoft.com/office/drawing/2014/main" id="{C5F1E6CF-663C-2C4A-1412-ADE99E365A0B}"/>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9516231" y="1895397"/>
              <a:ext cx="371626" cy="371626"/>
            </a:xfrm>
            <a:prstGeom prst="rect">
              <a:avLst/>
            </a:prstGeom>
          </p:spPr>
        </p:pic>
      </p:grpSp>
      <p:sp>
        <p:nvSpPr>
          <p:cNvPr id="177" name="TextBox 176">
            <a:extLst>
              <a:ext uri="{FF2B5EF4-FFF2-40B4-BE49-F238E27FC236}">
                <a16:creationId xmlns:a16="http://schemas.microsoft.com/office/drawing/2014/main" id="{D5A06FDE-6B5F-9B37-6BE7-E12D644B50E8}"/>
              </a:ext>
            </a:extLst>
          </p:cNvPr>
          <p:cNvSpPr txBox="1"/>
          <p:nvPr/>
        </p:nvSpPr>
        <p:spPr>
          <a:xfrm>
            <a:off x="8460491" y="1895181"/>
            <a:ext cx="1234696" cy="461665"/>
          </a:xfrm>
          <a:prstGeom prst="rect">
            <a:avLst/>
          </a:prstGeom>
          <a:noFill/>
        </p:spPr>
        <p:txBody>
          <a:bodyPr wrap="square">
            <a:spAutoFit/>
          </a:bodyPr>
          <a:lstStyle/>
          <a:p>
            <a:pPr algn="ctr" defTabSz="1097236"/>
            <a:r>
              <a:rPr lang="en-IN" sz="1200" dirty="0">
                <a:solidFill>
                  <a:srgbClr val="000000"/>
                </a:solidFill>
                <a:latin typeface="IBM Plex Sans" panose="020B0503050203000203" pitchFamily="34" charset="0"/>
                <a:ea typeface="Arial" panose="020B0604020202020204" pitchFamily="34" charset="0"/>
              </a:rPr>
              <a:t>R/T and DWH Marts </a:t>
            </a:r>
            <a:endParaRPr lang="en-IN" sz="1200" dirty="0">
              <a:solidFill>
                <a:prstClr val="black"/>
              </a:solidFill>
              <a:latin typeface="IBM Plex Sans" panose="020B0503050203000203" pitchFamily="34" charset="0"/>
            </a:endParaRPr>
          </a:p>
        </p:txBody>
      </p:sp>
      <p:pic>
        <p:nvPicPr>
          <p:cNvPr id="1032" name="Picture 8" descr="Graph Databases - M2M / IoT Integration Platform">
            <a:extLst>
              <a:ext uri="{FF2B5EF4-FFF2-40B4-BE49-F238E27FC236}">
                <a16:creationId xmlns:a16="http://schemas.microsoft.com/office/drawing/2014/main" id="{775150E8-8270-85E2-BE39-F090B3F5148F}"/>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8894127" y="2387929"/>
            <a:ext cx="396000" cy="396000"/>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sp>
        <p:nvSpPr>
          <p:cNvPr id="181" name="TextBox 180">
            <a:extLst>
              <a:ext uri="{FF2B5EF4-FFF2-40B4-BE49-F238E27FC236}">
                <a16:creationId xmlns:a16="http://schemas.microsoft.com/office/drawing/2014/main" id="{7942B9E0-B0F9-503A-E550-38EE851CDD51}"/>
              </a:ext>
            </a:extLst>
          </p:cNvPr>
          <p:cNvSpPr txBox="1"/>
          <p:nvPr/>
        </p:nvSpPr>
        <p:spPr>
          <a:xfrm>
            <a:off x="8398164" y="2806896"/>
            <a:ext cx="1387927" cy="276999"/>
          </a:xfrm>
          <a:prstGeom prst="rect">
            <a:avLst/>
          </a:prstGeom>
          <a:noFill/>
        </p:spPr>
        <p:txBody>
          <a:bodyPr wrap="square">
            <a:spAutoFit/>
          </a:bodyPr>
          <a:lstStyle/>
          <a:p>
            <a:pPr algn="ctr" defTabSz="1097236"/>
            <a:r>
              <a:rPr lang="en-IN" sz="1200" dirty="0">
                <a:solidFill>
                  <a:srgbClr val="000000"/>
                </a:solidFill>
                <a:latin typeface="IBM Plex Sans" panose="020B0503050203000203" pitchFamily="34" charset="0"/>
                <a:ea typeface="Arial" panose="020B0604020202020204" pitchFamily="34" charset="0"/>
              </a:rPr>
              <a:t>Graph DB</a:t>
            </a:r>
            <a:endParaRPr lang="en-IN" sz="1200" dirty="0">
              <a:solidFill>
                <a:prstClr val="black"/>
              </a:solidFill>
              <a:latin typeface="IBM Plex Sans" panose="020B0503050203000203" pitchFamily="34" charset="0"/>
            </a:endParaRPr>
          </a:p>
        </p:txBody>
      </p:sp>
      <p:pic>
        <p:nvPicPr>
          <p:cNvPr id="184" name="Picture 183" descr="A black and white logo&#10;&#10;Description automatically generated">
            <a:extLst>
              <a:ext uri="{FF2B5EF4-FFF2-40B4-BE49-F238E27FC236}">
                <a16:creationId xmlns:a16="http://schemas.microsoft.com/office/drawing/2014/main" id="{B5B2B1E2-B086-BA8C-8F1A-E5580146E9E2}"/>
              </a:ext>
            </a:extLst>
          </p:cNvPr>
          <p:cNvPicPr>
            <a:picLocks noChangeAspect="1"/>
          </p:cNvPicPr>
          <p:nvPr/>
        </p:nvPicPr>
        <p:blipFill>
          <a:blip r:embed="rId28"/>
          <a:stretch>
            <a:fillRect/>
          </a:stretch>
        </p:blipFill>
        <p:spPr>
          <a:xfrm>
            <a:off x="8900120" y="3163009"/>
            <a:ext cx="396000" cy="396000"/>
          </a:xfrm>
          <a:prstGeom prst="rect">
            <a:avLst/>
          </a:prstGeom>
          <a:ln>
            <a:solidFill>
              <a:schemeClr val="bg1">
                <a:lumMod val="50000"/>
              </a:schemeClr>
            </a:solidFill>
          </a:ln>
        </p:spPr>
      </p:pic>
      <p:sp>
        <p:nvSpPr>
          <p:cNvPr id="185" name="TextBox 184">
            <a:extLst>
              <a:ext uri="{FF2B5EF4-FFF2-40B4-BE49-F238E27FC236}">
                <a16:creationId xmlns:a16="http://schemas.microsoft.com/office/drawing/2014/main" id="{4C564234-14AD-E00B-E6AC-119F1E20FF69}"/>
              </a:ext>
            </a:extLst>
          </p:cNvPr>
          <p:cNvSpPr txBox="1"/>
          <p:nvPr/>
        </p:nvSpPr>
        <p:spPr>
          <a:xfrm>
            <a:off x="8408104" y="3589281"/>
            <a:ext cx="1387927" cy="276999"/>
          </a:xfrm>
          <a:prstGeom prst="rect">
            <a:avLst/>
          </a:prstGeom>
          <a:noFill/>
        </p:spPr>
        <p:txBody>
          <a:bodyPr wrap="square">
            <a:spAutoFit/>
          </a:bodyPr>
          <a:lstStyle/>
          <a:p>
            <a:pPr algn="ctr" defTabSz="1097236"/>
            <a:r>
              <a:rPr lang="en-IN" sz="1200" dirty="0">
                <a:solidFill>
                  <a:srgbClr val="000000"/>
                </a:solidFill>
                <a:latin typeface="IBM Plex Sans" panose="020B0503050203000203" pitchFamily="34" charset="0"/>
                <a:ea typeface="Arial" panose="020B0604020202020204" pitchFamily="34" charset="0"/>
              </a:rPr>
              <a:t>Data API</a:t>
            </a:r>
            <a:endParaRPr lang="en-IN" sz="1200" dirty="0">
              <a:solidFill>
                <a:prstClr val="black"/>
              </a:solidFill>
              <a:latin typeface="IBM Plex Sans" panose="020B0503050203000203" pitchFamily="34" charset="0"/>
            </a:endParaRPr>
          </a:p>
        </p:txBody>
      </p:sp>
      <p:sp>
        <p:nvSpPr>
          <p:cNvPr id="63" name="TextBox 62">
            <a:extLst>
              <a:ext uri="{FF2B5EF4-FFF2-40B4-BE49-F238E27FC236}">
                <a16:creationId xmlns:a16="http://schemas.microsoft.com/office/drawing/2014/main" id="{DD1F35DE-C56A-0FFD-A5F2-ABFF9E4F7819}"/>
              </a:ext>
            </a:extLst>
          </p:cNvPr>
          <p:cNvSpPr txBox="1"/>
          <p:nvPr/>
        </p:nvSpPr>
        <p:spPr>
          <a:xfrm>
            <a:off x="9900491" y="1364022"/>
            <a:ext cx="987167" cy="234000"/>
          </a:xfrm>
          <a:prstGeom prst="rect">
            <a:avLst/>
          </a:prstGeom>
          <a:solidFill>
            <a:schemeClr val="accent5">
              <a:lumMod val="20000"/>
              <a:lumOff val="80000"/>
            </a:schemeClr>
          </a:solidFill>
          <a:ln w="3175">
            <a:solidFill>
              <a:schemeClr val="accent5">
                <a:lumMod val="75000"/>
              </a:schemeClr>
            </a:solidFill>
          </a:ln>
        </p:spPr>
        <p:txBody>
          <a:bodyPr wrap="square" lIns="36000" rIns="36000" anchor="ctr">
            <a:noAutofit/>
          </a:bodyPr>
          <a:lstStyle/>
          <a:p>
            <a:pPr algn="ctr" defTabSz="1097236"/>
            <a:r>
              <a:rPr lang="en-IN" sz="1100" dirty="0">
                <a:solidFill>
                  <a:prstClr val="black"/>
                </a:solidFill>
                <a:latin typeface="IBM Plex Sans" panose="020B0503050203000203" pitchFamily="34" charset="0"/>
              </a:rPr>
              <a:t>BI / Report</a:t>
            </a:r>
          </a:p>
        </p:txBody>
      </p:sp>
      <p:sp>
        <p:nvSpPr>
          <p:cNvPr id="186" name="TextBox 185">
            <a:extLst>
              <a:ext uri="{FF2B5EF4-FFF2-40B4-BE49-F238E27FC236}">
                <a16:creationId xmlns:a16="http://schemas.microsoft.com/office/drawing/2014/main" id="{7F491A5E-F33E-7761-FD7F-2F5D1AACB266}"/>
              </a:ext>
            </a:extLst>
          </p:cNvPr>
          <p:cNvSpPr txBox="1"/>
          <p:nvPr/>
        </p:nvSpPr>
        <p:spPr>
          <a:xfrm>
            <a:off x="9900491" y="1635362"/>
            <a:ext cx="987167" cy="234000"/>
          </a:xfrm>
          <a:prstGeom prst="rect">
            <a:avLst/>
          </a:prstGeom>
          <a:solidFill>
            <a:schemeClr val="accent5">
              <a:lumMod val="20000"/>
              <a:lumOff val="80000"/>
            </a:schemeClr>
          </a:solidFill>
          <a:ln w="3175">
            <a:solidFill>
              <a:schemeClr val="accent5">
                <a:lumMod val="75000"/>
              </a:schemeClr>
            </a:solidFill>
          </a:ln>
        </p:spPr>
        <p:txBody>
          <a:bodyPr wrap="square" lIns="36000" rIns="36000" anchor="ctr">
            <a:noAutofit/>
          </a:bodyPr>
          <a:lstStyle/>
          <a:p>
            <a:pPr algn="ctr" defTabSz="1097236"/>
            <a:r>
              <a:rPr lang="en-IN" sz="1100" dirty="0">
                <a:solidFill>
                  <a:prstClr val="black"/>
                </a:solidFill>
                <a:latin typeface="IBM Plex Sans" panose="020B0503050203000203" pitchFamily="34" charset="0"/>
              </a:rPr>
              <a:t>Query Eng</a:t>
            </a:r>
          </a:p>
        </p:txBody>
      </p:sp>
      <p:sp>
        <p:nvSpPr>
          <p:cNvPr id="187" name="TextBox 186">
            <a:extLst>
              <a:ext uri="{FF2B5EF4-FFF2-40B4-BE49-F238E27FC236}">
                <a16:creationId xmlns:a16="http://schemas.microsoft.com/office/drawing/2014/main" id="{82678EA7-F45F-3241-A66D-96C2FCE2DE9F}"/>
              </a:ext>
            </a:extLst>
          </p:cNvPr>
          <p:cNvSpPr txBox="1"/>
          <p:nvPr/>
        </p:nvSpPr>
        <p:spPr>
          <a:xfrm>
            <a:off x="9900491" y="1917589"/>
            <a:ext cx="987167" cy="432000"/>
          </a:xfrm>
          <a:prstGeom prst="rect">
            <a:avLst/>
          </a:prstGeom>
          <a:solidFill>
            <a:schemeClr val="accent5">
              <a:lumMod val="20000"/>
              <a:lumOff val="80000"/>
            </a:schemeClr>
          </a:solidFill>
          <a:ln w="3175">
            <a:solidFill>
              <a:schemeClr val="accent5">
                <a:lumMod val="75000"/>
              </a:schemeClr>
            </a:solidFill>
          </a:ln>
        </p:spPr>
        <p:txBody>
          <a:bodyPr wrap="square" lIns="36000" rIns="36000" anchor="ctr">
            <a:noAutofit/>
          </a:bodyPr>
          <a:lstStyle/>
          <a:p>
            <a:pPr algn="ctr" defTabSz="1097236"/>
            <a:r>
              <a:rPr lang="en-IN" sz="1100" dirty="0">
                <a:solidFill>
                  <a:prstClr val="black"/>
                </a:solidFill>
                <a:latin typeface="IBM Plex Sans" panose="020B0503050203000203" pitchFamily="34" charset="0"/>
              </a:rPr>
              <a:t>Data Virtualization</a:t>
            </a:r>
          </a:p>
        </p:txBody>
      </p:sp>
      <p:sp>
        <p:nvSpPr>
          <p:cNvPr id="188" name="TextBox 187">
            <a:extLst>
              <a:ext uri="{FF2B5EF4-FFF2-40B4-BE49-F238E27FC236}">
                <a16:creationId xmlns:a16="http://schemas.microsoft.com/office/drawing/2014/main" id="{77AF2AE2-C71C-AECD-21A8-C79F788E25E7}"/>
              </a:ext>
            </a:extLst>
          </p:cNvPr>
          <p:cNvSpPr txBox="1"/>
          <p:nvPr/>
        </p:nvSpPr>
        <p:spPr>
          <a:xfrm>
            <a:off x="9900491" y="2389596"/>
            <a:ext cx="987167" cy="234000"/>
          </a:xfrm>
          <a:prstGeom prst="rect">
            <a:avLst/>
          </a:prstGeom>
          <a:solidFill>
            <a:schemeClr val="accent5">
              <a:lumMod val="20000"/>
              <a:lumOff val="80000"/>
            </a:schemeClr>
          </a:solidFill>
          <a:ln w="3175">
            <a:solidFill>
              <a:schemeClr val="accent5">
                <a:lumMod val="75000"/>
              </a:schemeClr>
            </a:solidFill>
          </a:ln>
        </p:spPr>
        <p:txBody>
          <a:bodyPr wrap="square" lIns="36000" rIns="36000" anchor="ctr">
            <a:noAutofit/>
          </a:bodyPr>
          <a:lstStyle/>
          <a:p>
            <a:pPr algn="ctr" defTabSz="1097236"/>
            <a:r>
              <a:rPr lang="en-IN" sz="1100" dirty="0">
                <a:solidFill>
                  <a:prstClr val="black"/>
                </a:solidFill>
                <a:latin typeface="IBM Plex Sans" panose="020B0503050203000203" pitchFamily="34" charset="0"/>
              </a:rPr>
              <a:t>NLP</a:t>
            </a:r>
          </a:p>
        </p:txBody>
      </p:sp>
      <p:sp>
        <p:nvSpPr>
          <p:cNvPr id="189" name="Rectangle 188">
            <a:extLst>
              <a:ext uri="{FF2B5EF4-FFF2-40B4-BE49-F238E27FC236}">
                <a16:creationId xmlns:a16="http://schemas.microsoft.com/office/drawing/2014/main" id="{6DF9DEB5-EAB5-88F0-A8B0-7E6159988C60}"/>
              </a:ext>
            </a:extLst>
          </p:cNvPr>
          <p:cNvSpPr/>
          <p:nvPr/>
        </p:nvSpPr>
        <p:spPr>
          <a:xfrm>
            <a:off x="9799131" y="2790937"/>
            <a:ext cx="1190869" cy="2155583"/>
          </a:xfrm>
          <a:prstGeom prst="rect">
            <a:avLst/>
          </a:prstGeom>
          <a:solidFill>
            <a:schemeClr val="bg1"/>
          </a:solidFill>
          <a:ln w="12700">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defTabSz="1097236"/>
            <a:r>
              <a:rPr lang="en-IN" sz="1200" dirty="0">
                <a:solidFill>
                  <a:prstClr val="black"/>
                </a:solidFill>
                <a:latin typeface="IBM Plex Sans" panose="020B0503050203000203" pitchFamily="34" charset="0"/>
              </a:rPr>
              <a:t>Modelling</a:t>
            </a:r>
          </a:p>
          <a:p>
            <a:pPr algn="ctr" defTabSz="1097236"/>
            <a:endParaRPr lang="en-IN" sz="1200" dirty="0">
              <a:solidFill>
                <a:prstClr val="black"/>
              </a:solidFill>
              <a:latin typeface="IBM Plex Sans" panose="020B0503050203000203" pitchFamily="34" charset="0"/>
            </a:endParaRPr>
          </a:p>
          <a:p>
            <a:pPr algn="ctr" defTabSz="1097236"/>
            <a:endParaRPr lang="en-IN" sz="1200" dirty="0">
              <a:solidFill>
                <a:prstClr val="black"/>
              </a:solidFill>
              <a:latin typeface="IBM Plex Sans" panose="020B0503050203000203" pitchFamily="34" charset="0"/>
            </a:endParaRPr>
          </a:p>
          <a:p>
            <a:pPr algn="ctr" defTabSz="1097236"/>
            <a:endParaRPr lang="en-IN" sz="1200" dirty="0">
              <a:solidFill>
                <a:prstClr val="black"/>
              </a:solidFill>
              <a:latin typeface="IBM Plex Sans" panose="020B0503050203000203" pitchFamily="34" charset="0"/>
            </a:endParaRPr>
          </a:p>
          <a:p>
            <a:pPr algn="ctr" defTabSz="1097236"/>
            <a:endParaRPr lang="en-IN" sz="1200" dirty="0">
              <a:solidFill>
                <a:prstClr val="black"/>
              </a:solidFill>
              <a:latin typeface="IBM Plex Sans" panose="020B0503050203000203" pitchFamily="34" charset="0"/>
            </a:endParaRPr>
          </a:p>
          <a:p>
            <a:pPr algn="ctr" defTabSz="1097236"/>
            <a:endParaRPr lang="en-IN" sz="1200" dirty="0">
              <a:solidFill>
                <a:prstClr val="black"/>
              </a:solidFill>
              <a:latin typeface="IBM Plex Sans" panose="020B0503050203000203" pitchFamily="34" charset="0"/>
            </a:endParaRPr>
          </a:p>
        </p:txBody>
      </p:sp>
      <p:sp>
        <p:nvSpPr>
          <p:cNvPr id="190" name="TextBox 189">
            <a:extLst>
              <a:ext uri="{FF2B5EF4-FFF2-40B4-BE49-F238E27FC236}">
                <a16:creationId xmlns:a16="http://schemas.microsoft.com/office/drawing/2014/main" id="{B13C6899-E86D-FE08-512A-77B96B5F8613}"/>
              </a:ext>
            </a:extLst>
          </p:cNvPr>
          <p:cNvSpPr txBox="1"/>
          <p:nvPr/>
        </p:nvSpPr>
        <p:spPr>
          <a:xfrm>
            <a:off x="9900491" y="3175911"/>
            <a:ext cx="987167" cy="432000"/>
          </a:xfrm>
          <a:prstGeom prst="rect">
            <a:avLst/>
          </a:prstGeom>
          <a:solidFill>
            <a:schemeClr val="accent5">
              <a:lumMod val="20000"/>
              <a:lumOff val="80000"/>
            </a:schemeClr>
          </a:solidFill>
          <a:ln w="3175">
            <a:solidFill>
              <a:schemeClr val="tx1"/>
            </a:solidFill>
          </a:ln>
        </p:spPr>
        <p:txBody>
          <a:bodyPr wrap="square" lIns="36000" rIns="36000" anchor="ctr">
            <a:noAutofit/>
          </a:bodyPr>
          <a:lstStyle/>
          <a:p>
            <a:pPr algn="ctr" defTabSz="1097236"/>
            <a:r>
              <a:rPr lang="en-IN" sz="1100" dirty="0">
                <a:solidFill>
                  <a:prstClr val="black"/>
                </a:solidFill>
                <a:latin typeface="IBM Plex Sans" panose="020B0503050203000203" pitchFamily="34" charset="0"/>
              </a:rPr>
              <a:t>Lifecycle Mgmt.</a:t>
            </a:r>
          </a:p>
        </p:txBody>
      </p:sp>
      <p:sp>
        <p:nvSpPr>
          <p:cNvPr id="191" name="TextBox 190">
            <a:extLst>
              <a:ext uri="{FF2B5EF4-FFF2-40B4-BE49-F238E27FC236}">
                <a16:creationId xmlns:a16="http://schemas.microsoft.com/office/drawing/2014/main" id="{7F4BCC87-4103-A564-9690-E952399ED8CD}"/>
              </a:ext>
            </a:extLst>
          </p:cNvPr>
          <p:cNvSpPr txBox="1"/>
          <p:nvPr/>
        </p:nvSpPr>
        <p:spPr>
          <a:xfrm>
            <a:off x="9900491" y="3632995"/>
            <a:ext cx="987167" cy="234000"/>
          </a:xfrm>
          <a:prstGeom prst="rect">
            <a:avLst/>
          </a:prstGeom>
          <a:solidFill>
            <a:schemeClr val="accent5">
              <a:lumMod val="20000"/>
              <a:lumOff val="80000"/>
            </a:schemeClr>
          </a:solidFill>
          <a:ln w="3175">
            <a:solidFill>
              <a:schemeClr val="tx1"/>
            </a:solidFill>
          </a:ln>
        </p:spPr>
        <p:txBody>
          <a:bodyPr wrap="square" lIns="36000" rIns="36000" anchor="ctr">
            <a:noAutofit/>
          </a:bodyPr>
          <a:lstStyle/>
          <a:p>
            <a:pPr algn="ctr" defTabSz="1097236"/>
            <a:r>
              <a:rPr lang="en-IN" sz="1100" dirty="0">
                <a:solidFill>
                  <a:prstClr val="black"/>
                </a:solidFill>
                <a:latin typeface="IBM Plex Sans" panose="020B0503050203000203" pitchFamily="34" charset="0"/>
              </a:rPr>
              <a:t>Library</a:t>
            </a:r>
          </a:p>
        </p:txBody>
      </p:sp>
      <p:sp>
        <p:nvSpPr>
          <p:cNvPr id="1024" name="TextBox 1023">
            <a:extLst>
              <a:ext uri="{FF2B5EF4-FFF2-40B4-BE49-F238E27FC236}">
                <a16:creationId xmlns:a16="http://schemas.microsoft.com/office/drawing/2014/main" id="{337563AC-5813-4E6C-2CF5-15B63BD795BC}"/>
              </a:ext>
            </a:extLst>
          </p:cNvPr>
          <p:cNvSpPr txBox="1"/>
          <p:nvPr/>
        </p:nvSpPr>
        <p:spPr>
          <a:xfrm>
            <a:off x="9900491" y="3901002"/>
            <a:ext cx="987167" cy="234000"/>
          </a:xfrm>
          <a:prstGeom prst="rect">
            <a:avLst/>
          </a:prstGeom>
          <a:solidFill>
            <a:schemeClr val="accent5">
              <a:lumMod val="20000"/>
              <a:lumOff val="80000"/>
            </a:schemeClr>
          </a:solidFill>
          <a:ln w="3175">
            <a:solidFill>
              <a:schemeClr val="tx1"/>
            </a:solidFill>
          </a:ln>
        </p:spPr>
        <p:txBody>
          <a:bodyPr wrap="square" lIns="36000" rIns="36000" anchor="ctr">
            <a:noAutofit/>
          </a:bodyPr>
          <a:lstStyle/>
          <a:p>
            <a:pPr algn="ctr" defTabSz="1097236"/>
            <a:r>
              <a:rPr lang="en-IN" sz="1100" dirty="0">
                <a:solidFill>
                  <a:prstClr val="black"/>
                </a:solidFill>
                <a:latin typeface="IBM Plex Sans" panose="020B0503050203000203" pitchFamily="34" charset="0"/>
              </a:rPr>
              <a:t>Persistence</a:t>
            </a:r>
          </a:p>
        </p:txBody>
      </p:sp>
      <p:sp>
        <p:nvSpPr>
          <p:cNvPr id="1025" name="TextBox 1024">
            <a:extLst>
              <a:ext uri="{FF2B5EF4-FFF2-40B4-BE49-F238E27FC236}">
                <a16:creationId xmlns:a16="http://schemas.microsoft.com/office/drawing/2014/main" id="{C2F975D2-1643-E129-2162-5E6B0BE52876}"/>
              </a:ext>
            </a:extLst>
          </p:cNvPr>
          <p:cNvSpPr txBox="1"/>
          <p:nvPr/>
        </p:nvSpPr>
        <p:spPr>
          <a:xfrm>
            <a:off x="9900491" y="4169009"/>
            <a:ext cx="987167" cy="428400"/>
          </a:xfrm>
          <a:prstGeom prst="rect">
            <a:avLst/>
          </a:prstGeom>
          <a:solidFill>
            <a:schemeClr val="accent5">
              <a:lumMod val="20000"/>
              <a:lumOff val="80000"/>
            </a:schemeClr>
          </a:solidFill>
          <a:ln w="3175">
            <a:solidFill>
              <a:schemeClr val="tx1"/>
            </a:solidFill>
          </a:ln>
        </p:spPr>
        <p:txBody>
          <a:bodyPr wrap="square" lIns="36000" rIns="36000" anchor="ctr">
            <a:noAutofit/>
          </a:bodyPr>
          <a:lstStyle/>
          <a:p>
            <a:pPr algn="ctr" defTabSz="1097236"/>
            <a:r>
              <a:rPr lang="en-IN" sz="1100" dirty="0">
                <a:solidFill>
                  <a:prstClr val="black"/>
                </a:solidFill>
                <a:latin typeface="IBM Plex Sans" panose="020B0503050203000203" pitchFamily="34" charset="0"/>
              </a:rPr>
              <a:t>Dev and Deploy</a:t>
            </a:r>
          </a:p>
        </p:txBody>
      </p:sp>
      <p:sp>
        <p:nvSpPr>
          <p:cNvPr id="1027" name="Rectangle 1026">
            <a:extLst>
              <a:ext uri="{FF2B5EF4-FFF2-40B4-BE49-F238E27FC236}">
                <a16:creationId xmlns:a16="http://schemas.microsoft.com/office/drawing/2014/main" id="{66AAD58F-5A07-BB6A-FF94-8ACCD24A63E1}"/>
              </a:ext>
            </a:extLst>
          </p:cNvPr>
          <p:cNvSpPr/>
          <p:nvPr/>
        </p:nvSpPr>
        <p:spPr>
          <a:xfrm>
            <a:off x="4628173" y="1700919"/>
            <a:ext cx="3457825" cy="288000"/>
          </a:xfrm>
          <a:prstGeom prst="rect">
            <a:avLst/>
          </a:prstGeom>
          <a:solidFill>
            <a:schemeClr val="bg1">
              <a:lumMod val="95000"/>
            </a:schemeClr>
          </a:solidFill>
          <a:ln w="12700">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097236"/>
            <a:r>
              <a:rPr lang="en-US" sz="1200" dirty="0">
                <a:solidFill>
                  <a:prstClr val="black"/>
                </a:solidFill>
                <a:latin typeface="IBM Plex Sans" panose="020B0503050203000203" pitchFamily="34" charset="0"/>
              </a:rPr>
              <a:t>Orchestration</a:t>
            </a:r>
            <a:endParaRPr lang="en-IN" sz="1200" dirty="0">
              <a:solidFill>
                <a:prstClr val="black"/>
              </a:solidFill>
              <a:latin typeface="IBM Plex Sans" panose="020B0503050203000203" pitchFamily="34" charset="0"/>
            </a:endParaRPr>
          </a:p>
        </p:txBody>
      </p:sp>
      <p:sp>
        <p:nvSpPr>
          <p:cNvPr id="1031" name="Rectangle 1030">
            <a:extLst>
              <a:ext uri="{FF2B5EF4-FFF2-40B4-BE49-F238E27FC236}">
                <a16:creationId xmlns:a16="http://schemas.microsoft.com/office/drawing/2014/main" id="{3740B8F5-0D7B-E4AE-D2B5-72E732415354}"/>
              </a:ext>
            </a:extLst>
          </p:cNvPr>
          <p:cNvSpPr/>
          <p:nvPr/>
        </p:nvSpPr>
        <p:spPr>
          <a:xfrm>
            <a:off x="269790" y="6442226"/>
            <a:ext cx="10836000" cy="287958"/>
          </a:xfrm>
          <a:prstGeom prst="rect">
            <a:avLst/>
          </a:prstGeom>
          <a:solidFill>
            <a:schemeClr val="bg1">
              <a:lumMod val="85000"/>
            </a:schemeClr>
          </a:solidFill>
          <a:ln w="12700" cmpd="sng">
            <a:solidFill>
              <a:schemeClr val="tx1">
                <a:lumMod val="50000"/>
                <a:lumOff val="50000"/>
                <a:alpha val="99000"/>
              </a:schemeClr>
            </a:solidFill>
            <a:prstDash val="solid"/>
            <a:extLst>
              <a:ext uri="{C807C97D-BFC1-408E-A445-0C87EB9F89A2}">
                <ask:lineSketchStyleProps xmlns:ask="http://schemas.microsoft.com/office/drawing/2018/sketchyshapes" sd="1219033472">
                  <a:custGeom>
                    <a:avLst/>
                    <a:gdLst>
                      <a:gd name="connsiteX0" fmla="*/ 0 w 5517100"/>
                      <a:gd name="connsiteY0" fmla="*/ 0 h 3705023"/>
                      <a:gd name="connsiteX1" fmla="*/ 496539 w 5517100"/>
                      <a:gd name="connsiteY1" fmla="*/ 0 h 3705023"/>
                      <a:gd name="connsiteX2" fmla="*/ 882736 w 5517100"/>
                      <a:gd name="connsiteY2" fmla="*/ 0 h 3705023"/>
                      <a:gd name="connsiteX3" fmla="*/ 1544788 w 5517100"/>
                      <a:gd name="connsiteY3" fmla="*/ 0 h 3705023"/>
                      <a:gd name="connsiteX4" fmla="*/ 2041327 w 5517100"/>
                      <a:gd name="connsiteY4" fmla="*/ 0 h 3705023"/>
                      <a:gd name="connsiteX5" fmla="*/ 2537866 w 5517100"/>
                      <a:gd name="connsiteY5" fmla="*/ 0 h 3705023"/>
                      <a:gd name="connsiteX6" fmla="*/ 3199918 w 5517100"/>
                      <a:gd name="connsiteY6" fmla="*/ 0 h 3705023"/>
                      <a:gd name="connsiteX7" fmla="*/ 3641286 w 5517100"/>
                      <a:gd name="connsiteY7" fmla="*/ 0 h 3705023"/>
                      <a:gd name="connsiteX8" fmla="*/ 4303338 w 5517100"/>
                      <a:gd name="connsiteY8" fmla="*/ 0 h 3705023"/>
                      <a:gd name="connsiteX9" fmla="*/ 4965390 w 5517100"/>
                      <a:gd name="connsiteY9" fmla="*/ 0 h 3705023"/>
                      <a:gd name="connsiteX10" fmla="*/ 5517100 w 5517100"/>
                      <a:gd name="connsiteY10" fmla="*/ 0 h 3705023"/>
                      <a:gd name="connsiteX11" fmla="*/ 5517100 w 5517100"/>
                      <a:gd name="connsiteY11" fmla="*/ 603389 h 3705023"/>
                      <a:gd name="connsiteX12" fmla="*/ 5517100 w 5517100"/>
                      <a:gd name="connsiteY12" fmla="*/ 1169729 h 3705023"/>
                      <a:gd name="connsiteX13" fmla="*/ 5517100 w 5517100"/>
                      <a:gd name="connsiteY13" fmla="*/ 1587867 h 3705023"/>
                      <a:gd name="connsiteX14" fmla="*/ 5517100 w 5517100"/>
                      <a:gd name="connsiteY14" fmla="*/ 2117156 h 3705023"/>
                      <a:gd name="connsiteX15" fmla="*/ 5517100 w 5517100"/>
                      <a:gd name="connsiteY15" fmla="*/ 2646445 h 3705023"/>
                      <a:gd name="connsiteX16" fmla="*/ 5517100 w 5517100"/>
                      <a:gd name="connsiteY16" fmla="*/ 3175734 h 3705023"/>
                      <a:gd name="connsiteX17" fmla="*/ 5517100 w 5517100"/>
                      <a:gd name="connsiteY17" fmla="*/ 3705023 h 3705023"/>
                      <a:gd name="connsiteX18" fmla="*/ 4910219 w 5517100"/>
                      <a:gd name="connsiteY18" fmla="*/ 3705023 h 3705023"/>
                      <a:gd name="connsiteX19" fmla="*/ 4524022 w 5517100"/>
                      <a:gd name="connsiteY19" fmla="*/ 3705023 h 3705023"/>
                      <a:gd name="connsiteX20" fmla="*/ 4082654 w 5517100"/>
                      <a:gd name="connsiteY20" fmla="*/ 3705023 h 3705023"/>
                      <a:gd name="connsiteX21" fmla="*/ 3420602 w 5517100"/>
                      <a:gd name="connsiteY21" fmla="*/ 3705023 h 3705023"/>
                      <a:gd name="connsiteX22" fmla="*/ 2868892 w 5517100"/>
                      <a:gd name="connsiteY22" fmla="*/ 3705023 h 3705023"/>
                      <a:gd name="connsiteX23" fmla="*/ 2427524 w 5517100"/>
                      <a:gd name="connsiteY23" fmla="*/ 3705023 h 3705023"/>
                      <a:gd name="connsiteX24" fmla="*/ 1875814 w 5517100"/>
                      <a:gd name="connsiteY24" fmla="*/ 3705023 h 3705023"/>
                      <a:gd name="connsiteX25" fmla="*/ 1489617 w 5517100"/>
                      <a:gd name="connsiteY25" fmla="*/ 3705023 h 3705023"/>
                      <a:gd name="connsiteX26" fmla="*/ 1103420 w 5517100"/>
                      <a:gd name="connsiteY26" fmla="*/ 3705023 h 3705023"/>
                      <a:gd name="connsiteX27" fmla="*/ 551710 w 5517100"/>
                      <a:gd name="connsiteY27" fmla="*/ 3705023 h 3705023"/>
                      <a:gd name="connsiteX28" fmla="*/ 0 w 5517100"/>
                      <a:gd name="connsiteY28" fmla="*/ 3705023 h 3705023"/>
                      <a:gd name="connsiteX29" fmla="*/ 0 w 5517100"/>
                      <a:gd name="connsiteY29" fmla="*/ 3138684 h 3705023"/>
                      <a:gd name="connsiteX30" fmla="*/ 0 w 5517100"/>
                      <a:gd name="connsiteY30" fmla="*/ 2646445 h 3705023"/>
                      <a:gd name="connsiteX31" fmla="*/ 0 w 5517100"/>
                      <a:gd name="connsiteY31" fmla="*/ 2228307 h 3705023"/>
                      <a:gd name="connsiteX32" fmla="*/ 0 w 5517100"/>
                      <a:gd name="connsiteY32" fmla="*/ 1661967 h 3705023"/>
                      <a:gd name="connsiteX33" fmla="*/ 0 w 5517100"/>
                      <a:gd name="connsiteY33" fmla="*/ 1206779 h 3705023"/>
                      <a:gd name="connsiteX34" fmla="*/ 0 w 5517100"/>
                      <a:gd name="connsiteY34" fmla="*/ 640440 h 3705023"/>
                      <a:gd name="connsiteX35" fmla="*/ 0 w 5517100"/>
                      <a:gd name="connsiteY35" fmla="*/ 0 h 3705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17100" h="3705023" extrusionOk="0">
                        <a:moveTo>
                          <a:pt x="0" y="0"/>
                        </a:moveTo>
                        <a:cubicBezTo>
                          <a:pt x="136378" y="-22571"/>
                          <a:pt x="263509" y="41984"/>
                          <a:pt x="496539" y="0"/>
                        </a:cubicBezTo>
                        <a:cubicBezTo>
                          <a:pt x="729569" y="-41984"/>
                          <a:pt x="802058" y="40759"/>
                          <a:pt x="882736" y="0"/>
                        </a:cubicBezTo>
                        <a:cubicBezTo>
                          <a:pt x="963414" y="-40759"/>
                          <a:pt x="1389642" y="63693"/>
                          <a:pt x="1544788" y="0"/>
                        </a:cubicBezTo>
                        <a:cubicBezTo>
                          <a:pt x="1699934" y="-63693"/>
                          <a:pt x="1922519" y="24155"/>
                          <a:pt x="2041327" y="0"/>
                        </a:cubicBezTo>
                        <a:cubicBezTo>
                          <a:pt x="2160135" y="-24155"/>
                          <a:pt x="2378845" y="9596"/>
                          <a:pt x="2537866" y="0"/>
                        </a:cubicBezTo>
                        <a:cubicBezTo>
                          <a:pt x="2696887" y="-9596"/>
                          <a:pt x="2968875" y="40693"/>
                          <a:pt x="3199918" y="0"/>
                        </a:cubicBezTo>
                        <a:cubicBezTo>
                          <a:pt x="3430961" y="-40693"/>
                          <a:pt x="3461340" y="758"/>
                          <a:pt x="3641286" y="0"/>
                        </a:cubicBezTo>
                        <a:cubicBezTo>
                          <a:pt x="3821232" y="-758"/>
                          <a:pt x="4088999" y="17944"/>
                          <a:pt x="4303338" y="0"/>
                        </a:cubicBezTo>
                        <a:cubicBezTo>
                          <a:pt x="4517677" y="-17944"/>
                          <a:pt x="4742167" y="16828"/>
                          <a:pt x="4965390" y="0"/>
                        </a:cubicBezTo>
                        <a:cubicBezTo>
                          <a:pt x="5188613" y="-16828"/>
                          <a:pt x="5365529" y="16223"/>
                          <a:pt x="5517100" y="0"/>
                        </a:cubicBezTo>
                        <a:cubicBezTo>
                          <a:pt x="5566659" y="209353"/>
                          <a:pt x="5516049" y="323191"/>
                          <a:pt x="5517100" y="603389"/>
                        </a:cubicBezTo>
                        <a:cubicBezTo>
                          <a:pt x="5518151" y="883587"/>
                          <a:pt x="5489366" y="909633"/>
                          <a:pt x="5517100" y="1169729"/>
                        </a:cubicBezTo>
                        <a:cubicBezTo>
                          <a:pt x="5544834" y="1429825"/>
                          <a:pt x="5478324" y="1490040"/>
                          <a:pt x="5517100" y="1587867"/>
                        </a:cubicBezTo>
                        <a:cubicBezTo>
                          <a:pt x="5555876" y="1685694"/>
                          <a:pt x="5454958" y="1922253"/>
                          <a:pt x="5517100" y="2117156"/>
                        </a:cubicBezTo>
                        <a:cubicBezTo>
                          <a:pt x="5579242" y="2312059"/>
                          <a:pt x="5513772" y="2432029"/>
                          <a:pt x="5517100" y="2646445"/>
                        </a:cubicBezTo>
                        <a:cubicBezTo>
                          <a:pt x="5520428" y="2860861"/>
                          <a:pt x="5459207" y="3066020"/>
                          <a:pt x="5517100" y="3175734"/>
                        </a:cubicBezTo>
                        <a:cubicBezTo>
                          <a:pt x="5574993" y="3285448"/>
                          <a:pt x="5474241" y="3591688"/>
                          <a:pt x="5517100" y="3705023"/>
                        </a:cubicBezTo>
                        <a:cubicBezTo>
                          <a:pt x="5358966" y="3745541"/>
                          <a:pt x="5117600" y="3646996"/>
                          <a:pt x="4910219" y="3705023"/>
                        </a:cubicBezTo>
                        <a:cubicBezTo>
                          <a:pt x="4702838" y="3763050"/>
                          <a:pt x="4702351" y="3704641"/>
                          <a:pt x="4524022" y="3705023"/>
                        </a:cubicBezTo>
                        <a:cubicBezTo>
                          <a:pt x="4345693" y="3705405"/>
                          <a:pt x="4178065" y="3671836"/>
                          <a:pt x="4082654" y="3705023"/>
                        </a:cubicBezTo>
                        <a:cubicBezTo>
                          <a:pt x="3987243" y="3738210"/>
                          <a:pt x="3727866" y="3680657"/>
                          <a:pt x="3420602" y="3705023"/>
                        </a:cubicBezTo>
                        <a:cubicBezTo>
                          <a:pt x="3113338" y="3729389"/>
                          <a:pt x="3092297" y="3703718"/>
                          <a:pt x="2868892" y="3705023"/>
                        </a:cubicBezTo>
                        <a:cubicBezTo>
                          <a:pt x="2645487" y="3706328"/>
                          <a:pt x="2554958" y="3652983"/>
                          <a:pt x="2427524" y="3705023"/>
                        </a:cubicBezTo>
                        <a:cubicBezTo>
                          <a:pt x="2300090" y="3757063"/>
                          <a:pt x="2075949" y="3647845"/>
                          <a:pt x="1875814" y="3705023"/>
                        </a:cubicBezTo>
                        <a:cubicBezTo>
                          <a:pt x="1675679" y="3762201"/>
                          <a:pt x="1657774" y="3662540"/>
                          <a:pt x="1489617" y="3705023"/>
                        </a:cubicBezTo>
                        <a:cubicBezTo>
                          <a:pt x="1321460" y="3747506"/>
                          <a:pt x="1211879" y="3692689"/>
                          <a:pt x="1103420" y="3705023"/>
                        </a:cubicBezTo>
                        <a:cubicBezTo>
                          <a:pt x="994961" y="3717357"/>
                          <a:pt x="724840" y="3651360"/>
                          <a:pt x="551710" y="3705023"/>
                        </a:cubicBezTo>
                        <a:cubicBezTo>
                          <a:pt x="378580" y="3758686"/>
                          <a:pt x="163039" y="3669227"/>
                          <a:pt x="0" y="3705023"/>
                        </a:cubicBezTo>
                        <a:cubicBezTo>
                          <a:pt x="-54728" y="3532296"/>
                          <a:pt x="66027" y="3319192"/>
                          <a:pt x="0" y="3138684"/>
                        </a:cubicBezTo>
                        <a:cubicBezTo>
                          <a:pt x="-66027" y="2958176"/>
                          <a:pt x="14804" y="2774809"/>
                          <a:pt x="0" y="2646445"/>
                        </a:cubicBezTo>
                        <a:cubicBezTo>
                          <a:pt x="-14804" y="2518081"/>
                          <a:pt x="46937" y="2384816"/>
                          <a:pt x="0" y="2228307"/>
                        </a:cubicBezTo>
                        <a:cubicBezTo>
                          <a:pt x="-46937" y="2071798"/>
                          <a:pt x="66945" y="1891444"/>
                          <a:pt x="0" y="1661967"/>
                        </a:cubicBezTo>
                        <a:cubicBezTo>
                          <a:pt x="-66945" y="1432490"/>
                          <a:pt x="4706" y="1318097"/>
                          <a:pt x="0" y="1206779"/>
                        </a:cubicBezTo>
                        <a:cubicBezTo>
                          <a:pt x="-4706" y="1095461"/>
                          <a:pt x="57983" y="767534"/>
                          <a:pt x="0" y="640440"/>
                        </a:cubicBezTo>
                        <a:cubicBezTo>
                          <a:pt x="-57983" y="513346"/>
                          <a:pt x="69228" y="284092"/>
                          <a:pt x="0" y="0"/>
                        </a:cubicBezTo>
                        <a:close/>
                      </a:path>
                    </a:pathLst>
                  </a:custGeom>
                  <ask:type>
                    <ask:lineSketchNone/>
                  </ask:type>
                </ask:lineSketchStyleProps>
              </a:ext>
            </a:extLst>
          </a:ln>
        </p:spPr>
        <p:style>
          <a:lnRef idx="2">
            <a:schemeClr val="accent1"/>
          </a:lnRef>
          <a:fillRef idx="1">
            <a:schemeClr val="lt1"/>
          </a:fillRef>
          <a:effectRef idx="0">
            <a:schemeClr val="accent1"/>
          </a:effectRef>
          <a:fontRef idx="minor">
            <a:schemeClr val="dk1"/>
          </a:fontRef>
        </p:style>
        <p:txBody>
          <a:bodyPr tIns="0" rtlCol="0" anchor="ctr"/>
          <a:lstStyle/>
          <a:p>
            <a:pPr algn="ctr"/>
            <a:r>
              <a:rPr lang="en-IN" sz="1400" dirty="0">
                <a:latin typeface="IBM Plex Sans" panose="020B0503050203000203" pitchFamily="34" charset="0"/>
              </a:rPr>
              <a:t>Infrastructure on Data Centre / Private Cloud (Meghdoot) with Network Connectivity | DR replication | Backup</a:t>
            </a:r>
          </a:p>
        </p:txBody>
      </p:sp>
      <p:pic>
        <p:nvPicPr>
          <p:cNvPr id="12" name="Graphic 11" descr="Volume outline">
            <a:extLst>
              <a:ext uri="{FF2B5EF4-FFF2-40B4-BE49-F238E27FC236}">
                <a16:creationId xmlns:a16="http://schemas.microsoft.com/office/drawing/2014/main" id="{7DB18567-1018-A5C8-EA25-45B8FE4A7FB2}"/>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600137" y="4484668"/>
            <a:ext cx="428036" cy="360000"/>
          </a:xfrm>
          <a:prstGeom prst="rect">
            <a:avLst/>
          </a:prstGeom>
        </p:spPr>
      </p:pic>
      <p:pic>
        <p:nvPicPr>
          <p:cNvPr id="13" name="Graphic 12" descr="Vlog outline">
            <a:extLst>
              <a:ext uri="{FF2B5EF4-FFF2-40B4-BE49-F238E27FC236}">
                <a16:creationId xmlns:a16="http://schemas.microsoft.com/office/drawing/2014/main" id="{29DD3428-D754-03EF-CEC2-C57A20DEB3F0}"/>
              </a:ext>
            </a:extLst>
          </p:cNvPr>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a:off x="1069794" y="4472563"/>
            <a:ext cx="360000" cy="360000"/>
          </a:xfrm>
          <a:prstGeom prst="rect">
            <a:avLst/>
          </a:prstGeom>
        </p:spPr>
      </p:pic>
      <p:pic>
        <p:nvPicPr>
          <p:cNvPr id="14" name="Graphic 13" descr="Images outline">
            <a:extLst>
              <a:ext uri="{FF2B5EF4-FFF2-40B4-BE49-F238E27FC236}">
                <a16:creationId xmlns:a16="http://schemas.microsoft.com/office/drawing/2014/main" id="{96A86ABD-1811-0A2D-CBAD-2AE08333C43F}"/>
              </a:ext>
            </a:extLst>
          </p:cNvPr>
          <p:cNvPicPr>
            <a:picLocks noChangeAspect="1"/>
          </p:cNvPicPr>
          <p:nvPr/>
        </p:nvPicPr>
        <p:blipFill>
          <a:blip r:embed="rId33">
            <a:extLst>
              <a:ext uri="{96DAC541-7B7A-43D3-8B79-37D633B846F1}">
                <asvg:svgBlip xmlns:asvg="http://schemas.microsoft.com/office/drawing/2016/SVG/main" r:embed="rId34"/>
              </a:ext>
            </a:extLst>
          </a:blip>
          <a:stretch>
            <a:fillRect/>
          </a:stretch>
        </p:blipFill>
        <p:spPr>
          <a:xfrm>
            <a:off x="862273" y="4785803"/>
            <a:ext cx="360000" cy="360000"/>
          </a:xfrm>
          <a:prstGeom prst="rect">
            <a:avLst/>
          </a:prstGeom>
        </p:spPr>
      </p:pic>
      <p:pic>
        <p:nvPicPr>
          <p:cNvPr id="1038" name="Picture 1037" descr="A blue cylinder with white letters on it&#10;&#10;Description automatically generated">
            <a:extLst>
              <a:ext uri="{FF2B5EF4-FFF2-40B4-BE49-F238E27FC236}">
                <a16:creationId xmlns:a16="http://schemas.microsoft.com/office/drawing/2014/main" id="{8BC81B9A-91FB-CC7C-C031-9420FE58B574}"/>
              </a:ext>
            </a:extLst>
          </p:cNvPr>
          <p:cNvPicPr>
            <a:picLocks noChangeAspect="1"/>
          </p:cNvPicPr>
          <p:nvPr/>
        </p:nvPicPr>
        <p:blipFill>
          <a:blip r:embed="rId35"/>
          <a:stretch>
            <a:fillRect/>
          </a:stretch>
        </p:blipFill>
        <p:spPr>
          <a:xfrm>
            <a:off x="790540" y="2067314"/>
            <a:ext cx="432000" cy="432000"/>
          </a:xfrm>
          <a:prstGeom prst="rect">
            <a:avLst/>
          </a:prstGeom>
        </p:spPr>
      </p:pic>
      <p:pic>
        <p:nvPicPr>
          <p:cNvPr id="1040" name="Graphic 1039" descr="Database with solid fill">
            <a:extLst>
              <a:ext uri="{FF2B5EF4-FFF2-40B4-BE49-F238E27FC236}">
                <a16:creationId xmlns:a16="http://schemas.microsoft.com/office/drawing/2014/main" id="{DFB9A808-D791-2E36-F23B-B16A524B3AFE}"/>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639017" y="1441931"/>
            <a:ext cx="432000" cy="432000"/>
          </a:xfrm>
          <a:prstGeom prst="rect">
            <a:avLst/>
          </a:prstGeom>
        </p:spPr>
      </p:pic>
      <p:pic>
        <p:nvPicPr>
          <p:cNvPr id="1041" name="Graphic 1040" descr="Database with solid fill">
            <a:extLst>
              <a:ext uri="{FF2B5EF4-FFF2-40B4-BE49-F238E27FC236}">
                <a16:creationId xmlns:a16="http://schemas.microsoft.com/office/drawing/2014/main" id="{EFC4BACD-707A-A08F-BBED-F8882900ACE5}"/>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933775" y="1437362"/>
            <a:ext cx="432000" cy="432000"/>
          </a:xfrm>
          <a:prstGeom prst="rect">
            <a:avLst/>
          </a:prstGeom>
        </p:spPr>
      </p:pic>
      <p:sp>
        <p:nvSpPr>
          <p:cNvPr id="1044" name="TextBox 1043">
            <a:extLst>
              <a:ext uri="{FF2B5EF4-FFF2-40B4-BE49-F238E27FC236}">
                <a16:creationId xmlns:a16="http://schemas.microsoft.com/office/drawing/2014/main" id="{62207266-955A-23B6-5135-194BD864D49E}"/>
              </a:ext>
            </a:extLst>
          </p:cNvPr>
          <p:cNvSpPr txBox="1"/>
          <p:nvPr/>
        </p:nvSpPr>
        <p:spPr>
          <a:xfrm>
            <a:off x="9906735" y="4639674"/>
            <a:ext cx="987167" cy="234000"/>
          </a:xfrm>
          <a:prstGeom prst="rect">
            <a:avLst/>
          </a:prstGeom>
          <a:solidFill>
            <a:schemeClr val="accent5">
              <a:lumMod val="20000"/>
              <a:lumOff val="80000"/>
            </a:schemeClr>
          </a:solidFill>
          <a:ln w="3175">
            <a:solidFill>
              <a:schemeClr val="tx1"/>
            </a:solidFill>
          </a:ln>
        </p:spPr>
        <p:txBody>
          <a:bodyPr wrap="square" lIns="36000" rIns="36000" anchor="ctr">
            <a:noAutofit/>
          </a:bodyPr>
          <a:lstStyle/>
          <a:p>
            <a:pPr algn="ctr" defTabSz="1097236"/>
            <a:r>
              <a:rPr lang="en-IN" sz="1100" dirty="0">
                <a:solidFill>
                  <a:prstClr val="black"/>
                </a:solidFill>
                <a:latin typeface="IBM Plex Sans" panose="020B0503050203000203" pitchFamily="34" charset="0"/>
              </a:rPr>
              <a:t>Monitor</a:t>
            </a:r>
          </a:p>
        </p:txBody>
      </p:sp>
      <p:sp>
        <p:nvSpPr>
          <p:cNvPr id="1049" name="Rectangle 1048">
            <a:extLst>
              <a:ext uri="{FF2B5EF4-FFF2-40B4-BE49-F238E27FC236}">
                <a16:creationId xmlns:a16="http://schemas.microsoft.com/office/drawing/2014/main" id="{FC41A0C2-FF24-569F-8609-AA234E7DC2A1}"/>
              </a:ext>
            </a:extLst>
          </p:cNvPr>
          <p:cNvSpPr/>
          <p:nvPr/>
        </p:nvSpPr>
        <p:spPr>
          <a:xfrm>
            <a:off x="2094914" y="3054167"/>
            <a:ext cx="618935" cy="424968"/>
          </a:xfrm>
          <a:prstGeom prst="rect">
            <a:avLst/>
          </a:prstGeom>
          <a:solidFill>
            <a:schemeClr val="accent6">
              <a:lumMod val="20000"/>
              <a:lumOff val="80000"/>
            </a:schemeClr>
          </a:solidFill>
          <a:ln>
            <a:solidFill>
              <a:schemeClr val="accent6">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lIns="36000" rIns="36000" rtlCol="0" anchor="ctr"/>
          <a:lstStyle/>
          <a:p>
            <a:pPr algn="ctr" defTabSz="1097236"/>
            <a:r>
              <a:rPr lang="en-IN" sz="1200" dirty="0">
                <a:solidFill>
                  <a:prstClr val="black"/>
                </a:solidFill>
                <a:latin typeface="IBM Plex Sans" panose="020B0503050203000203" pitchFamily="34" charset="0"/>
              </a:rPr>
              <a:t>DB Pull</a:t>
            </a:r>
          </a:p>
        </p:txBody>
      </p:sp>
      <p:sp>
        <p:nvSpPr>
          <p:cNvPr id="1050" name="Rectangle 1049">
            <a:extLst>
              <a:ext uri="{FF2B5EF4-FFF2-40B4-BE49-F238E27FC236}">
                <a16:creationId xmlns:a16="http://schemas.microsoft.com/office/drawing/2014/main" id="{1AF9902B-7543-089A-4255-A482E524CD95}"/>
              </a:ext>
            </a:extLst>
          </p:cNvPr>
          <p:cNvSpPr/>
          <p:nvPr/>
        </p:nvSpPr>
        <p:spPr>
          <a:xfrm>
            <a:off x="2094914" y="3555996"/>
            <a:ext cx="618935" cy="424968"/>
          </a:xfrm>
          <a:prstGeom prst="rect">
            <a:avLst/>
          </a:prstGeom>
          <a:solidFill>
            <a:schemeClr val="accent6">
              <a:lumMod val="20000"/>
              <a:lumOff val="80000"/>
            </a:schemeClr>
          </a:solidFill>
          <a:ln>
            <a:solidFill>
              <a:schemeClr val="accent6">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lIns="36000" rIns="36000" rtlCol="0" anchor="ctr"/>
          <a:lstStyle/>
          <a:p>
            <a:pPr algn="ctr" defTabSz="1097236"/>
            <a:r>
              <a:rPr lang="en-IN" sz="1200" dirty="0">
                <a:solidFill>
                  <a:prstClr val="black"/>
                </a:solidFill>
                <a:latin typeface="IBM Plex Sans" panose="020B0503050203000203" pitchFamily="34" charset="0"/>
              </a:rPr>
              <a:t>API Invoke</a:t>
            </a:r>
          </a:p>
        </p:txBody>
      </p:sp>
      <p:sp>
        <p:nvSpPr>
          <p:cNvPr id="1051" name="Rectangle 1050">
            <a:extLst>
              <a:ext uri="{FF2B5EF4-FFF2-40B4-BE49-F238E27FC236}">
                <a16:creationId xmlns:a16="http://schemas.microsoft.com/office/drawing/2014/main" id="{C6F1D089-4001-84AD-27C4-635629D9E26A}"/>
              </a:ext>
            </a:extLst>
          </p:cNvPr>
          <p:cNvSpPr/>
          <p:nvPr/>
        </p:nvSpPr>
        <p:spPr>
          <a:xfrm>
            <a:off x="3073941" y="3696480"/>
            <a:ext cx="180000" cy="144000"/>
          </a:xfrm>
          <a:prstGeom prst="rect">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defTabSz="1097236"/>
            <a:endParaRPr lang="en-IN" sz="1200" dirty="0">
              <a:solidFill>
                <a:schemeClr val="tx1"/>
              </a:solidFill>
              <a:latin typeface="IBM Plex Sans" panose="020B0503050203000203" pitchFamily="34" charset="0"/>
            </a:endParaRPr>
          </a:p>
        </p:txBody>
      </p:sp>
      <p:sp>
        <p:nvSpPr>
          <p:cNvPr id="1052" name="Rectangle 1051">
            <a:extLst>
              <a:ext uri="{FF2B5EF4-FFF2-40B4-BE49-F238E27FC236}">
                <a16:creationId xmlns:a16="http://schemas.microsoft.com/office/drawing/2014/main" id="{9A802F8E-6FDD-9D66-98C8-873FC943FD5F}"/>
              </a:ext>
            </a:extLst>
          </p:cNvPr>
          <p:cNvSpPr/>
          <p:nvPr/>
        </p:nvSpPr>
        <p:spPr>
          <a:xfrm>
            <a:off x="3069821" y="3194651"/>
            <a:ext cx="180000" cy="144000"/>
          </a:xfrm>
          <a:prstGeom prst="rect">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defTabSz="1097236"/>
            <a:endParaRPr lang="en-IN" sz="1200" dirty="0">
              <a:solidFill>
                <a:schemeClr val="tx1"/>
              </a:solidFill>
              <a:latin typeface="IBM Plex Sans" panose="020B0503050203000203" pitchFamily="34" charset="0"/>
            </a:endParaRPr>
          </a:p>
        </p:txBody>
      </p:sp>
      <p:sp>
        <p:nvSpPr>
          <p:cNvPr id="1053" name="Rectangle 1052">
            <a:extLst>
              <a:ext uri="{FF2B5EF4-FFF2-40B4-BE49-F238E27FC236}">
                <a16:creationId xmlns:a16="http://schemas.microsoft.com/office/drawing/2014/main" id="{EBE99A80-93CD-D152-E754-BF30228900C9}"/>
              </a:ext>
            </a:extLst>
          </p:cNvPr>
          <p:cNvSpPr/>
          <p:nvPr/>
        </p:nvSpPr>
        <p:spPr>
          <a:xfrm>
            <a:off x="3084587" y="1953420"/>
            <a:ext cx="180000" cy="144000"/>
          </a:xfrm>
          <a:prstGeom prst="rect">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defTabSz="1097236"/>
            <a:endParaRPr lang="en-IN" sz="1200" dirty="0">
              <a:solidFill>
                <a:schemeClr val="tx1"/>
              </a:solidFill>
              <a:latin typeface="IBM Plex Sans" panose="020B0503050203000203" pitchFamily="34" charset="0"/>
            </a:endParaRPr>
          </a:p>
        </p:txBody>
      </p:sp>
      <p:pic>
        <p:nvPicPr>
          <p:cNvPr id="1054" name="Graphic 1053" descr="Open folder with solid fill">
            <a:extLst>
              <a:ext uri="{FF2B5EF4-FFF2-40B4-BE49-F238E27FC236}">
                <a16:creationId xmlns:a16="http://schemas.microsoft.com/office/drawing/2014/main" id="{22EBF5CE-D0D2-11F4-8A1B-86F68A78958F}"/>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2187096" y="1809420"/>
            <a:ext cx="432000" cy="432000"/>
          </a:xfrm>
          <a:prstGeom prst="rect">
            <a:avLst/>
          </a:prstGeom>
        </p:spPr>
      </p:pic>
      <p:cxnSp>
        <p:nvCxnSpPr>
          <p:cNvPr id="1055" name="Straight Connector 1054">
            <a:extLst>
              <a:ext uri="{FF2B5EF4-FFF2-40B4-BE49-F238E27FC236}">
                <a16:creationId xmlns:a16="http://schemas.microsoft.com/office/drawing/2014/main" id="{B3E03312-EE5A-A2F0-FB12-B8E7B180F364}"/>
              </a:ext>
            </a:extLst>
          </p:cNvPr>
          <p:cNvCxnSpPr>
            <a:cxnSpLocks/>
            <a:stCxn id="1049" idx="3"/>
            <a:endCxn id="1052" idx="1"/>
          </p:cNvCxnSpPr>
          <p:nvPr/>
        </p:nvCxnSpPr>
        <p:spPr>
          <a:xfrm>
            <a:off x="2713849" y="3266651"/>
            <a:ext cx="35597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56" name="Straight Connector 1055">
            <a:extLst>
              <a:ext uri="{FF2B5EF4-FFF2-40B4-BE49-F238E27FC236}">
                <a16:creationId xmlns:a16="http://schemas.microsoft.com/office/drawing/2014/main" id="{6886527C-E694-C8E3-A359-51848BC00F9F}"/>
              </a:ext>
            </a:extLst>
          </p:cNvPr>
          <p:cNvCxnSpPr>
            <a:stCxn id="1050" idx="3"/>
            <a:endCxn id="1051" idx="1"/>
          </p:cNvCxnSpPr>
          <p:nvPr/>
        </p:nvCxnSpPr>
        <p:spPr>
          <a:xfrm>
            <a:off x="2713849" y="3768480"/>
            <a:ext cx="36009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57" name="Straight Connector 1056">
            <a:extLst>
              <a:ext uri="{FF2B5EF4-FFF2-40B4-BE49-F238E27FC236}">
                <a16:creationId xmlns:a16="http://schemas.microsoft.com/office/drawing/2014/main" id="{6B9FE12C-C630-2A31-5FAB-7B994BB8B6A8}"/>
              </a:ext>
            </a:extLst>
          </p:cNvPr>
          <p:cNvCxnSpPr>
            <a:cxnSpLocks/>
            <a:stCxn id="1054" idx="3"/>
            <a:endCxn id="1053" idx="1"/>
          </p:cNvCxnSpPr>
          <p:nvPr/>
        </p:nvCxnSpPr>
        <p:spPr>
          <a:xfrm>
            <a:off x="2619096" y="2025420"/>
            <a:ext cx="46549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B11F1EA0-01C1-2CA1-DCF7-14ACAFB92672}"/>
              </a:ext>
            </a:extLst>
          </p:cNvPr>
          <p:cNvCxnSpPr>
            <a:cxnSpLocks/>
          </p:cNvCxnSpPr>
          <p:nvPr/>
        </p:nvCxnSpPr>
        <p:spPr>
          <a:xfrm>
            <a:off x="8212884" y="1700918"/>
            <a:ext cx="270375" cy="0"/>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DFEF2AE3-75A3-9A8F-8912-B2B046103739}"/>
              </a:ext>
            </a:extLst>
          </p:cNvPr>
          <p:cNvCxnSpPr>
            <a:cxnSpLocks/>
            <a:stCxn id="37" idx="3"/>
          </p:cNvCxnSpPr>
          <p:nvPr/>
        </p:nvCxnSpPr>
        <p:spPr>
          <a:xfrm>
            <a:off x="2716120" y="1416943"/>
            <a:ext cx="410180" cy="0"/>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9A581E16-41BC-C7FC-52A1-74293970DCFA}"/>
              </a:ext>
            </a:extLst>
          </p:cNvPr>
          <p:cNvSpPr/>
          <p:nvPr/>
        </p:nvSpPr>
        <p:spPr>
          <a:xfrm>
            <a:off x="4519247" y="2185224"/>
            <a:ext cx="3679518" cy="2477811"/>
          </a:xfrm>
          <a:prstGeom prst="rect">
            <a:avLst/>
          </a:prstGeom>
          <a:no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097236"/>
            <a:endParaRPr lang="en-US" sz="1400" dirty="0">
              <a:solidFill>
                <a:schemeClr val="tx1"/>
              </a:solidFill>
              <a:latin typeface="IBM Plex Sans" panose="020B0503050203000203" pitchFamily="34" charset="0"/>
            </a:endParaRPr>
          </a:p>
        </p:txBody>
      </p:sp>
      <p:sp>
        <p:nvSpPr>
          <p:cNvPr id="36" name="Rectangle 35">
            <a:extLst>
              <a:ext uri="{FF2B5EF4-FFF2-40B4-BE49-F238E27FC236}">
                <a16:creationId xmlns:a16="http://schemas.microsoft.com/office/drawing/2014/main" id="{9CD00150-9679-B50B-B7DA-24296E49402C}"/>
              </a:ext>
            </a:extLst>
          </p:cNvPr>
          <p:cNvSpPr/>
          <p:nvPr/>
        </p:nvSpPr>
        <p:spPr>
          <a:xfrm>
            <a:off x="8476863" y="1364022"/>
            <a:ext cx="1190857" cy="933787"/>
          </a:xfrm>
          <a:prstGeom prst="rect">
            <a:avLst/>
          </a:prstGeom>
          <a:no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097236"/>
            <a:endParaRPr lang="en-US" sz="1400" dirty="0">
              <a:solidFill>
                <a:schemeClr val="tx1"/>
              </a:solidFill>
              <a:latin typeface="IBM Plex Sans" panose="020B0503050203000203" pitchFamily="34" charset="0"/>
            </a:endParaRPr>
          </a:p>
        </p:txBody>
      </p:sp>
      <p:sp>
        <p:nvSpPr>
          <p:cNvPr id="38" name="Rectangle 37">
            <a:extLst>
              <a:ext uri="{FF2B5EF4-FFF2-40B4-BE49-F238E27FC236}">
                <a16:creationId xmlns:a16="http://schemas.microsoft.com/office/drawing/2014/main" id="{5948C983-6B54-0237-DD6E-56E415D5E432}"/>
              </a:ext>
            </a:extLst>
          </p:cNvPr>
          <p:cNvSpPr/>
          <p:nvPr/>
        </p:nvSpPr>
        <p:spPr>
          <a:xfrm>
            <a:off x="4528481" y="1353953"/>
            <a:ext cx="3670284" cy="719324"/>
          </a:xfrm>
          <a:prstGeom prst="rect">
            <a:avLst/>
          </a:prstGeom>
          <a:no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097236"/>
            <a:endParaRPr lang="en-US" sz="1400" dirty="0">
              <a:solidFill>
                <a:schemeClr val="tx1"/>
              </a:solidFill>
              <a:latin typeface="IBM Plex Sans" panose="020B0503050203000203" pitchFamily="34" charset="0"/>
            </a:endParaRPr>
          </a:p>
        </p:txBody>
      </p:sp>
      <p:sp>
        <p:nvSpPr>
          <p:cNvPr id="41" name="Oval 40">
            <a:extLst>
              <a:ext uri="{FF2B5EF4-FFF2-40B4-BE49-F238E27FC236}">
                <a16:creationId xmlns:a16="http://schemas.microsoft.com/office/drawing/2014/main" id="{B1819DA0-13ED-2698-E981-5A3233CB6862}"/>
              </a:ext>
            </a:extLst>
          </p:cNvPr>
          <p:cNvSpPr>
            <a:spLocks noChangeAspect="1"/>
          </p:cNvSpPr>
          <p:nvPr/>
        </p:nvSpPr>
        <p:spPr>
          <a:xfrm>
            <a:off x="8310572" y="779483"/>
            <a:ext cx="288000" cy="288000"/>
          </a:xfrm>
          <a:prstGeom prst="ellipse">
            <a:avLst/>
          </a:prstGeom>
          <a:solidFill>
            <a:srgbClr val="0070C0"/>
          </a:solidFill>
          <a:ln w="190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097236"/>
            <a:r>
              <a:rPr lang="en-US" sz="1200" dirty="0">
                <a:solidFill>
                  <a:schemeClr val="bg1"/>
                </a:solidFill>
                <a:latin typeface="IBM Plex Sans" panose="020B0503050203000203" pitchFamily="34" charset="0"/>
              </a:rPr>
              <a:t>1</a:t>
            </a:r>
          </a:p>
        </p:txBody>
      </p:sp>
      <p:cxnSp>
        <p:nvCxnSpPr>
          <p:cNvPr id="55" name="Straight Arrow Connector 54">
            <a:extLst>
              <a:ext uri="{FF2B5EF4-FFF2-40B4-BE49-F238E27FC236}">
                <a16:creationId xmlns:a16="http://schemas.microsoft.com/office/drawing/2014/main" id="{36B57775-E4F3-7EDC-C952-40886EFF6840}"/>
              </a:ext>
            </a:extLst>
          </p:cNvPr>
          <p:cNvCxnSpPr>
            <a:cxnSpLocks/>
          </p:cNvCxnSpPr>
          <p:nvPr/>
        </p:nvCxnSpPr>
        <p:spPr>
          <a:xfrm flipV="1">
            <a:off x="8198765" y="2288938"/>
            <a:ext cx="255807" cy="334658"/>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67" name="Oval 66">
            <a:extLst>
              <a:ext uri="{FF2B5EF4-FFF2-40B4-BE49-F238E27FC236}">
                <a16:creationId xmlns:a16="http://schemas.microsoft.com/office/drawing/2014/main" id="{B008132B-643C-AD0F-060A-D67029C2AC71}"/>
              </a:ext>
            </a:extLst>
          </p:cNvPr>
          <p:cNvSpPr>
            <a:spLocks noChangeAspect="1"/>
          </p:cNvSpPr>
          <p:nvPr/>
        </p:nvSpPr>
        <p:spPr>
          <a:xfrm>
            <a:off x="4732004" y="1986921"/>
            <a:ext cx="288000" cy="288000"/>
          </a:xfrm>
          <a:prstGeom prst="ellipse">
            <a:avLst/>
          </a:prstGeom>
          <a:solidFill>
            <a:srgbClr val="0070C0"/>
          </a:solidFill>
          <a:ln w="190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097236"/>
            <a:r>
              <a:rPr lang="en-US" sz="1200" dirty="0">
                <a:solidFill>
                  <a:schemeClr val="bg1"/>
                </a:solidFill>
                <a:latin typeface="IBM Plex Sans" panose="020B0503050203000203" pitchFamily="34" charset="0"/>
              </a:rPr>
              <a:t>2</a:t>
            </a:r>
          </a:p>
        </p:txBody>
      </p:sp>
      <p:sp>
        <p:nvSpPr>
          <p:cNvPr id="72" name="Oval 71">
            <a:extLst>
              <a:ext uri="{FF2B5EF4-FFF2-40B4-BE49-F238E27FC236}">
                <a16:creationId xmlns:a16="http://schemas.microsoft.com/office/drawing/2014/main" id="{D10C5D42-EF1F-3005-7588-6EE651B055FB}"/>
              </a:ext>
            </a:extLst>
          </p:cNvPr>
          <p:cNvSpPr>
            <a:spLocks noChangeAspect="1"/>
          </p:cNvSpPr>
          <p:nvPr/>
        </p:nvSpPr>
        <p:spPr>
          <a:xfrm>
            <a:off x="8072335" y="1855167"/>
            <a:ext cx="288000" cy="288000"/>
          </a:xfrm>
          <a:prstGeom prst="ellipse">
            <a:avLst/>
          </a:prstGeom>
          <a:solidFill>
            <a:srgbClr val="0070C0"/>
          </a:solidFill>
          <a:ln w="190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097236"/>
            <a:r>
              <a:rPr lang="en-US" sz="1200" dirty="0">
                <a:solidFill>
                  <a:schemeClr val="bg1"/>
                </a:solidFill>
                <a:latin typeface="IBM Plex Sans" panose="020B0503050203000203" pitchFamily="34" charset="0"/>
              </a:rPr>
              <a:t>3</a:t>
            </a:r>
          </a:p>
        </p:txBody>
      </p:sp>
      <p:cxnSp>
        <p:nvCxnSpPr>
          <p:cNvPr id="23" name="Straight Arrow Connector 22">
            <a:extLst>
              <a:ext uri="{FF2B5EF4-FFF2-40B4-BE49-F238E27FC236}">
                <a16:creationId xmlns:a16="http://schemas.microsoft.com/office/drawing/2014/main" id="{2642AA52-D071-B8B4-1404-5520BDD0DBAD}"/>
              </a:ext>
            </a:extLst>
          </p:cNvPr>
          <p:cNvCxnSpPr>
            <a:cxnSpLocks/>
          </p:cNvCxnSpPr>
          <p:nvPr/>
        </p:nvCxnSpPr>
        <p:spPr>
          <a:xfrm>
            <a:off x="5131735" y="1633579"/>
            <a:ext cx="0" cy="664230"/>
          </a:xfrm>
          <a:prstGeom prst="straightConnector1">
            <a:avLst/>
          </a:prstGeom>
          <a:ln w="1905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8FBB7BCA-697E-CE19-9B53-6854A73315C7}"/>
              </a:ext>
            </a:extLst>
          </p:cNvPr>
          <p:cNvSpPr/>
          <p:nvPr/>
        </p:nvSpPr>
        <p:spPr>
          <a:xfrm>
            <a:off x="4538472" y="905018"/>
            <a:ext cx="3670284" cy="412205"/>
          </a:xfrm>
          <a:prstGeom prst="rect">
            <a:avLst/>
          </a:prstGeom>
          <a:no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097236"/>
            <a:endParaRPr lang="en-US" sz="1400" dirty="0">
              <a:solidFill>
                <a:schemeClr val="tx1"/>
              </a:solidFill>
              <a:latin typeface="IBM Plex Sans" panose="020B0503050203000203" pitchFamily="34" charset="0"/>
            </a:endParaRPr>
          </a:p>
        </p:txBody>
      </p:sp>
      <p:cxnSp>
        <p:nvCxnSpPr>
          <p:cNvPr id="34" name="Elbow Connector 33">
            <a:extLst>
              <a:ext uri="{FF2B5EF4-FFF2-40B4-BE49-F238E27FC236}">
                <a16:creationId xmlns:a16="http://schemas.microsoft.com/office/drawing/2014/main" id="{DCE97C25-D453-E2A6-83D7-B19CD0C3F726}"/>
              </a:ext>
            </a:extLst>
          </p:cNvPr>
          <p:cNvCxnSpPr>
            <a:stCxn id="52" idx="3"/>
            <a:endCxn id="36" idx="0"/>
          </p:cNvCxnSpPr>
          <p:nvPr/>
        </p:nvCxnSpPr>
        <p:spPr>
          <a:xfrm>
            <a:off x="8085998" y="1135571"/>
            <a:ext cx="986294" cy="228451"/>
          </a:xfrm>
          <a:prstGeom prst="bentConnector2">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629F1181-1011-9FDE-D1DD-531E9EEB830C}"/>
              </a:ext>
            </a:extLst>
          </p:cNvPr>
          <p:cNvSpPr txBox="1"/>
          <p:nvPr/>
        </p:nvSpPr>
        <p:spPr>
          <a:xfrm>
            <a:off x="8398486" y="4418038"/>
            <a:ext cx="1387927" cy="276999"/>
          </a:xfrm>
          <a:prstGeom prst="rect">
            <a:avLst/>
          </a:prstGeom>
          <a:noFill/>
        </p:spPr>
        <p:txBody>
          <a:bodyPr wrap="square">
            <a:spAutoFit/>
          </a:bodyPr>
          <a:lstStyle/>
          <a:p>
            <a:pPr algn="ctr" defTabSz="1097236"/>
            <a:r>
              <a:rPr lang="en-IN" sz="1200" dirty="0">
                <a:solidFill>
                  <a:srgbClr val="000000"/>
                </a:solidFill>
                <a:latin typeface="IBM Plex Sans" panose="020B0503050203000203" pitchFamily="34" charset="0"/>
                <a:ea typeface="Arial" panose="020B0604020202020204" pitchFamily="34" charset="0"/>
              </a:rPr>
              <a:t>NoSQL DB</a:t>
            </a:r>
            <a:endParaRPr lang="en-IN" sz="1200" dirty="0">
              <a:solidFill>
                <a:prstClr val="black"/>
              </a:solidFill>
              <a:latin typeface="IBM Plex Sans" panose="020B0503050203000203" pitchFamily="34" charset="0"/>
            </a:endParaRPr>
          </a:p>
        </p:txBody>
      </p:sp>
      <p:pic>
        <p:nvPicPr>
          <p:cNvPr id="60" name="Picture 59" descr="A blue cylinder with white letters on it&#10;&#10;Description automatically generated">
            <a:extLst>
              <a:ext uri="{FF2B5EF4-FFF2-40B4-BE49-F238E27FC236}">
                <a16:creationId xmlns:a16="http://schemas.microsoft.com/office/drawing/2014/main" id="{3CC8681A-FF8E-F06A-C4B1-23D57835DF4F}"/>
              </a:ext>
            </a:extLst>
          </p:cNvPr>
          <p:cNvPicPr>
            <a:picLocks noChangeAspect="1"/>
          </p:cNvPicPr>
          <p:nvPr/>
        </p:nvPicPr>
        <p:blipFill>
          <a:blip r:embed="rId35">
            <a:biLevel thresh="75000"/>
          </a:blip>
          <a:stretch>
            <a:fillRect/>
          </a:stretch>
        </p:blipFill>
        <p:spPr>
          <a:xfrm>
            <a:off x="8858127" y="3933746"/>
            <a:ext cx="432000" cy="432000"/>
          </a:xfrm>
          <a:prstGeom prst="rect">
            <a:avLst/>
          </a:prstGeom>
        </p:spPr>
      </p:pic>
      <p:sp>
        <p:nvSpPr>
          <p:cNvPr id="62" name="Rectangle 61">
            <a:extLst>
              <a:ext uri="{FF2B5EF4-FFF2-40B4-BE49-F238E27FC236}">
                <a16:creationId xmlns:a16="http://schemas.microsoft.com/office/drawing/2014/main" id="{E8827876-EB64-ED6C-7490-1C6899C38ACC}"/>
              </a:ext>
            </a:extLst>
          </p:cNvPr>
          <p:cNvSpPr/>
          <p:nvPr/>
        </p:nvSpPr>
        <p:spPr>
          <a:xfrm>
            <a:off x="4743219" y="2575662"/>
            <a:ext cx="622516" cy="1571803"/>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defTabSz="1097236"/>
            <a:r>
              <a:rPr lang="en-IN" sz="1200" dirty="0">
                <a:solidFill>
                  <a:schemeClr val="tx1">
                    <a:lumMod val="75000"/>
                    <a:lumOff val="25000"/>
                  </a:schemeClr>
                </a:solidFill>
                <a:latin typeface="IBM Plex Sans" panose="020B0503050203000203" pitchFamily="34" charset="0"/>
              </a:rPr>
              <a:t>Raw</a:t>
            </a:r>
          </a:p>
        </p:txBody>
      </p:sp>
      <p:sp>
        <p:nvSpPr>
          <p:cNvPr id="64" name="Rectangle 63">
            <a:extLst>
              <a:ext uri="{FF2B5EF4-FFF2-40B4-BE49-F238E27FC236}">
                <a16:creationId xmlns:a16="http://schemas.microsoft.com/office/drawing/2014/main" id="{E6239031-8236-8066-ADF8-D8A62E8C2193}"/>
              </a:ext>
            </a:extLst>
          </p:cNvPr>
          <p:cNvSpPr/>
          <p:nvPr/>
        </p:nvSpPr>
        <p:spPr>
          <a:xfrm>
            <a:off x="5465292" y="2587309"/>
            <a:ext cx="915704" cy="1571803"/>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defTabSz="1097236"/>
            <a:r>
              <a:rPr lang="en-IN" sz="1200" dirty="0">
                <a:solidFill>
                  <a:schemeClr val="tx1">
                    <a:lumMod val="75000"/>
                    <a:lumOff val="25000"/>
                  </a:schemeClr>
                </a:solidFill>
                <a:latin typeface="IBM Plex Sans" panose="020B0503050203000203" pitchFamily="34" charset="0"/>
              </a:rPr>
              <a:t>Enriched</a:t>
            </a:r>
          </a:p>
        </p:txBody>
      </p:sp>
      <p:sp>
        <p:nvSpPr>
          <p:cNvPr id="66" name="Rectangle 65">
            <a:extLst>
              <a:ext uri="{FF2B5EF4-FFF2-40B4-BE49-F238E27FC236}">
                <a16:creationId xmlns:a16="http://schemas.microsoft.com/office/drawing/2014/main" id="{F13AA39E-5EF7-7B40-C19D-827A1D02F2AA}"/>
              </a:ext>
            </a:extLst>
          </p:cNvPr>
          <p:cNvSpPr/>
          <p:nvPr/>
        </p:nvSpPr>
        <p:spPr>
          <a:xfrm>
            <a:off x="6488358" y="2594334"/>
            <a:ext cx="915705" cy="1571803"/>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lIns="36000" rIns="36000" rtlCol="0" anchor="t"/>
          <a:lstStyle/>
          <a:p>
            <a:pPr algn="ctr" defTabSz="1097236"/>
            <a:r>
              <a:rPr lang="en-IN" sz="1200" dirty="0">
                <a:solidFill>
                  <a:schemeClr val="tx1">
                    <a:lumMod val="75000"/>
                    <a:lumOff val="25000"/>
                  </a:schemeClr>
                </a:solidFill>
                <a:latin typeface="IBM Plex Sans" panose="020B0503050203000203" pitchFamily="34" charset="0"/>
              </a:rPr>
              <a:t>Conformed</a:t>
            </a:r>
          </a:p>
        </p:txBody>
      </p:sp>
      <p:sp>
        <p:nvSpPr>
          <p:cNvPr id="68" name="Rectangle 67">
            <a:extLst>
              <a:ext uri="{FF2B5EF4-FFF2-40B4-BE49-F238E27FC236}">
                <a16:creationId xmlns:a16="http://schemas.microsoft.com/office/drawing/2014/main" id="{2AF34C38-C9ED-0341-4843-4861FA2F8E84}"/>
              </a:ext>
            </a:extLst>
          </p:cNvPr>
          <p:cNvSpPr/>
          <p:nvPr/>
        </p:nvSpPr>
        <p:spPr>
          <a:xfrm>
            <a:off x="4927939" y="3467956"/>
            <a:ext cx="2880000" cy="252000"/>
          </a:xfrm>
          <a:prstGeom prst="rect">
            <a:avLst/>
          </a:prstGeom>
          <a:solidFill>
            <a:schemeClr val="bg1">
              <a:lumMod val="95000"/>
            </a:schemeClr>
          </a:solidFill>
          <a:ln w="12700">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097236"/>
            <a:r>
              <a:rPr lang="en-IN" sz="1100" dirty="0">
                <a:solidFill>
                  <a:prstClr val="black"/>
                </a:solidFill>
                <a:latin typeface="IBM Plex Sans" panose="020B0503050203000203" pitchFamily="34" charset="0"/>
              </a:rPr>
              <a:t>Open table format</a:t>
            </a:r>
          </a:p>
        </p:txBody>
      </p:sp>
      <p:pic>
        <p:nvPicPr>
          <p:cNvPr id="69" name="Graphic 68" descr="Database with solid fill">
            <a:extLst>
              <a:ext uri="{FF2B5EF4-FFF2-40B4-BE49-F238E27FC236}">
                <a16:creationId xmlns:a16="http://schemas.microsoft.com/office/drawing/2014/main" id="{AB73838C-3CB2-602A-3093-0CEA65E99F15}"/>
              </a:ext>
            </a:extLst>
          </p:cNvPr>
          <p:cNvPicPr>
            <a:picLocks noChangeAspect="1"/>
          </p:cNvPicPr>
          <p:nvPr/>
        </p:nvPicPr>
        <p:blipFill>
          <a:blip r:embed="rId40">
            <a:extLst>
              <a:ext uri="{96DAC541-7B7A-43D3-8B79-37D633B846F1}">
                <asvg:svgBlip xmlns:asvg="http://schemas.microsoft.com/office/drawing/2016/SVG/main" r:embed="rId41"/>
              </a:ext>
            </a:extLst>
          </a:blip>
          <a:stretch>
            <a:fillRect/>
          </a:stretch>
        </p:blipFill>
        <p:spPr>
          <a:xfrm>
            <a:off x="4797719" y="2912236"/>
            <a:ext cx="468000" cy="468000"/>
          </a:xfrm>
          <a:prstGeom prst="rect">
            <a:avLst/>
          </a:prstGeom>
        </p:spPr>
      </p:pic>
      <p:pic>
        <p:nvPicPr>
          <p:cNvPr id="78" name="Graphic 77" descr="Database with solid fill">
            <a:extLst>
              <a:ext uri="{FF2B5EF4-FFF2-40B4-BE49-F238E27FC236}">
                <a16:creationId xmlns:a16="http://schemas.microsoft.com/office/drawing/2014/main" id="{D5390617-5E22-0267-7817-338933092200}"/>
              </a:ext>
            </a:extLst>
          </p:cNvPr>
          <p:cNvPicPr>
            <a:picLocks noChangeAspect="1"/>
          </p:cNvPicPr>
          <p:nvPr/>
        </p:nvPicPr>
        <p:blipFill>
          <a:blip r:embed="rId42">
            <a:extLst>
              <a:ext uri="{96DAC541-7B7A-43D3-8B79-37D633B846F1}">
                <asvg:svgBlip xmlns:asvg="http://schemas.microsoft.com/office/drawing/2016/SVG/main" r:embed="rId43"/>
              </a:ext>
            </a:extLst>
          </a:blip>
          <a:stretch>
            <a:fillRect/>
          </a:stretch>
        </p:blipFill>
        <p:spPr>
          <a:xfrm>
            <a:off x="5637072" y="2922045"/>
            <a:ext cx="468000" cy="468000"/>
          </a:xfrm>
          <a:prstGeom prst="rect">
            <a:avLst/>
          </a:prstGeom>
        </p:spPr>
      </p:pic>
      <p:pic>
        <p:nvPicPr>
          <p:cNvPr id="79" name="Graphic 78" descr="Database with solid fill">
            <a:extLst>
              <a:ext uri="{FF2B5EF4-FFF2-40B4-BE49-F238E27FC236}">
                <a16:creationId xmlns:a16="http://schemas.microsoft.com/office/drawing/2014/main" id="{4C08BE02-5723-6C78-859A-D7FD30A21E4E}"/>
              </a:ext>
            </a:extLst>
          </p:cNvPr>
          <p:cNvPicPr>
            <a:picLocks noChangeAspect="1"/>
          </p:cNvPicPr>
          <p:nvPr/>
        </p:nvPicPr>
        <p:blipFill>
          <a:blip r:embed="rId44">
            <a:extLst>
              <a:ext uri="{96DAC541-7B7A-43D3-8B79-37D633B846F1}">
                <asvg:svgBlip xmlns:asvg="http://schemas.microsoft.com/office/drawing/2016/SVG/main" r:embed="rId45"/>
              </a:ext>
            </a:extLst>
          </a:blip>
          <a:stretch>
            <a:fillRect/>
          </a:stretch>
        </p:blipFill>
        <p:spPr>
          <a:xfrm>
            <a:off x="6716604" y="2920362"/>
            <a:ext cx="468000" cy="468000"/>
          </a:xfrm>
          <a:prstGeom prst="rect">
            <a:avLst/>
          </a:prstGeom>
        </p:spPr>
      </p:pic>
      <p:sp>
        <p:nvSpPr>
          <p:cNvPr id="81" name="Rectangle 80">
            <a:extLst>
              <a:ext uri="{FF2B5EF4-FFF2-40B4-BE49-F238E27FC236}">
                <a16:creationId xmlns:a16="http://schemas.microsoft.com/office/drawing/2014/main" id="{B0B5ED3C-57D6-3D7E-F382-31E0D622D1BC}"/>
              </a:ext>
            </a:extLst>
          </p:cNvPr>
          <p:cNvSpPr/>
          <p:nvPr/>
        </p:nvSpPr>
        <p:spPr>
          <a:xfrm>
            <a:off x="4921821" y="3776255"/>
            <a:ext cx="2880000" cy="252000"/>
          </a:xfrm>
          <a:prstGeom prst="rect">
            <a:avLst/>
          </a:prstGeom>
          <a:solidFill>
            <a:schemeClr val="bg1">
              <a:lumMod val="95000"/>
            </a:schemeClr>
          </a:solidFill>
          <a:ln w="12700">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097236"/>
            <a:r>
              <a:rPr lang="en-IN" sz="1100" dirty="0">
                <a:solidFill>
                  <a:prstClr val="black"/>
                </a:solidFill>
                <a:latin typeface="IBM Plex Sans" panose="020B0503050203000203" pitchFamily="34" charset="0"/>
              </a:rPr>
              <a:t>Open file format</a:t>
            </a:r>
          </a:p>
        </p:txBody>
      </p:sp>
      <p:sp>
        <p:nvSpPr>
          <p:cNvPr id="82" name="Rectangle 81">
            <a:extLst>
              <a:ext uri="{FF2B5EF4-FFF2-40B4-BE49-F238E27FC236}">
                <a16:creationId xmlns:a16="http://schemas.microsoft.com/office/drawing/2014/main" id="{8E965B92-CEE7-0D3F-792B-CF6F0E9D7042}"/>
              </a:ext>
            </a:extLst>
          </p:cNvPr>
          <p:cNvSpPr/>
          <p:nvPr/>
        </p:nvSpPr>
        <p:spPr>
          <a:xfrm>
            <a:off x="7497930" y="2587309"/>
            <a:ext cx="460113" cy="1571803"/>
          </a:xfrm>
          <a:prstGeom prst="rect">
            <a:avLst/>
          </a:prstGeom>
          <a:solidFill>
            <a:schemeClr val="bg1"/>
          </a:solidFill>
          <a:ln>
            <a:prstDash val="sysDot"/>
          </a:ln>
        </p:spPr>
        <p:style>
          <a:lnRef idx="2">
            <a:schemeClr val="accent1">
              <a:shade val="15000"/>
            </a:schemeClr>
          </a:lnRef>
          <a:fillRef idx="1">
            <a:schemeClr val="accent1"/>
          </a:fillRef>
          <a:effectRef idx="0">
            <a:schemeClr val="accent1"/>
          </a:effectRef>
          <a:fontRef idx="minor">
            <a:schemeClr val="lt1"/>
          </a:fontRef>
        </p:style>
        <p:txBody>
          <a:bodyPr vert="wordArtVert" lIns="0" tIns="0" rIns="0" bIns="0" rtlCol="0" anchor="ctr"/>
          <a:lstStyle/>
          <a:p>
            <a:pPr algn="ctr" defTabSz="1097236"/>
            <a:r>
              <a:rPr lang="en-IN" sz="1100" dirty="0">
                <a:solidFill>
                  <a:schemeClr val="tx1">
                    <a:lumMod val="75000"/>
                    <a:lumOff val="25000"/>
                  </a:schemeClr>
                </a:solidFill>
                <a:latin typeface="IBM Plex Sans" panose="020B0503050203000203" pitchFamily="34" charset="0"/>
              </a:rPr>
              <a:t>Sandbox</a:t>
            </a:r>
          </a:p>
        </p:txBody>
      </p:sp>
      <p:cxnSp>
        <p:nvCxnSpPr>
          <p:cNvPr id="16" name="Straight Arrow Connector 15">
            <a:extLst>
              <a:ext uri="{FF2B5EF4-FFF2-40B4-BE49-F238E27FC236}">
                <a16:creationId xmlns:a16="http://schemas.microsoft.com/office/drawing/2014/main" id="{BA7D6DAC-9C2C-49DA-63CB-436CB24DF2EE}"/>
              </a:ext>
            </a:extLst>
          </p:cNvPr>
          <p:cNvCxnSpPr>
            <a:cxnSpLocks/>
          </p:cNvCxnSpPr>
          <p:nvPr/>
        </p:nvCxnSpPr>
        <p:spPr>
          <a:xfrm>
            <a:off x="5239334" y="2876293"/>
            <a:ext cx="410180" cy="0"/>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74" name="Oval 73">
            <a:extLst>
              <a:ext uri="{FF2B5EF4-FFF2-40B4-BE49-F238E27FC236}">
                <a16:creationId xmlns:a16="http://schemas.microsoft.com/office/drawing/2014/main" id="{80C5222E-AAF5-F537-E391-F45311FC4082}"/>
              </a:ext>
            </a:extLst>
          </p:cNvPr>
          <p:cNvSpPr>
            <a:spLocks noChangeAspect="1"/>
          </p:cNvSpPr>
          <p:nvPr/>
        </p:nvSpPr>
        <p:spPr>
          <a:xfrm>
            <a:off x="6295666" y="3006616"/>
            <a:ext cx="291600" cy="291600"/>
          </a:xfrm>
          <a:prstGeom prst="ellipse">
            <a:avLst/>
          </a:prstGeom>
          <a:solidFill>
            <a:srgbClr val="0070C0"/>
          </a:solidFill>
          <a:ln w="19050">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defTabSz="1097236"/>
            <a:r>
              <a:rPr lang="en-US" sz="1000" dirty="0">
                <a:solidFill>
                  <a:schemeClr val="bg1"/>
                </a:solidFill>
                <a:latin typeface="IBM Plex Sans" panose="020B0503050203000203" pitchFamily="34" charset="0"/>
              </a:rPr>
              <a:t>2b</a:t>
            </a:r>
          </a:p>
        </p:txBody>
      </p:sp>
      <p:cxnSp>
        <p:nvCxnSpPr>
          <p:cNvPr id="19" name="Straight Arrow Connector 18">
            <a:extLst>
              <a:ext uri="{FF2B5EF4-FFF2-40B4-BE49-F238E27FC236}">
                <a16:creationId xmlns:a16="http://schemas.microsoft.com/office/drawing/2014/main" id="{19A560F1-E404-8C22-5168-1A2BB46A8F71}"/>
              </a:ext>
            </a:extLst>
          </p:cNvPr>
          <p:cNvCxnSpPr>
            <a:cxnSpLocks/>
          </p:cNvCxnSpPr>
          <p:nvPr/>
        </p:nvCxnSpPr>
        <p:spPr>
          <a:xfrm>
            <a:off x="6210989" y="2902196"/>
            <a:ext cx="410180" cy="0"/>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73" name="Oval 72">
            <a:extLst>
              <a:ext uri="{FF2B5EF4-FFF2-40B4-BE49-F238E27FC236}">
                <a16:creationId xmlns:a16="http://schemas.microsoft.com/office/drawing/2014/main" id="{B2A9D4B8-9254-70C3-ABD8-04DCD84922A2}"/>
              </a:ext>
            </a:extLst>
          </p:cNvPr>
          <p:cNvSpPr>
            <a:spLocks noChangeAspect="1"/>
          </p:cNvSpPr>
          <p:nvPr/>
        </p:nvSpPr>
        <p:spPr>
          <a:xfrm>
            <a:off x="5267554" y="2981981"/>
            <a:ext cx="291600" cy="291600"/>
          </a:xfrm>
          <a:prstGeom prst="ellipse">
            <a:avLst/>
          </a:prstGeom>
          <a:solidFill>
            <a:srgbClr val="0070C0"/>
          </a:solidFill>
          <a:ln w="19050">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defTabSz="1097236"/>
            <a:r>
              <a:rPr lang="en-US" sz="1000" dirty="0">
                <a:solidFill>
                  <a:schemeClr val="bg1"/>
                </a:solidFill>
                <a:latin typeface="IBM Plex Sans" panose="020B0503050203000203" pitchFamily="34" charset="0"/>
              </a:rPr>
              <a:t>2a</a:t>
            </a:r>
          </a:p>
        </p:txBody>
      </p:sp>
    </p:spTree>
    <p:extLst>
      <p:ext uri="{BB962C8B-B14F-4D97-AF65-F5344CB8AC3E}">
        <p14:creationId xmlns:p14="http://schemas.microsoft.com/office/powerpoint/2010/main" val="19943199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CE4AA1-F073-8B15-4283-1CCB6B3D6FE3}"/>
              </a:ext>
            </a:extLst>
          </p:cNvPr>
          <p:cNvSpPr txBox="1">
            <a:spLocks/>
          </p:cNvSpPr>
          <p:nvPr/>
        </p:nvSpPr>
        <p:spPr>
          <a:xfrm>
            <a:off x="173209" y="69054"/>
            <a:ext cx="11825723" cy="421347"/>
          </a:xfrm>
          <a:prstGeom prst="rect">
            <a:avLst/>
          </a:prstGeom>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b="1" dirty="0">
                <a:latin typeface="IBM Plex Sans Condensed" panose="020B0506050203000203" pitchFamily="34" charset="77"/>
              </a:rPr>
              <a:t>Data Flow - Transformation and reporting</a:t>
            </a:r>
          </a:p>
        </p:txBody>
      </p:sp>
      <p:pic>
        <p:nvPicPr>
          <p:cNvPr id="3" name="Picture 2">
            <a:extLst>
              <a:ext uri="{FF2B5EF4-FFF2-40B4-BE49-F238E27FC236}">
                <a16:creationId xmlns:a16="http://schemas.microsoft.com/office/drawing/2014/main" id="{67AD3DF5-86FB-78BA-AC87-719B69222359}"/>
              </a:ext>
            </a:extLst>
          </p:cNvPr>
          <p:cNvPicPr>
            <a:picLocks noChangeAspect="1"/>
          </p:cNvPicPr>
          <p:nvPr/>
        </p:nvPicPr>
        <p:blipFill>
          <a:blip r:embed="rId2"/>
          <a:stretch>
            <a:fillRect/>
          </a:stretch>
        </p:blipFill>
        <p:spPr>
          <a:xfrm>
            <a:off x="273133" y="616938"/>
            <a:ext cx="11536226" cy="6172007"/>
          </a:xfrm>
          <a:prstGeom prst="rect">
            <a:avLst/>
          </a:prstGeom>
        </p:spPr>
      </p:pic>
      <p:sp>
        <p:nvSpPr>
          <p:cNvPr id="6" name="Rectangle 5">
            <a:extLst>
              <a:ext uri="{FF2B5EF4-FFF2-40B4-BE49-F238E27FC236}">
                <a16:creationId xmlns:a16="http://schemas.microsoft.com/office/drawing/2014/main" id="{E4773DD0-D65E-0290-4BFF-C9F12BF36400}"/>
              </a:ext>
            </a:extLst>
          </p:cNvPr>
          <p:cNvSpPr/>
          <p:nvPr/>
        </p:nvSpPr>
        <p:spPr>
          <a:xfrm>
            <a:off x="5385584" y="2311672"/>
            <a:ext cx="910081" cy="933787"/>
          </a:xfrm>
          <a:prstGeom prst="rect">
            <a:avLst/>
          </a:prstGeom>
          <a:no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097236"/>
            <a:endParaRPr lang="en-US" sz="1400" dirty="0">
              <a:solidFill>
                <a:schemeClr val="tx1"/>
              </a:solidFill>
              <a:latin typeface="IBM Plex Sans" panose="020B0503050203000203" pitchFamily="34" charset="0"/>
            </a:endParaRPr>
          </a:p>
        </p:txBody>
      </p:sp>
      <p:cxnSp>
        <p:nvCxnSpPr>
          <p:cNvPr id="10" name="Straight Arrow Connector 9">
            <a:extLst>
              <a:ext uri="{FF2B5EF4-FFF2-40B4-BE49-F238E27FC236}">
                <a16:creationId xmlns:a16="http://schemas.microsoft.com/office/drawing/2014/main" id="{E2A3C3B2-F619-31BE-AD8A-65C1AF8F4AFB}"/>
              </a:ext>
            </a:extLst>
          </p:cNvPr>
          <p:cNvCxnSpPr>
            <a:cxnSpLocks/>
          </p:cNvCxnSpPr>
          <p:nvPr/>
        </p:nvCxnSpPr>
        <p:spPr>
          <a:xfrm>
            <a:off x="5024857" y="3247619"/>
            <a:ext cx="0" cy="731489"/>
          </a:xfrm>
          <a:prstGeom prst="straightConnector1">
            <a:avLst/>
          </a:prstGeom>
          <a:ln w="1905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E2CBA92E-84E7-36A1-7F0B-4DCC28147A00}"/>
              </a:ext>
            </a:extLst>
          </p:cNvPr>
          <p:cNvSpPr/>
          <p:nvPr/>
        </p:nvSpPr>
        <p:spPr>
          <a:xfrm>
            <a:off x="4606324" y="3648165"/>
            <a:ext cx="3479670" cy="335564"/>
          </a:xfrm>
          <a:prstGeom prst="rect">
            <a:avLst/>
          </a:prstGeom>
          <a:no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097236"/>
            <a:endParaRPr lang="en-US" sz="1400" dirty="0">
              <a:solidFill>
                <a:schemeClr val="tx1"/>
              </a:solidFill>
              <a:latin typeface="IBM Plex Sans" panose="020B0503050203000203" pitchFamily="34" charset="0"/>
            </a:endParaRPr>
          </a:p>
        </p:txBody>
      </p:sp>
      <p:cxnSp>
        <p:nvCxnSpPr>
          <p:cNvPr id="13" name="Straight Arrow Connector 12">
            <a:extLst>
              <a:ext uri="{FF2B5EF4-FFF2-40B4-BE49-F238E27FC236}">
                <a16:creationId xmlns:a16="http://schemas.microsoft.com/office/drawing/2014/main" id="{3EC2825A-0AA3-8534-4487-2886D4B3C7AB}"/>
              </a:ext>
            </a:extLst>
          </p:cNvPr>
          <p:cNvCxnSpPr>
            <a:cxnSpLocks/>
          </p:cNvCxnSpPr>
          <p:nvPr/>
        </p:nvCxnSpPr>
        <p:spPr>
          <a:xfrm flipV="1">
            <a:off x="5981014" y="3245461"/>
            <a:ext cx="0" cy="367078"/>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E082ED3C-EBDA-5D1C-EF37-24C15F44BAE9}"/>
              </a:ext>
            </a:extLst>
          </p:cNvPr>
          <p:cNvSpPr>
            <a:spLocks noChangeAspect="1"/>
          </p:cNvSpPr>
          <p:nvPr/>
        </p:nvSpPr>
        <p:spPr>
          <a:xfrm>
            <a:off x="4349523" y="3428482"/>
            <a:ext cx="291600" cy="291600"/>
          </a:xfrm>
          <a:prstGeom prst="ellipse">
            <a:avLst/>
          </a:prstGeom>
          <a:solidFill>
            <a:srgbClr val="0070C0"/>
          </a:solidFill>
          <a:ln w="19050">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defTabSz="1097236"/>
            <a:r>
              <a:rPr lang="en-US" sz="1000" dirty="0">
                <a:solidFill>
                  <a:schemeClr val="bg1"/>
                </a:solidFill>
                <a:latin typeface="IBM Plex Sans" panose="020B0503050203000203" pitchFamily="34" charset="0"/>
              </a:rPr>
              <a:t>2a</a:t>
            </a:r>
          </a:p>
        </p:txBody>
      </p:sp>
      <p:sp>
        <p:nvSpPr>
          <p:cNvPr id="16" name="Oval 15">
            <a:extLst>
              <a:ext uri="{FF2B5EF4-FFF2-40B4-BE49-F238E27FC236}">
                <a16:creationId xmlns:a16="http://schemas.microsoft.com/office/drawing/2014/main" id="{DCD9D01A-8383-6989-6B89-8F6016DB33DF}"/>
              </a:ext>
            </a:extLst>
          </p:cNvPr>
          <p:cNvSpPr>
            <a:spLocks noChangeAspect="1"/>
          </p:cNvSpPr>
          <p:nvPr/>
        </p:nvSpPr>
        <p:spPr>
          <a:xfrm>
            <a:off x="4679252" y="3421713"/>
            <a:ext cx="291600" cy="291600"/>
          </a:xfrm>
          <a:prstGeom prst="ellipse">
            <a:avLst/>
          </a:prstGeom>
          <a:solidFill>
            <a:srgbClr val="0070C0"/>
          </a:solidFill>
          <a:ln w="19050">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defTabSz="1097236"/>
            <a:r>
              <a:rPr lang="en-US" sz="1000" dirty="0">
                <a:solidFill>
                  <a:schemeClr val="bg1"/>
                </a:solidFill>
                <a:latin typeface="IBM Plex Sans" panose="020B0503050203000203" pitchFamily="34" charset="0"/>
              </a:rPr>
              <a:t>2b</a:t>
            </a:r>
          </a:p>
        </p:txBody>
      </p:sp>
      <p:sp>
        <p:nvSpPr>
          <p:cNvPr id="23" name="Oval 22">
            <a:extLst>
              <a:ext uri="{FF2B5EF4-FFF2-40B4-BE49-F238E27FC236}">
                <a16:creationId xmlns:a16="http://schemas.microsoft.com/office/drawing/2014/main" id="{694D4383-5CCD-B519-6C81-8BAE398571BC}"/>
              </a:ext>
            </a:extLst>
          </p:cNvPr>
          <p:cNvSpPr>
            <a:spLocks noChangeAspect="1"/>
          </p:cNvSpPr>
          <p:nvPr/>
        </p:nvSpPr>
        <p:spPr>
          <a:xfrm>
            <a:off x="6026469" y="3291734"/>
            <a:ext cx="288000" cy="288000"/>
          </a:xfrm>
          <a:prstGeom prst="ellipse">
            <a:avLst/>
          </a:prstGeom>
          <a:solidFill>
            <a:srgbClr val="0070C0"/>
          </a:solidFill>
          <a:ln w="190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097236"/>
            <a:r>
              <a:rPr lang="en-US" sz="1200" dirty="0">
                <a:solidFill>
                  <a:schemeClr val="bg1"/>
                </a:solidFill>
                <a:latin typeface="IBM Plex Sans" panose="020B0503050203000203" pitchFamily="34" charset="0"/>
              </a:rPr>
              <a:t>1</a:t>
            </a:r>
          </a:p>
        </p:txBody>
      </p:sp>
      <p:sp>
        <p:nvSpPr>
          <p:cNvPr id="25" name="Rectangle 24">
            <a:extLst>
              <a:ext uri="{FF2B5EF4-FFF2-40B4-BE49-F238E27FC236}">
                <a16:creationId xmlns:a16="http://schemas.microsoft.com/office/drawing/2014/main" id="{19D6610A-E8ED-A539-261E-365B848CD93A}"/>
              </a:ext>
            </a:extLst>
          </p:cNvPr>
          <p:cNvSpPr/>
          <p:nvPr/>
        </p:nvSpPr>
        <p:spPr>
          <a:xfrm>
            <a:off x="4606324" y="3979108"/>
            <a:ext cx="3479670" cy="412205"/>
          </a:xfrm>
          <a:prstGeom prst="rect">
            <a:avLst/>
          </a:prstGeom>
          <a:no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097236"/>
            <a:endParaRPr lang="en-US" sz="1400" dirty="0">
              <a:solidFill>
                <a:schemeClr val="tx1"/>
              </a:solidFill>
              <a:latin typeface="IBM Plex Sans" panose="020B0503050203000203" pitchFamily="34" charset="0"/>
            </a:endParaRPr>
          </a:p>
        </p:txBody>
      </p:sp>
      <p:cxnSp>
        <p:nvCxnSpPr>
          <p:cNvPr id="26" name="Straight Arrow Connector 25">
            <a:extLst>
              <a:ext uri="{FF2B5EF4-FFF2-40B4-BE49-F238E27FC236}">
                <a16:creationId xmlns:a16="http://schemas.microsoft.com/office/drawing/2014/main" id="{85DA20B4-6591-EE30-EF6C-CF7817E60ED5}"/>
              </a:ext>
            </a:extLst>
          </p:cNvPr>
          <p:cNvCxnSpPr>
            <a:cxnSpLocks/>
          </p:cNvCxnSpPr>
          <p:nvPr/>
        </p:nvCxnSpPr>
        <p:spPr>
          <a:xfrm flipV="1">
            <a:off x="5581403" y="3240581"/>
            <a:ext cx="0" cy="738527"/>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86FEAF47-0A6F-37C8-10A5-4FAD67EC2181}"/>
              </a:ext>
            </a:extLst>
          </p:cNvPr>
          <p:cNvSpPr>
            <a:spLocks noChangeAspect="1"/>
          </p:cNvSpPr>
          <p:nvPr/>
        </p:nvSpPr>
        <p:spPr>
          <a:xfrm>
            <a:off x="5251299" y="3483840"/>
            <a:ext cx="288000" cy="288000"/>
          </a:xfrm>
          <a:prstGeom prst="ellipse">
            <a:avLst/>
          </a:prstGeom>
          <a:solidFill>
            <a:srgbClr val="0070C0"/>
          </a:solidFill>
          <a:ln w="190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097236"/>
            <a:r>
              <a:rPr lang="en-US" sz="1200" dirty="0">
                <a:solidFill>
                  <a:schemeClr val="bg1"/>
                </a:solidFill>
                <a:latin typeface="IBM Plex Sans" panose="020B0503050203000203" pitchFamily="34" charset="0"/>
              </a:rPr>
              <a:t>3</a:t>
            </a:r>
          </a:p>
        </p:txBody>
      </p:sp>
    </p:spTree>
    <p:extLst>
      <p:ext uri="{BB962C8B-B14F-4D97-AF65-F5344CB8AC3E}">
        <p14:creationId xmlns:p14="http://schemas.microsoft.com/office/powerpoint/2010/main" val="36078937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 name="Rectangle 129">
            <a:extLst>
              <a:ext uri="{FF2B5EF4-FFF2-40B4-BE49-F238E27FC236}">
                <a16:creationId xmlns:a16="http://schemas.microsoft.com/office/drawing/2014/main" id="{987BBA59-1420-35E8-08BD-402718B04FDA}"/>
              </a:ext>
            </a:extLst>
          </p:cNvPr>
          <p:cNvSpPr/>
          <p:nvPr/>
        </p:nvSpPr>
        <p:spPr>
          <a:xfrm>
            <a:off x="1878504" y="598387"/>
            <a:ext cx="2550162" cy="4459547"/>
          </a:xfrm>
          <a:prstGeom prst="rect">
            <a:avLst/>
          </a:prstGeom>
          <a:solidFill>
            <a:schemeClr val="bg1">
              <a:lumMod val="95000"/>
            </a:schemeClr>
          </a:solidFill>
          <a:ln w="12700" cmpd="sng">
            <a:solidFill>
              <a:schemeClr val="accent6">
                <a:lumMod val="50000"/>
                <a:alpha val="99000"/>
              </a:schemeClr>
            </a:solidFill>
            <a:prstDash val="solid"/>
            <a:extLst>
              <a:ext uri="{C807C97D-BFC1-408E-A445-0C87EB9F89A2}">
                <ask:lineSketchStyleProps xmlns:ask="http://schemas.microsoft.com/office/drawing/2018/sketchyshapes" sd="1219033472">
                  <a:custGeom>
                    <a:avLst/>
                    <a:gdLst>
                      <a:gd name="connsiteX0" fmla="*/ 0 w 5517100"/>
                      <a:gd name="connsiteY0" fmla="*/ 0 h 3705023"/>
                      <a:gd name="connsiteX1" fmla="*/ 496539 w 5517100"/>
                      <a:gd name="connsiteY1" fmla="*/ 0 h 3705023"/>
                      <a:gd name="connsiteX2" fmla="*/ 882736 w 5517100"/>
                      <a:gd name="connsiteY2" fmla="*/ 0 h 3705023"/>
                      <a:gd name="connsiteX3" fmla="*/ 1544788 w 5517100"/>
                      <a:gd name="connsiteY3" fmla="*/ 0 h 3705023"/>
                      <a:gd name="connsiteX4" fmla="*/ 2041327 w 5517100"/>
                      <a:gd name="connsiteY4" fmla="*/ 0 h 3705023"/>
                      <a:gd name="connsiteX5" fmla="*/ 2537866 w 5517100"/>
                      <a:gd name="connsiteY5" fmla="*/ 0 h 3705023"/>
                      <a:gd name="connsiteX6" fmla="*/ 3199918 w 5517100"/>
                      <a:gd name="connsiteY6" fmla="*/ 0 h 3705023"/>
                      <a:gd name="connsiteX7" fmla="*/ 3641286 w 5517100"/>
                      <a:gd name="connsiteY7" fmla="*/ 0 h 3705023"/>
                      <a:gd name="connsiteX8" fmla="*/ 4303338 w 5517100"/>
                      <a:gd name="connsiteY8" fmla="*/ 0 h 3705023"/>
                      <a:gd name="connsiteX9" fmla="*/ 4965390 w 5517100"/>
                      <a:gd name="connsiteY9" fmla="*/ 0 h 3705023"/>
                      <a:gd name="connsiteX10" fmla="*/ 5517100 w 5517100"/>
                      <a:gd name="connsiteY10" fmla="*/ 0 h 3705023"/>
                      <a:gd name="connsiteX11" fmla="*/ 5517100 w 5517100"/>
                      <a:gd name="connsiteY11" fmla="*/ 603389 h 3705023"/>
                      <a:gd name="connsiteX12" fmla="*/ 5517100 w 5517100"/>
                      <a:gd name="connsiteY12" fmla="*/ 1169729 h 3705023"/>
                      <a:gd name="connsiteX13" fmla="*/ 5517100 w 5517100"/>
                      <a:gd name="connsiteY13" fmla="*/ 1587867 h 3705023"/>
                      <a:gd name="connsiteX14" fmla="*/ 5517100 w 5517100"/>
                      <a:gd name="connsiteY14" fmla="*/ 2117156 h 3705023"/>
                      <a:gd name="connsiteX15" fmla="*/ 5517100 w 5517100"/>
                      <a:gd name="connsiteY15" fmla="*/ 2646445 h 3705023"/>
                      <a:gd name="connsiteX16" fmla="*/ 5517100 w 5517100"/>
                      <a:gd name="connsiteY16" fmla="*/ 3175734 h 3705023"/>
                      <a:gd name="connsiteX17" fmla="*/ 5517100 w 5517100"/>
                      <a:gd name="connsiteY17" fmla="*/ 3705023 h 3705023"/>
                      <a:gd name="connsiteX18" fmla="*/ 4910219 w 5517100"/>
                      <a:gd name="connsiteY18" fmla="*/ 3705023 h 3705023"/>
                      <a:gd name="connsiteX19" fmla="*/ 4524022 w 5517100"/>
                      <a:gd name="connsiteY19" fmla="*/ 3705023 h 3705023"/>
                      <a:gd name="connsiteX20" fmla="*/ 4082654 w 5517100"/>
                      <a:gd name="connsiteY20" fmla="*/ 3705023 h 3705023"/>
                      <a:gd name="connsiteX21" fmla="*/ 3420602 w 5517100"/>
                      <a:gd name="connsiteY21" fmla="*/ 3705023 h 3705023"/>
                      <a:gd name="connsiteX22" fmla="*/ 2868892 w 5517100"/>
                      <a:gd name="connsiteY22" fmla="*/ 3705023 h 3705023"/>
                      <a:gd name="connsiteX23" fmla="*/ 2427524 w 5517100"/>
                      <a:gd name="connsiteY23" fmla="*/ 3705023 h 3705023"/>
                      <a:gd name="connsiteX24" fmla="*/ 1875814 w 5517100"/>
                      <a:gd name="connsiteY24" fmla="*/ 3705023 h 3705023"/>
                      <a:gd name="connsiteX25" fmla="*/ 1489617 w 5517100"/>
                      <a:gd name="connsiteY25" fmla="*/ 3705023 h 3705023"/>
                      <a:gd name="connsiteX26" fmla="*/ 1103420 w 5517100"/>
                      <a:gd name="connsiteY26" fmla="*/ 3705023 h 3705023"/>
                      <a:gd name="connsiteX27" fmla="*/ 551710 w 5517100"/>
                      <a:gd name="connsiteY27" fmla="*/ 3705023 h 3705023"/>
                      <a:gd name="connsiteX28" fmla="*/ 0 w 5517100"/>
                      <a:gd name="connsiteY28" fmla="*/ 3705023 h 3705023"/>
                      <a:gd name="connsiteX29" fmla="*/ 0 w 5517100"/>
                      <a:gd name="connsiteY29" fmla="*/ 3138684 h 3705023"/>
                      <a:gd name="connsiteX30" fmla="*/ 0 w 5517100"/>
                      <a:gd name="connsiteY30" fmla="*/ 2646445 h 3705023"/>
                      <a:gd name="connsiteX31" fmla="*/ 0 w 5517100"/>
                      <a:gd name="connsiteY31" fmla="*/ 2228307 h 3705023"/>
                      <a:gd name="connsiteX32" fmla="*/ 0 w 5517100"/>
                      <a:gd name="connsiteY32" fmla="*/ 1661967 h 3705023"/>
                      <a:gd name="connsiteX33" fmla="*/ 0 w 5517100"/>
                      <a:gd name="connsiteY33" fmla="*/ 1206779 h 3705023"/>
                      <a:gd name="connsiteX34" fmla="*/ 0 w 5517100"/>
                      <a:gd name="connsiteY34" fmla="*/ 640440 h 3705023"/>
                      <a:gd name="connsiteX35" fmla="*/ 0 w 5517100"/>
                      <a:gd name="connsiteY35" fmla="*/ 0 h 3705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17100" h="3705023" extrusionOk="0">
                        <a:moveTo>
                          <a:pt x="0" y="0"/>
                        </a:moveTo>
                        <a:cubicBezTo>
                          <a:pt x="136378" y="-22571"/>
                          <a:pt x="263509" y="41984"/>
                          <a:pt x="496539" y="0"/>
                        </a:cubicBezTo>
                        <a:cubicBezTo>
                          <a:pt x="729569" y="-41984"/>
                          <a:pt x="802058" y="40759"/>
                          <a:pt x="882736" y="0"/>
                        </a:cubicBezTo>
                        <a:cubicBezTo>
                          <a:pt x="963414" y="-40759"/>
                          <a:pt x="1389642" y="63693"/>
                          <a:pt x="1544788" y="0"/>
                        </a:cubicBezTo>
                        <a:cubicBezTo>
                          <a:pt x="1699934" y="-63693"/>
                          <a:pt x="1922519" y="24155"/>
                          <a:pt x="2041327" y="0"/>
                        </a:cubicBezTo>
                        <a:cubicBezTo>
                          <a:pt x="2160135" y="-24155"/>
                          <a:pt x="2378845" y="9596"/>
                          <a:pt x="2537866" y="0"/>
                        </a:cubicBezTo>
                        <a:cubicBezTo>
                          <a:pt x="2696887" y="-9596"/>
                          <a:pt x="2968875" y="40693"/>
                          <a:pt x="3199918" y="0"/>
                        </a:cubicBezTo>
                        <a:cubicBezTo>
                          <a:pt x="3430961" y="-40693"/>
                          <a:pt x="3461340" y="758"/>
                          <a:pt x="3641286" y="0"/>
                        </a:cubicBezTo>
                        <a:cubicBezTo>
                          <a:pt x="3821232" y="-758"/>
                          <a:pt x="4088999" y="17944"/>
                          <a:pt x="4303338" y="0"/>
                        </a:cubicBezTo>
                        <a:cubicBezTo>
                          <a:pt x="4517677" y="-17944"/>
                          <a:pt x="4742167" y="16828"/>
                          <a:pt x="4965390" y="0"/>
                        </a:cubicBezTo>
                        <a:cubicBezTo>
                          <a:pt x="5188613" y="-16828"/>
                          <a:pt x="5365529" y="16223"/>
                          <a:pt x="5517100" y="0"/>
                        </a:cubicBezTo>
                        <a:cubicBezTo>
                          <a:pt x="5566659" y="209353"/>
                          <a:pt x="5516049" y="323191"/>
                          <a:pt x="5517100" y="603389"/>
                        </a:cubicBezTo>
                        <a:cubicBezTo>
                          <a:pt x="5518151" y="883587"/>
                          <a:pt x="5489366" y="909633"/>
                          <a:pt x="5517100" y="1169729"/>
                        </a:cubicBezTo>
                        <a:cubicBezTo>
                          <a:pt x="5544834" y="1429825"/>
                          <a:pt x="5478324" y="1490040"/>
                          <a:pt x="5517100" y="1587867"/>
                        </a:cubicBezTo>
                        <a:cubicBezTo>
                          <a:pt x="5555876" y="1685694"/>
                          <a:pt x="5454958" y="1922253"/>
                          <a:pt x="5517100" y="2117156"/>
                        </a:cubicBezTo>
                        <a:cubicBezTo>
                          <a:pt x="5579242" y="2312059"/>
                          <a:pt x="5513772" y="2432029"/>
                          <a:pt x="5517100" y="2646445"/>
                        </a:cubicBezTo>
                        <a:cubicBezTo>
                          <a:pt x="5520428" y="2860861"/>
                          <a:pt x="5459207" y="3066020"/>
                          <a:pt x="5517100" y="3175734"/>
                        </a:cubicBezTo>
                        <a:cubicBezTo>
                          <a:pt x="5574993" y="3285448"/>
                          <a:pt x="5474241" y="3591688"/>
                          <a:pt x="5517100" y="3705023"/>
                        </a:cubicBezTo>
                        <a:cubicBezTo>
                          <a:pt x="5358966" y="3745541"/>
                          <a:pt x="5117600" y="3646996"/>
                          <a:pt x="4910219" y="3705023"/>
                        </a:cubicBezTo>
                        <a:cubicBezTo>
                          <a:pt x="4702838" y="3763050"/>
                          <a:pt x="4702351" y="3704641"/>
                          <a:pt x="4524022" y="3705023"/>
                        </a:cubicBezTo>
                        <a:cubicBezTo>
                          <a:pt x="4345693" y="3705405"/>
                          <a:pt x="4178065" y="3671836"/>
                          <a:pt x="4082654" y="3705023"/>
                        </a:cubicBezTo>
                        <a:cubicBezTo>
                          <a:pt x="3987243" y="3738210"/>
                          <a:pt x="3727866" y="3680657"/>
                          <a:pt x="3420602" y="3705023"/>
                        </a:cubicBezTo>
                        <a:cubicBezTo>
                          <a:pt x="3113338" y="3729389"/>
                          <a:pt x="3092297" y="3703718"/>
                          <a:pt x="2868892" y="3705023"/>
                        </a:cubicBezTo>
                        <a:cubicBezTo>
                          <a:pt x="2645487" y="3706328"/>
                          <a:pt x="2554958" y="3652983"/>
                          <a:pt x="2427524" y="3705023"/>
                        </a:cubicBezTo>
                        <a:cubicBezTo>
                          <a:pt x="2300090" y="3757063"/>
                          <a:pt x="2075949" y="3647845"/>
                          <a:pt x="1875814" y="3705023"/>
                        </a:cubicBezTo>
                        <a:cubicBezTo>
                          <a:pt x="1675679" y="3762201"/>
                          <a:pt x="1657774" y="3662540"/>
                          <a:pt x="1489617" y="3705023"/>
                        </a:cubicBezTo>
                        <a:cubicBezTo>
                          <a:pt x="1321460" y="3747506"/>
                          <a:pt x="1211879" y="3692689"/>
                          <a:pt x="1103420" y="3705023"/>
                        </a:cubicBezTo>
                        <a:cubicBezTo>
                          <a:pt x="994961" y="3717357"/>
                          <a:pt x="724840" y="3651360"/>
                          <a:pt x="551710" y="3705023"/>
                        </a:cubicBezTo>
                        <a:cubicBezTo>
                          <a:pt x="378580" y="3758686"/>
                          <a:pt x="163039" y="3669227"/>
                          <a:pt x="0" y="3705023"/>
                        </a:cubicBezTo>
                        <a:cubicBezTo>
                          <a:pt x="-54728" y="3532296"/>
                          <a:pt x="66027" y="3319192"/>
                          <a:pt x="0" y="3138684"/>
                        </a:cubicBezTo>
                        <a:cubicBezTo>
                          <a:pt x="-66027" y="2958176"/>
                          <a:pt x="14804" y="2774809"/>
                          <a:pt x="0" y="2646445"/>
                        </a:cubicBezTo>
                        <a:cubicBezTo>
                          <a:pt x="-14804" y="2518081"/>
                          <a:pt x="46937" y="2384816"/>
                          <a:pt x="0" y="2228307"/>
                        </a:cubicBezTo>
                        <a:cubicBezTo>
                          <a:pt x="-46937" y="2071798"/>
                          <a:pt x="66945" y="1891444"/>
                          <a:pt x="0" y="1661967"/>
                        </a:cubicBezTo>
                        <a:cubicBezTo>
                          <a:pt x="-66945" y="1432490"/>
                          <a:pt x="4706" y="1318097"/>
                          <a:pt x="0" y="1206779"/>
                        </a:cubicBezTo>
                        <a:cubicBezTo>
                          <a:pt x="-4706" y="1095461"/>
                          <a:pt x="57983" y="767534"/>
                          <a:pt x="0" y="640440"/>
                        </a:cubicBezTo>
                        <a:cubicBezTo>
                          <a:pt x="-57983" y="513346"/>
                          <a:pt x="69228" y="284092"/>
                          <a:pt x="0" y="0"/>
                        </a:cubicBezTo>
                        <a:close/>
                      </a:path>
                    </a:pathLst>
                  </a:custGeom>
                  <ask:type>
                    <ask:lineSketchNone/>
                  </ask:type>
                </ask:lineSketchStyleProps>
              </a:ext>
            </a:extLst>
          </a:ln>
        </p:spPr>
        <p:style>
          <a:lnRef idx="2">
            <a:schemeClr val="accent1"/>
          </a:lnRef>
          <a:fillRef idx="1">
            <a:schemeClr val="lt1"/>
          </a:fillRef>
          <a:effectRef idx="0">
            <a:schemeClr val="accent1"/>
          </a:effectRef>
          <a:fontRef idx="minor">
            <a:schemeClr val="dk1"/>
          </a:fontRef>
        </p:style>
        <p:txBody>
          <a:bodyPr tIns="36000" rtlCol="0" anchor="t"/>
          <a:lstStyle/>
          <a:p>
            <a:pPr algn="ctr"/>
            <a:r>
              <a:rPr lang="en-IN" sz="1200" dirty="0">
                <a:latin typeface="IBM Plex Sans" panose="020B0503050203000203" pitchFamily="34" charset="0"/>
              </a:rPr>
              <a:t>Data Ingestion Layer</a:t>
            </a:r>
          </a:p>
        </p:txBody>
      </p:sp>
      <p:sp>
        <p:nvSpPr>
          <p:cNvPr id="162" name="Rectangle 161">
            <a:extLst>
              <a:ext uri="{FF2B5EF4-FFF2-40B4-BE49-F238E27FC236}">
                <a16:creationId xmlns:a16="http://schemas.microsoft.com/office/drawing/2014/main" id="{FD6D6F3E-E6D9-7DD6-B153-681CBC4C538E}"/>
              </a:ext>
            </a:extLst>
          </p:cNvPr>
          <p:cNvSpPr/>
          <p:nvPr/>
        </p:nvSpPr>
        <p:spPr>
          <a:xfrm>
            <a:off x="1881563" y="5132316"/>
            <a:ext cx="9215041" cy="1241822"/>
          </a:xfrm>
          <a:prstGeom prst="rect">
            <a:avLst/>
          </a:prstGeom>
          <a:solidFill>
            <a:schemeClr val="accent1">
              <a:lumMod val="20000"/>
              <a:lumOff val="80000"/>
            </a:schemeClr>
          </a:solidFill>
          <a:ln w="12700" cmpd="sng">
            <a:solidFill>
              <a:schemeClr val="tx1">
                <a:alpha val="99000"/>
              </a:schemeClr>
            </a:solidFill>
            <a:prstDash val="solid"/>
            <a:extLst>
              <a:ext uri="{C807C97D-BFC1-408E-A445-0C87EB9F89A2}">
                <ask:lineSketchStyleProps xmlns:ask="http://schemas.microsoft.com/office/drawing/2018/sketchyshapes" sd="1219033472">
                  <a:custGeom>
                    <a:avLst/>
                    <a:gdLst>
                      <a:gd name="connsiteX0" fmla="*/ 0 w 5517100"/>
                      <a:gd name="connsiteY0" fmla="*/ 0 h 3705023"/>
                      <a:gd name="connsiteX1" fmla="*/ 496539 w 5517100"/>
                      <a:gd name="connsiteY1" fmla="*/ 0 h 3705023"/>
                      <a:gd name="connsiteX2" fmla="*/ 882736 w 5517100"/>
                      <a:gd name="connsiteY2" fmla="*/ 0 h 3705023"/>
                      <a:gd name="connsiteX3" fmla="*/ 1544788 w 5517100"/>
                      <a:gd name="connsiteY3" fmla="*/ 0 h 3705023"/>
                      <a:gd name="connsiteX4" fmla="*/ 2041327 w 5517100"/>
                      <a:gd name="connsiteY4" fmla="*/ 0 h 3705023"/>
                      <a:gd name="connsiteX5" fmla="*/ 2537866 w 5517100"/>
                      <a:gd name="connsiteY5" fmla="*/ 0 h 3705023"/>
                      <a:gd name="connsiteX6" fmla="*/ 3199918 w 5517100"/>
                      <a:gd name="connsiteY6" fmla="*/ 0 h 3705023"/>
                      <a:gd name="connsiteX7" fmla="*/ 3641286 w 5517100"/>
                      <a:gd name="connsiteY7" fmla="*/ 0 h 3705023"/>
                      <a:gd name="connsiteX8" fmla="*/ 4303338 w 5517100"/>
                      <a:gd name="connsiteY8" fmla="*/ 0 h 3705023"/>
                      <a:gd name="connsiteX9" fmla="*/ 4965390 w 5517100"/>
                      <a:gd name="connsiteY9" fmla="*/ 0 h 3705023"/>
                      <a:gd name="connsiteX10" fmla="*/ 5517100 w 5517100"/>
                      <a:gd name="connsiteY10" fmla="*/ 0 h 3705023"/>
                      <a:gd name="connsiteX11" fmla="*/ 5517100 w 5517100"/>
                      <a:gd name="connsiteY11" fmla="*/ 603389 h 3705023"/>
                      <a:gd name="connsiteX12" fmla="*/ 5517100 w 5517100"/>
                      <a:gd name="connsiteY12" fmla="*/ 1169729 h 3705023"/>
                      <a:gd name="connsiteX13" fmla="*/ 5517100 w 5517100"/>
                      <a:gd name="connsiteY13" fmla="*/ 1587867 h 3705023"/>
                      <a:gd name="connsiteX14" fmla="*/ 5517100 w 5517100"/>
                      <a:gd name="connsiteY14" fmla="*/ 2117156 h 3705023"/>
                      <a:gd name="connsiteX15" fmla="*/ 5517100 w 5517100"/>
                      <a:gd name="connsiteY15" fmla="*/ 2646445 h 3705023"/>
                      <a:gd name="connsiteX16" fmla="*/ 5517100 w 5517100"/>
                      <a:gd name="connsiteY16" fmla="*/ 3175734 h 3705023"/>
                      <a:gd name="connsiteX17" fmla="*/ 5517100 w 5517100"/>
                      <a:gd name="connsiteY17" fmla="*/ 3705023 h 3705023"/>
                      <a:gd name="connsiteX18" fmla="*/ 4910219 w 5517100"/>
                      <a:gd name="connsiteY18" fmla="*/ 3705023 h 3705023"/>
                      <a:gd name="connsiteX19" fmla="*/ 4524022 w 5517100"/>
                      <a:gd name="connsiteY19" fmla="*/ 3705023 h 3705023"/>
                      <a:gd name="connsiteX20" fmla="*/ 4082654 w 5517100"/>
                      <a:gd name="connsiteY20" fmla="*/ 3705023 h 3705023"/>
                      <a:gd name="connsiteX21" fmla="*/ 3420602 w 5517100"/>
                      <a:gd name="connsiteY21" fmla="*/ 3705023 h 3705023"/>
                      <a:gd name="connsiteX22" fmla="*/ 2868892 w 5517100"/>
                      <a:gd name="connsiteY22" fmla="*/ 3705023 h 3705023"/>
                      <a:gd name="connsiteX23" fmla="*/ 2427524 w 5517100"/>
                      <a:gd name="connsiteY23" fmla="*/ 3705023 h 3705023"/>
                      <a:gd name="connsiteX24" fmla="*/ 1875814 w 5517100"/>
                      <a:gd name="connsiteY24" fmla="*/ 3705023 h 3705023"/>
                      <a:gd name="connsiteX25" fmla="*/ 1489617 w 5517100"/>
                      <a:gd name="connsiteY25" fmla="*/ 3705023 h 3705023"/>
                      <a:gd name="connsiteX26" fmla="*/ 1103420 w 5517100"/>
                      <a:gd name="connsiteY26" fmla="*/ 3705023 h 3705023"/>
                      <a:gd name="connsiteX27" fmla="*/ 551710 w 5517100"/>
                      <a:gd name="connsiteY27" fmla="*/ 3705023 h 3705023"/>
                      <a:gd name="connsiteX28" fmla="*/ 0 w 5517100"/>
                      <a:gd name="connsiteY28" fmla="*/ 3705023 h 3705023"/>
                      <a:gd name="connsiteX29" fmla="*/ 0 w 5517100"/>
                      <a:gd name="connsiteY29" fmla="*/ 3138684 h 3705023"/>
                      <a:gd name="connsiteX30" fmla="*/ 0 w 5517100"/>
                      <a:gd name="connsiteY30" fmla="*/ 2646445 h 3705023"/>
                      <a:gd name="connsiteX31" fmla="*/ 0 w 5517100"/>
                      <a:gd name="connsiteY31" fmla="*/ 2228307 h 3705023"/>
                      <a:gd name="connsiteX32" fmla="*/ 0 w 5517100"/>
                      <a:gd name="connsiteY32" fmla="*/ 1661967 h 3705023"/>
                      <a:gd name="connsiteX33" fmla="*/ 0 w 5517100"/>
                      <a:gd name="connsiteY33" fmla="*/ 1206779 h 3705023"/>
                      <a:gd name="connsiteX34" fmla="*/ 0 w 5517100"/>
                      <a:gd name="connsiteY34" fmla="*/ 640440 h 3705023"/>
                      <a:gd name="connsiteX35" fmla="*/ 0 w 5517100"/>
                      <a:gd name="connsiteY35" fmla="*/ 0 h 3705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17100" h="3705023" extrusionOk="0">
                        <a:moveTo>
                          <a:pt x="0" y="0"/>
                        </a:moveTo>
                        <a:cubicBezTo>
                          <a:pt x="136378" y="-22571"/>
                          <a:pt x="263509" y="41984"/>
                          <a:pt x="496539" y="0"/>
                        </a:cubicBezTo>
                        <a:cubicBezTo>
                          <a:pt x="729569" y="-41984"/>
                          <a:pt x="802058" y="40759"/>
                          <a:pt x="882736" y="0"/>
                        </a:cubicBezTo>
                        <a:cubicBezTo>
                          <a:pt x="963414" y="-40759"/>
                          <a:pt x="1389642" y="63693"/>
                          <a:pt x="1544788" y="0"/>
                        </a:cubicBezTo>
                        <a:cubicBezTo>
                          <a:pt x="1699934" y="-63693"/>
                          <a:pt x="1922519" y="24155"/>
                          <a:pt x="2041327" y="0"/>
                        </a:cubicBezTo>
                        <a:cubicBezTo>
                          <a:pt x="2160135" y="-24155"/>
                          <a:pt x="2378845" y="9596"/>
                          <a:pt x="2537866" y="0"/>
                        </a:cubicBezTo>
                        <a:cubicBezTo>
                          <a:pt x="2696887" y="-9596"/>
                          <a:pt x="2968875" y="40693"/>
                          <a:pt x="3199918" y="0"/>
                        </a:cubicBezTo>
                        <a:cubicBezTo>
                          <a:pt x="3430961" y="-40693"/>
                          <a:pt x="3461340" y="758"/>
                          <a:pt x="3641286" y="0"/>
                        </a:cubicBezTo>
                        <a:cubicBezTo>
                          <a:pt x="3821232" y="-758"/>
                          <a:pt x="4088999" y="17944"/>
                          <a:pt x="4303338" y="0"/>
                        </a:cubicBezTo>
                        <a:cubicBezTo>
                          <a:pt x="4517677" y="-17944"/>
                          <a:pt x="4742167" y="16828"/>
                          <a:pt x="4965390" y="0"/>
                        </a:cubicBezTo>
                        <a:cubicBezTo>
                          <a:pt x="5188613" y="-16828"/>
                          <a:pt x="5365529" y="16223"/>
                          <a:pt x="5517100" y="0"/>
                        </a:cubicBezTo>
                        <a:cubicBezTo>
                          <a:pt x="5566659" y="209353"/>
                          <a:pt x="5516049" y="323191"/>
                          <a:pt x="5517100" y="603389"/>
                        </a:cubicBezTo>
                        <a:cubicBezTo>
                          <a:pt x="5518151" y="883587"/>
                          <a:pt x="5489366" y="909633"/>
                          <a:pt x="5517100" y="1169729"/>
                        </a:cubicBezTo>
                        <a:cubicBezTo>
                          <a:pt x="5544834" y="1429825"/>
                          <a:pt x="5478324" y="1490040"/>
                          <a:pt x="5517100" y="1587867"/>
                        </a:cubicBezTo>
                        <a:cubicBezTo>
                          <a:pt x="5555876" y="1685694"/>
                          <a:pt x="5454958" y="1922253"/>
                          <a:pt x="5517100" y="2117156"/>
                        </a:cubicBezTo>
                        <a:cubicBezTo>
                          <a:pt x="5579242" y="2312059"/>
                          <a:pt x="5513772" y="2432029"/>
                          <a:pt x="5517100" y="2646445"/>
                        </a:cubicBezTo>
                        <a:cubicBezTo>
                          <a:pt x="5520428" y="2860861"/>
                          <a:pt x="5459207" y="3066020"/>
                          <a:pt x="5517100" y="3175734"/>
                        </a:cubicBezTo>
                        <a:cubicBezTo>
                          <a:pt x="5574993" y="3285448"/>
                          <a:pt x="5474241" y="3591688"/>
                          <a:pt x="5517100" y="3705023"/>
                        </a:cubicBezTo>
                        <a:cubicBezTo>
                          <a:pt x="5358966" y="3745541"/>
                          <a:pt x="5117600" y="3646996"/>
                          <a:pt x="4910219" y="3705023"/>
                        </a:cubicBezTo>
                        <a:cubicBezTo>
                          <a:pt x="4702838" y="3763050"/>
                          <a:pt x="4702351" y="3704641"/>
                          <a:pt x="4524022" y="3705023"/>
                        </a:cubicBezTo>
                        <a:cubicBezTo>
                          <a:pt x="4345693" y="3705405"/>
                          <a:pt x="4178065" y="3671836"/>
                          <a:pt x="4082654" y="3705023"/>
                        </a:cubicBezTo>
                        <a:cubicBezTo>
                          <a:pt x="3987243" y="3738210"/>
                          <a:pt x="3727866" y="3680657"/>
                          <a:pt x="3420602" y="3705023"/>
                        </a:cubicBezTo>
                        <a:cubicBezTo>
                          <a:pt x="3113338" y="3729389"/>
                          <a:pt x="3092297" y="3703718"/>
                          <a:pt x="2868892" y="3705023"/>
                        </a:cubicBezTo>
                        <a:cubicBezTo>
                          <a:pt x="2645487" y="3706328"/>
                          <a:pt x="2554958" y="3652983"/>
                          <a:pt x="2427524" y="3705023"/>
                        </a:cubicBezTo>
                        <a:cubicBezTo>
                          <a:pt x="2300090" y="3757063"/>
                          <a:pt x="2075949" y="3647845"/>
                          <a:pt x="1875814" y="3705023"/>
                        </a:cubicBezTo>
                        <a:cubicBezTo>
                          <a:pt x="1675679" y="3762201"/>
                          <a:pt x="1657774" y="3662540"/>
                          <a:pt x="1489617" y="3705023"/>
                        </a:cubicBezTo>
                        <a:cubicBezTo>
                          <a:pt x="1321460" y="3747506"/>
                          <a:pt x="1211879" y="3692689"/>
                          <a:pt x="1103420" y="3705023"/>
                        </a:cubicBezTo>
                        <a:cubicBezTo>
                          <a:pt x="994961" y="3717357"/>
                          <a:pt x="724840" y="3651360"/>
                          <a:pt x="551710" y="3705023"/>
                        </a:cubicBezTo>
                        <a:cubicBezTo>
                          <a:pt x="378580" y="3758686"/>
                          <a:pt x="163039" y="3669227"/>
                          <a:pt x="0" y="3705023"/>
                        </a:cubicBezTo>
                        <a:cubicBezTo>
                          <a:pt x="-54728" y="3532296"/>
                          <a:pt x="66027" y="3319192"/>
                          <a:pt x="0" y="3138684"/>
                        </a:cubicBezTo>
                        <a:cubicBezTo>
                          <a:pt x="-66027" y="2958176"/>
                          <a:pt x="14804" y="2774809"/>
                          <a:pt x="0" y="2646445"/>
                        </a:cubicBezTo>
                        <a:cubicBezTo>
                          <a:pt x="-14804" y="2518081"/>
                          <a:pt x="46937" y="2384816"/>
                          <a:pt x="0" y="2228307"/>
                        </a:cubicBezTo>
                        <a:cubicBezTo>
                          <a:pt x="-46937" y="2071798"/>
                          <a:pt x="66945" y="1891444"/>
                          <a:pt x="0" y="1661967"/>
                        </a:cubicBezTo>
                        <a:cubicBezTo>
                          <a:pt x="-66945" y="1432490"/>
                          <a:pt x="4706" y="1318097"/>
                          <a:pt x="0" y="1206779"/>
                        </a:cubicBezTo>
                        <a:cubicBezTo>
                          <a:pt x="-4706" y="1095461"/>
                          <a:pt x="57983" y="767534"/>
                          <a:pt x="0" y="640440"/>
                        </a:cubicBezTo>
                        <a:cubicBezTo>
                          <a:pt x="-57983" y="513346"/>
                          <a:pt x="69228" y="284092"/>
                          <a:pt x="0" y="0"/>
                        </a:cubicBezTo>
                        <a:close/>
                      </a:path>
                    </a:pathLst>
                  </a:custGeom>
                  <ask:type>
                    <ask:lineSketchNone/>
                  </ask:type>
                </ask:lineSketchStyleProps>
              </a:ext>
            </a:extLst>
          </a:ln>
        </p:spPr>
        <p:style>
          <a:lnRef idx="2">
            <a:schemeClr val="accent1"/>
          </a:lnRef>
          <a:fillRef idx="1">
            <a:schemeClr val="lt1"/>
          </a:fillRef>
          <a:effectRef idx="0">
            <a:schemeClr val="accent1"/>
          </a:effectRef>
          <a:fontRef idx="minor">
            <a:schemeClr val="dk1"/>
          </a:fontRef>
        </p:style>
        <p:txBody>
          <a:bodyPr tIns="36000" rtlCol="0" anchor="t"/>
          <a:lstStyle/>
          <a:p>
            <a:pPr algn="ctr"/>
            <a:r>
              <a:rPr lang="en-IN" sz="1200" dirty="0">
                <a:latin typeface="IBM Plex Sans" panose="020B0503050203000203" pitchFamily="34" charset="0"/>
              </a:rPr>
              <a:t>Admin / Governance</a:t>
            </a:r>
          </a:p>
        </p:txBody>
      </p:sp>
      <p:sp>
        <p:nvSpPr>
          <p:cNvPr id="129" name="Rectangle 128">
            <a:extLst>
              <a:ext uri="{FF2B5EF4-FFF2-40B4-BE49-F238E27FC236}">
                <a16:creationId xmlns:a16="http://schemas.microsoft.com/office/drawing/2014/main" id="{A3EC4986-6C11-60FF-64FD-FEFC15079F35}"/>
              </a:ext>
            </a:extLst>
          </p:cNvPr>
          <p:cNvSpPr/>
          <p:nvPr/>
        </p:nvSpPr>
        <p:spPr>
          <a:xfrm>
            <a:off x="284079" y="587477"/>
            <a:ext cx="1447424" cy="5766030"/>
          </a:xfrm>
          <a:prstGeom prst="rect">
            <a:avLst/>
          </a:prstGeom>
          <a:solidFill>
            <a:schemeClr val="bg1">
              <a:lumMod val="95000"/>
            </a:schemeClr>
          </a:solidFill>
          <a:ln w="12700" cmpd="sng">
            <a:solidFill>
              <a:schemeClr val="accent6">
                <a:lumMod val="50000"/>
                <a:alpha val="99000"/>
              </a:schemeClr>
            </a:solidFill>
            <a:prstDash val="solid"/>
            <a:extLst>
              <a:ext uri="{C807C97D-BFC1-408E-A445-0C87EB9F89A2}">
                <ask:lineSketchStyleProps xmlns:ask="http://schemas.microsoft.com/office/drawing/2018/sketchyshapes" sd="1219033472">
                  <a:custGeom>
                    <a:avLst/>
                    <a:gdLst>
                      <a:gd name="connsiteX0" fmla="*/ 0 w 5517100"/>
                      <a:gd name="connsiteY0" fmla="*/ 0 h 3705023"/>
                      <a:gd name="connsiteX1" fmla="*/ 496539 w 5517100"/>
                      <a:gd name="connsiteY1" fmla="*/ 0 h 3705023"/>
                      <a:gd name="connsiteX2" fmla="*/ 882736 w 5517100"/>
                      <a:gd name="connsiteY2" fmla="*/ 0 h 3705023"/>
                      <a:gd name="connsiteX3" fmla="*/ 1544788 w 5517100"/>
                      <a:gd name="connsiteY3" fmla="*/ 0 h 3705023"/>
                      <a:gd name="connsiteX4" fmla="*/ 2041327 w 5517100"/>
                      <a:gd name="connsiteY4" fmla="*/ 0 h 3705023"/>
                      <a:gd name="connsiteX5" fmla="*/ 2537866 w 5517100"/>
                      <a:gd name="connsiteY5" fmla="*/ 0 h 3705023"/>
                      <a:gd name="connsiteX6" fmla="*/ 3199918 w 5517100"/>
                      <a:gd name="connsiteY6" fmla="*/ 0 h 3705023"/>
                      <a:gd name="connsiteX7" fmla="*/ 3641286 w 5517100"/>
                      <a:gd name="connsiteY7" fmla="*/ 0 h 3705023"/>
                      <a:gd name="connsiteX8" fmla="*/ 4303338 w 5517100"/>
                      <a:gd name="connsiteY8" fmla="*/ 0 h 3705023"/>
                      <a:gd name="connsiteX9" fmla="*/ 4965390 w 5517100"/>
                      <a:gd name="connsiteY9" fmla="*/ 0 h 3705023"/>
                      <a:gd name="connsiteX10" fmla="*/ 5517100 w 5517100"/>
                      <a:gd name="connsiteY10" fmla="*/ 0 h 3705023"/>
                      <a:gd name="connsiteX11" fmla="*/ 5517100 w 5517100"/>
                      <a:gd name="connsiteY11" fmla="*/ 603389 h 3705023"/>
                      <a:gd name="connsiteX12" fmla="*/ 5517100 w 5517100"/>
                      <a:gd name="connsiteY12" fmla="*/ 1169729 h 3705023"/>
                      <a:gd name="connsiteX13" fmla="*/ 5517100 w 5517100"/>
                      <a:gd name="connsiteY13" fmla="*/ 1587867 h 3705023"/>
                      <a:gd name="connsiteX14" fmla="*/ 5517100 w 5517100"/>
                      <a:gd name="connsiteY14" fmla="*/ 2117156 h 3705023"/>
                      <a:gd name="connsiteX15" fmla="*/ 5517100 w 5517100"/>
                      <a:gd name="connsiteY15" fmla="*/ 2646445 h 3705023"/>
                      <a:gd name="connsiteX16" fmla="*/ 5517100 w 5517100"/>
                      <a:gd name="connsiteY16" fmla="*/ 3175734 h 3705023"/>
                      <a:gd name="connsiteX17" fmla="*/ 5517100 w 5517100"/>
                      <a:gd name="connsiteY17" fmla="*/ 3705023 h 3705023"/>
                      <a:gd name="connsiteX18" fmla="*/ 4910219 w 5517100"/>
                      <a:gd name="connsiteY18" fmla="*/ 3705023 h 3705023"/>
                      <a:gd name="connsiteX19" fmla="*/ 4524022 w 5517100"/>
                      <a:gd name="connsiteY19" fmla="*/ 3705023 h 3705023"/>
                      <a:gd name="connsiteX20" fmla="*/ 4082654 w 5517100"/>
                      <a:gd name="connsiteY20" fmla="*/ 3705023 h 3705023"/>
                      <a:gd name="connsiteX21" fmla="*/ 3420602 w 5517100"/>
                      <a:gd name="connsiteY21" fmla="*/ 3705023 h 3705023"/>
                      <a:gd name="connsiteX22" fmla="*/ 2868892 w 5517100"/>
                      <a:gd name="connsiteY22" fmla="*/ 3705023 h 3705023"/>
                      <a:gd name="connsiteX23" fmla="*/ 2427524 w 5517100"/>
                      <a:gd name="connsiteY23" fmla="*/ 3705023 h 3705023"/>
                      <a:gd name="connsiteX24" fmla="*/ 1875814 w 5517100"/>
                      <a:gd name="connsiteY24" fmla="*/ 3705023 h 3705023"/>
                      <a:gd name="connsiteX25" fmla="*/ 1489617 w 5517100"/>
                      <a:gd name="connsiteY25" fmla="*/ 3705023 h 3705023"/>
                      <a:gd name="connsiteX26" fmla="*/ 1103420 w 5517100"/>
                      <a:gd name="connsiteY26" fmla="*/ 3705023 h 3705023"/>
                      <a:gd name="connsiteX27" fmla="*/ 551710 w 5517100"/>
                      <a:gd name="connsiteY27" fmla="*/ 3705023 h 3705023"/>
                      <a:gd name="connsiteX28" fmla="*/ 0 w 5517100"/>
                      <a:gd name="connsiteY28" fmla="*/ 3705023 h 3705023"/>
                      <a:gd name="connsiteX29" fmla="*/ 0 w 5517100"/>
                      <a:gd name="connsiteY29" fmla="*/ 3138684 h 3705023"/>
                      <a:gd name="connsiteX30" fmla="*/ 0 w 5517100"/>
                      <a:gd name="connsiteY30" fmla="*/ 2646445 h 3705023"/>
                      <a:gd name="connsiteX31" fmla="*/ 0 w 5517100"/>
                      <a:gd name="connsiteY31" fmla="*/ 2228307 h 3705023"/>
                      <a:gd name="connsiteX32" fmla="*/ 0 w 5517100"/>
                      <a:gd name="connsiteY32" fmla="*/ 1661967 h 3705023"/>
                      <a:gd name="connsiteX33" fmla="*/ 0 w 5517100"/>
                      <a:gd name="connsiteY33" fmla="*/ 1206779 h 3705023"/>
                      <a:gd name="connsiteX34" fmla="*/ 0 w 5517100"/>
                      <a:gd name="connsiteY34" fmla="*/ 640440 h 3705023"/>
                      <a:gd name="connsiteX35" fmla="*/ 0 w 5517100"/>
                      <a:gd name="connsiteY35" fmla="*/ 0 h 3705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17100" h="3705023" extrusionOk="0">
                        <a:moveTo>
                          <a:pt x="0" y="0"/>
                        </a:moveTo>
                        <a:cubicBezTo>
                          <a:pt x="136378" y="-22571"/>
                          <a:pt x="263509" y="41984"/>
                          <a:pt x="496539" y="0"/>
                        </a:cubicBezTo>
                        <a:cubicBezTo>
                          <a:pt x="729569" y="-41984"/>
                          <a:pt x="802058" y="40759"/>
                          <a:pt x="882736" y="0"/>
                        </a:cubicBezTo>
                        <a:cubicBezTo>
                          <a:pt x="963414" y="-40759"/>
                          <a:pt x="1389642" y="63693"/>
                          <a:pt x="1544788" y="0"/>
                        </a:cubicBezTo>
                        <a:cubicBezTo>
                          <a:pt x="1699934" y="-63693"/>
                          <a:pt x="1922519" y="24155"/>
                          <a:pt x="2041327" y="0"/>
                        </a:cubicBezTo>
                        <a:cubicBezTo>
                          <a:pt x="2160135" y="-24155"/>
                          <a:pt x="2378845" y="9596"/>
                          <a:pt x="2537866" y="0"/>
                        </a:cubicBezTo>
                        <a:cubicBezTo>
                          <a:pt x="2696887" y="-9596"/>
                          <a:pt x="2968875" y="40693"/>
                          <a:pt x="3199918" y="0"/>
                        </a:cubicBezTo>
                        <a:cubicBezTo>
                          <a:pt x="3430961" y="-40693"/>
                          <a:pt x="3461340" y="758"/>
                          <a:pt x="3641286" y="0"/>
                        </a:cubicBezTo>
                        <a:cubicBezTo>
                          <a:pt x="3821232" y="-758"/>
                          <a:pt x="4088999" y="17944"/>
                          <a:pt x="4303338" y="0"/>
                        </a:cubicBezTo>
                        <a:cubicBezTo>
                          <a:pt x="4517677" y="-17944"/>
                          <a:pt x="4742167" y="16828"/>
                          <a:pt x="4965390" y="0"/>
                        </a:cubicBezTo>
                        <a:cubicBezTo>
                          <a:pt x="5188613" y="-16828"/>
                          <a:pt x="5365529" y="16223"/>
                          <a:pt x="5517100" y="0"/>
                        </a:cubicBezTo>
                        <a:cubicBezTo>
                          <a:pt x="5566659" y="209353"/>
                          <a:pt x="5516049" y="323191"/>
                          <a:pt x="5517100" y="603389"/>
                        </a:cubicBezTo>
                        <a:cubicBezTo>
                          <a:pt x="5518151" y="883587"/>
                          <a:pt x="5489366" y="909633"/>
                          <a:pt x="5517100" y="1169729"/>
                        </a:cubicBezTo>
                        <a:cubicBezTo>
                          <a:pt x="5544834" y="1429825"/>
                          <a:pt x="5478324" y="1490040"/>
                          <a:pt x="5517100" y="1587867"/>
                        </a:cubicBezTo>
                        <a:cubicBezTo>
                          <a:pt x="5555876" y="1685694"/>
                          <a:pt x="5454958" y="1922253"/>
                          <a:pt x="5517100" y="2117156"/>
                        </a:cubicBezTo>
                        <a:cubicBezTo>
                          <a:pt x="5579242" y="2312059"/>
                          <a:pt x="5513772" y="2432029"/>
                          <a:pt x="5517100" y="2646445"/>
                        </a:cubicBezTo>
                        <a:cubicBezTo>
                          <a:pt x="5520428" y="2860861"/>
                          <a:pt x="5459207" y="3066020"/>
                          <a:pt x="5517100" y="3175734"/>
                        </a:cubicBezTo>
                        <a:cubicBezTo>
                          <a:pt x="5574993" y="3285448"/>
                          <a:pt x="5474241" y="3591688"/>
                          <a:pt x="5517100" y="3705023"/>
                        </a:cubicBezTo>
                        <a:cubicBezTo>
                          <a:pt x="5358966" y="3745541"/>
                          <a:pt x="5117600" y="3646996"/>
                          <a:pt x="4910219" y="3705023"/>
                        </a:cubicBezTo>
                        <a:cubicBezTo>
                          <a:pt x="4702838" y="3763050"/>
                          <a:pt x="4702351" y="3704641"/>
                          <a:pt x="4524022" y="3705023"/>
                        </a:cubicBezTo>
                        <a:cubicBezTo>
                          <a:pt x="4345693" y="3705405"/>
                          <a:pt x="4178065" y="3671836"/>
                          <a:pt x="4082654" y="3705023"/>
                        </a:cubicBezTo>
                        <a:cubicBezTo>
                          <a:pt x="3987243" y="3738210"/>
                          <a:pt x="3727866" y="3680657"/>
                          <a:pt x="3420602" y="3705023"/>
                        </a:cubicBezTo>
                        <a:cubicBezTo>
                          <a:pt x="3113338" y="3729389"/>
                          <a:pt x="3092297" y="3703718"/>
                          <a:pt x="2868892" y="3705023"/>
                        </a:cubicBezTo>
                        <a:cubicBezTo>
                          <a:pt x="2645487" y="3706328"/>
                          <a:pt x="2554958" y="3652983"/>
                          <a:pt x="2427524" y="3705023"/>
                        </a:cubicBezTo>
                        <a:cubicBezTo>
                          <a:pt x="2300090" y="3757063"/>
                          <a:pt x="2075949" y="3647845"/>
                          <a:pt x="1875814" y="3705023"/>
                        </a:cubicBezTo>
                        <a:cubicBezTo>
                          <a:pt x="1675679" y="3762201"/>
                          <a:pt x="1657774" y="3662540"/>
                          <a:pt x="1489617" y="3705023"/>
                        </a:cubicBezTo>
                        <a:cubicBezTo>
                          <a:pt x="1321460" y="3747506"/>
                          <a:pt x="1211879" y="3692689"/>
                          <a:pt x="1103420" y="3705023"/>
                        </a:cubicBezTo>
                        <a:cubicBezTo>
                          <a:pt x="994961" y="3717357"/>
                          <a:pt x="724840" y="3651360"/>
                          <a:pt x="551710" y="3705023"/>
                        </a:cubicBezTo>
                        <a:cubicBezTo>
                          <a:pt x="378580" y="3758686"/>
                          <a:pt x="163039" y="3669227"/>
                          <a:pt x="0" y="3705023"/>
                        </a:cubicBezTo>
                        <a:cubicBezTo>
                          <a:pt x="-54728" y="3532296"/>
                          <a:pt x="66027" y="3319192"/>
                          <a:pt x="0" y="3138684"/>
                        </a:cubicBezTo>
                        <a:cubicBezTo>
                          <a:pt x="-66027" y="2958176"/>
                          <a:pt x="14804" y="2774809"/>
                          <a:pt x="0" y="2646445"/>
                        </a:cubicBezTo>
                        <a:cubicBezTo>
                          <a:pt x="-14804" y="2518081"/>
                          <a:pt x="46937" y="2384816"/>
                          <a:pt x="0" y="2228307"/>
                        </a:cubicBezTo>
                        <a:cubicBezTo>
                          <a:pt x="-46937" y="2071798"/>
                          <a:pt x="66945" y="1891444"/>
                          <a:pt x="0" y="1661967"/>
                        </a:cubicBezTo>
                        <a:cubicBezTo>
                          <a:pt x="-66945" y="1432490"/>
                          <a:pt x="4706" y="1318097"/>
                          <a:pt x="0" y="1206779"/>
                        </a:cubicBezTo>
                        <a:cubicBezTo>
                          <a:pt x="-4706" y="1095461"/>
                          <a:pt x="57983" y="767534"/>
                          <a:pt x="0" y="640440"/>
                        </a:cubicBezTo>
                        <a:cubicBezTo>
                          <a:pt x="-57983" y="513346"/>
                          <a:pt x="69228" y="284092"/>
                          <a:pt x="0" y="0"/>
                        </a:cubicBezTo>
                        <a:close/>
                      </a:path>
                    </a:pathLst>
                  </a:custGeom>
                  <ask:type>
                    <ask:lineSketchNone/>
                  </ask:type>
                </ask:lineSketchStyleProps>
              </a:ext>
            </a:extLst>
          </a:ln>
        </p:spPr>
        <p:style>
          <a:lnRef idx="2">
            <a:schemeClr val="accent1"/>
          </a:lnRef>
          <a:fillRef idx="1">
            <a:schemeClr val="lt1"/>
          </a:fillRef>
          <a:effectRef idx="0">
            <a:schemeClr val="accent1"/>
          </a:effectRef>
          <a:fontRef idx="minor">
            <a:schemeClr val="dk1"/>
          </a:fontRef>
        </p:style>
        <p:txBody>
          <a:bodyPr tIns="36000" rtlCol="0" anchor="t"/>
          <a:lstStyle/>
          <a:p>
            <a:pPr algn="ctr"/>
            <a:r>
              <a:rPr lang="en-IN" sz="1200" dirty="0">
                <a:latin typeface="IBM Plex Sans" panose="020B0503050203000203" pitchFamily="34" charset="0"/>
              </a:rPr>
              <a:t>Data Sources</a:t>
            </a:r>
          </a:p>
        </p:txBody>
      </p:sp>
      <p:sp>
        <p:nvSpPr>
          <p:cNvPr id="4" name="Rectangle 3">
            <a:extLst>
              <a:ext uri="{FF2B5EF4-FFF2-40B4-BE49-F238E27FC236}">
                <a16:creationId xmlns:a16="http://schemas.microsoft.com/office/drawing/2014/main" id="{80D822D0-6404-BF53-D534-CFB40EA55524}"/>
              </a:ext>
            </a:extLst>
          </p:cNvPr>
          <p:cNvSpPr/>
          <p:nvPr/>
        </p:nvSpPr>
        <p:spPr>
          <a:xfrm>
            <a:off x="1981099" y="992181"/>
            <a:ext cx="865686" cy="3979325"/>
          </a:xfrm>
          <a:prstGeom prst="rect">
            <a:avLst/>
          </a:prstGeom>
          <a:solidFill>
            <a:schemeClr val="bg1"/>
          </a:solidFill>
          <a:ln w="12700">
            <a:solidFill>
              <a:schemeClr val="accent6">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097236"/>
            <a:endParaRPr lang="en-IN" sz="1800">
              <a:solidFill>
                <a:prstClr val="white"/>
              </a:solidFill>
              <a:latin typeface="Calibri" panose="020F0502020204030204"/>
            </a:endParaRPr>
          </a:p>
        </p:txBody>
      </p:sp>
      <p:sp>
        <p:nvSpPr>
          <p:cNvPr id="2" name="Title 1">
            <a:extLst>
              <a:ext uri="{FF2B5EF4-FFF2-40B4-BE49-F238E27FC236}">
                <a16:creationId xmlns:a16="http://schemas.microsoft.com/office/drawing/2014/main" id="{A7D105B6-630D-75EB-E72F-8C8FADB02A39}"/>
              </a:ext>
            </a:extLst>
          </p:cNvPr>
          <p:cNvSpPr txBox="1">
            <a:spLocks/>
          </p:cNvSpPr>
          <p:nvPr/>
        </p:nvSpPr>
        <p:spPr>
          <a:xfrm>
            <a:off x="173209" y="69054"/>
            <a:ext cx="11825723" cy="421347"/>
          </a:xfrm>
          <a:prstGeom prst="rect">
            <a:avLst/>
          </a:prstGeom>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b="1" dirty="0">
                <a:latin typeface="IBM Plex Sans Condensed" panose="020B0506050203000203" pitchFamily="34" charset="77"/>
              </a:rPr>
              <a:t>Data Flow - Analytics</a:t>
            </a:r>
          </a:p>
        </p:txBody>
      </p:sp>
      <p:sp>
        <p:nvSpPr>
          <p:cNvPr id="18" name="Rectangle 17">
            <a:extLst>
              <a:ext uri="{FF2B5EF4-FFF2-40B4-BE49-F238E27FC236}">
                <a16:creationId xmlns:a16="http://schemas.microsoft.com/office/drawing/2014/main" id="{6ECF9C4F-2261-C2F8-B14E-6E55F3D7B4D7}"/>
              </a:ext>
            </a:extLst>
          </p:cNvPr>
          <p:cNvSpPr/>
          <p:nvPr/>
        </p:nvSpPr>
        <p:spPr>
          <a:xfrm>
            <a:off x="425868" y="1003040"/>
            <a:ext cx="1167928" cy="2071780"/>
          </a:xfrm>
          <a:prstGeom prst="rect">
            <a:avLst/>
          </a:prstGeom>
          <a:solidFill>
            <a:schemeClr val="bg1"/>
          </a:solidFill>
          <a:ln w="12700">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defTabSz="1097236"/>
            <a:r>
              <a:rPr lang="en-IN" sz="1200" dirty="0">
                <a:solidFill>
                  <a:schemeClr val="accent6">
                    <a:lumMod val="75000"/>
                  </a:schemeClr>
                </a:solidFill>
                <a:latin typeface="IBM Plex Sans" panose="020B0503050203000203" pitchFamily="34" charset="0"/>
              </a:rPr>
              <a:t>Structured Data</a:t>
            </a:r>
          </a:p>
        </p:txBody>
      </p:sp>
      <p:sp>
        <p:nvSpPr>
          <p:cNvPr id="22" name="TextBox 21">
            <a:extLst>
              <a:ext uri="{FF2B5EF4-FFF2-40B4-BE49-F238E27FC236}">
                <a16:creationId xmlns:a16="http://schemas.microsoft.com/office/drawing/2014/main" id="{07F6A5E8-4CAC-4F68-9CCD-D06A87D8ECC5}"/>
              </a:ext>
            </a:extLst>
          </p:cNvPr>
          <p:cNvSpPr txBox="1"/>
          <p:nvPr/>
        </p:nvSpPr>
        <p:spPr>
          <a:xfrm>
            <a:off x="544399" y="1853066"/>
            <a:ext cx="923651" cy="261610"/>
          </a:xfrm>
          <a:prstGeom prst="rect">
            <a:avLst/>
          </a:prstGeom>
          <a:noFill/>
        </p:spPr>
        <p:txBody>
          <a:bodyPr wrap="square" rtlCol="0">
            <a:spAutoFit/>
          </a:bodyPr>
          <a:lstStyle/>
          <a:p>
            <a:pPr algn="ctr" defTabSz="1097236"/>
            <a:r>
              <a:rPr lang="en-IN" sz="1050" dirty="0">
                <a:solidFill>
                  <a:schemeClr val="accent6">
                    <a:lumMod val="75000"/>
                  </a:schemeClr>
                </a:solidFill>
                <a:latin typeface="IBM Plex Sans" panose="020B0503050203000203" pitchFamily="34" charset="0"/>
                <a:ea typeface="Arial" panose="020B0604020202020204" pitchFamily="34" charset="0"/>
              </a:rPr>
              <a:t>RDBMS</a:t>
            </a:r>
          </a:p>
        </p:txBody>
      </p:sp>
      <p:sp>
        <p:nvSpPr>
          <p:cNvPr id="25" name="Rectangle 24">
            <a:extLst>
              <a:ext uri="{FF2B5EF4-FFF2-40B4-BE49-F238E27FC236}">
                <a16:creationId xmlns:a16="http://schemas.microsoft.com/office/drawing/2014/main" id="{B79C991A-2987-B1E8-3F22-DC4ECA56CE68}"/>
              </a:ext>
            </a:extLst>
          </p:cNvPr>
          <p:cNvSpPr/>
          <p:nvPr/>
        </p:nvSpPr>
        <p:spPr>
          <a:xfrm>
            <a:off x="2969901" y="992182"/>
            <a:ext cx="1346465" cy="3979325"/>
          </a:xfrm>
          <a:prstGeom prst="rect">
            <a:avLst/>
          </a:prstGeom>
          <a:solidFill>
            <a:schemeClr val="bg1"/>
          </a:solidFill>
          <a:ln w="12700">
            <a:solidFill>
              <a:schemeClr val="accent6">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097236"/>
            <a:endParaRPr lang="en-IN" sz="1800" dirty="0">
              <a:solidFill>
                <a:prstClr val="white"/>
              </a:solidFill>
              <a:latin typeface="Calibri" panose="020F0502020204030204"/>
            </a:endParaRPr>
          </a:p>
        </p:txBody>
      </p:sp>
      <p:sp>
        <p:nvSpPr>
          <p:cNvPr id="26" name="Rectangle 25">
            <a:extLst>
              <a:ext uri="{FF2B5EF4-FFF2-40B4-BE49-F238E27FC236}">
                <a16:creationId xmlns:a16="http://schemas.microsoft.com/office/drawing/2014/main" id="{50733840-C05A-3A4E-2DB6-4A03574893C6}"/>
              </a:ext>
            </a:extLst>
          </p:cNvPr>
          <p:cNvSpPr/>
          <p:nvPr/>
        </p:nvSpPr>
        <p:spPr>
          <a:xfrm>
            <a:off x="3135079" y="1633579"/>
            <a:ext cx="1013303" cy="2347386"/>
          </a:xfrm>
          <a:prstGeom prst="rect">
            <a:avLst/>
          </a:prstGeom>
          <a:solidFill>
            <a:schemeClr val="accent6">
              <a:lumMod val="20000"/>
              <a:lumOff val="80000"/>
            </a:schemeClr>
          </a:solidFill>
          <a:ln>
            <a:solidFill>
              <a:schemeClr val="accent6">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097236"/>
            <a:r>
              <a:rPr lang="en-IN" sz="1200" dirty="0">
                <a:solidFill>
                  <a:prstClr val="black"/>
                </a:solidFill>
                <a:latin typeface="IBM Plex Sans" panose="020B0503050203000203" pitchFamily="34" charset="0"/>
              </a:rPr>
              <a:t>Batch Ingestion</a:t>
            </a:r>
          </a:p>
          <a:p>
            <a:pPr algn="ctr" defTabSz="1097236"/>
            <a:r>
              <a:rPr lang="en-IN" sz="1200" dirty="0">
                <a:solidFill>
                  <a:prstClr val="black"/>
                </a:solidFill>
                <a:latin typeface="IBM Plex Sans" panose="020B0503050203000203" pitchFamily="34" charset="0"/>
              </a:rPr>
              <a:t>(Ext. + load)</a:t>
            </a:r>
          </a:p>
        </p:txBody>
      </p:sp>
      <p:sp>
        <p:nvSpPr>
          <p:cNvPr id="28" name="Rectangle 27">
            <a:extLst>
              <a:ext uri="{FF2B5EF4-FFF2-40B4-BE49-F238E27FC236}">
                <a16:creationId xmlns:a16="http://schemas.microsoft.com/office/drawing/2014/main" id="{92524354-A5DB-3561-4DAF-0C61BF8696D4}"/>
              </a:ext>
            </a:extLst>
          </p:cNvPr>
          <p:cNvSpPr/>
          <p:nvPr/>
        </p:nvSpPr>
        <p:spPr>
          <a:xfrm>
            <a:off x="4628793" y="2471459"/>
            <a:ext cx="3453222" cy="1786846"/>
          </a:xfrm>
          <a:prstGeom prst="rect">
            <a:avLst/>
          </a:prstGeom>
          <a:solidFill>
            <a:schemeClr val="bg1">
              <a:lumMod val="95000"/>
            </a:schemeClr>
          </a:solidFill>
          <a:ln w="12700">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097236"/>
            <a:endParaRPr lang="en-IN" sz="1200">
              <a:solidFill>
                <a:prstClr val="black"/>
              </a:solidFill>
              <a:latin typeface="IBM Plex Sans" panose="020B0503050203000203" pitchFamily="34" charset="0"/>
            </a:endParaRPr>
          </a:p>
        </p:txBody>
      </p:sp>
      <p:sp>
        <p:nvSpPr>
          <p:cNvPr id="37" name="Rectangle 36">
            <a:extLst>
              <a:ext uri="{FF2B5EF4-FFF2-40B4-BE49-F238E27FC236}">
                <a16:creationId xmlns:a16="http://schemas.microsoft.com/office/drawing/2014/main" id="{D7B2A8C4-3C19-8CF4-8774-E30745F70B20}"/>
              </a:ext>
            </a:extLst>
          </p:cNvPr>
          <p:cNvSpPr/>
          <p:nvPr/>
        </p:nvSpPr>
        <p:spPr>
          <a:xfrm>
            <a:off x="2097185" y="1146943"/>
            <a:ext cx="618935" cy="540000"/>
          </a:xfrm>
          <a:prstGeom prst="rect">
            <a:avLst/>
          </a:prstGeom>
          <a:solidFill>
            <a:schemeClr val="accent6">
              <a:lumMod val="20000"/>
              <a:lumOff val="80000"/>
            </a:schemeClr>
          </a:solidFill>
          <a:ln>
            <a:solidFill>
              <a:schemeClr val="accent6">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lIns="36000" rIns="36000" rtlCol="0" anchor="ctr"/>
          <a:lstStyle/>
          <a:p>
            <a:pPr algn="ctr" defTabSz="1097236"/>
            <a:r>
              <a:rPr lang="en-IN" sz="1200" dirty="0">
                <a:solidFill>
                  <a:prstClr val="black"/>
                </a:solidFill>
                <a:latin typeface="IBM Plex Sans" panose="020B0503050203000203" pitchFamily="34" charset="0"/>
              </a:rPr>
              <a:t>CDC</a:t>
            </a:r>
          </a:p>
        </p:txBody>
      </p:sp>
      <p:sp>
        <p:nvSpPr>
          <p:cNvPr id="27" name="Rectangle 26">
            <a:extLst>
              <a:ext uri="{FF2B5EF4-FFF2-40B4-BE49-F238E27FC236}">
                <a16:creationId xmlns:a16="http://schemas.microsoft.com/office/drawing/2014/main" id="{F39E992B-7155-67E1-5CA0-CA4A44FA7F39}"/>
              </a:ext>
            </a:extLst>
          </p:cNvPr>
          <p:cNvSpPr/>
          <p:nvPr/>
        </p:nvSpPr>
        <p:spPr>
          <a:xfrm>
            <a:off x="3126300" y="1144797"/>
            <a:ext cx="1022082" cy="416616"/>
          </a:xfrm>
          <a:prstGeom prst="rect">
            <a:avLst/>
          </a:prstGeom>
          <a:solidFill>
            <a:schemeClr val="accent6">
              <a:lumMod val="20000"/>
              <a:lumOff val="80000"/>
            </a:schemeClr>
          </a:solidFill>
          <a:ln>
            <a:solidFill>
              <a:schemeClr val="accent6">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097236"/>
            <a:r>
              <a:rPr lang="en-IN" sz="1200" dirty="0">
                <a:solidFill>
                  <a:prstClr val="black"/>
                </a:solidFill>
                <a:latin typeface="IBM Plex Sans" panose="020B0503050203000203" pitchFamily="34" charset="0"/>
              </a:rPr>
              <a:t>Event</a:t>
            </a:r>
          </a:p>
          <a:p>
            <a:pPr algn="ctr" defTabSz="1097236"/>
            <a:r>
              <a:rPr lang="en-IN" sz="1200" dirty="0">
                <a:solidFill>
                  <a:prstClr val="black"/>
                </a:solidFill>
                <a:latin typeface="IBM Plex Sans" panose="020B0503050203000203" pitchFamily="34" charset="0"/>
              </a:rPr>
              <a:t> Streaming</a:t>
            </a:r>
          </a:p>
        </p:txBody>
      </p:sp>
      <p:sp>
        <p:nvSpPr>
          <p:cNvPr id="43" name="Rectangle 42">
            <a:extLst>
              <a:ext uri="{FF2B5EF4-FFF2-40B4-BE49-F238E27FC236}">
                <a16:creationId xmlns:a16="http://schemas.microsoft.com/office/drawing/2014/main" id="{32096FD1-EE41-3877-6080-06627029D38E}"/>
              </a:ext>
            </a:extLst>
          </p:cNvPr>
          <p:cNvSpPr/>
          <p:nvPr/>
        </p:nvSpPr>
        <p:spPr>
          <a:xfrm>
            <a:off x="4631023" y="4323098"/>
            <a:ext cx="3456000" cy="288000"/>
          </a:xfrm>
          <a:prstGeom prst="rect">
            <a:avLst/>
          </a:prstGeom>
          <a:solidFill>
            <a:schemeClr val="bg1">
              <a:lumMod val="95000"/>
            </a:schemeClr>
          </a:solidFill>
          <a:ln w="12700">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097236"/>
            <a:r>
              <a:rPr lang="en-IN" sz="1200" dirty="0">
                <a:solidFill>
                  <a:prstClr val="black"/>
                </a:solidFill>
                <a:latin typeface="IBM Plex Sans" panose="020B0503050203000203" pitchFamily="34" charset="0"/>
              </a:rPr>
              <a:t>Object Storage</a:t>
            </a:r>
          </a:p>
        </p:txBody>
      </p:sp>
      <p:sp>
        <p:nvSpPr>
          <p:cNvPr id="50" name="Rectangle 49">
            <a:extLst>
              <a:ext uri="{FF2B5EF4-FFF2-40B4-BE49-F238E27FC236}">
                <a16:creationId xmlns:a16="http://schemas.microsoft.com/office/drawing/2014/main" id="{E0A94E16-6832-7C33-1390-CC4632AC24F4}"/>
              </a:ext>
            </a:extLst>
          </p:cNvPr>
          <p:cNvSpPr/>
          <p:nvPr/>
        </p:nvSpPr>
        <p:spPr>
          <a:xfrm>
            <a:off x="4628173" y="1348403"/>
            <a:ext cx="3457825" cy="288000"/>
          </a:xfrm>
          <a:prstGeom prst="rect">
            <a:avLst/>
          </a:prstGeom>
          <a:solidFill>
            <a:schemeClr val="bg1">
              <a:lumMod val="95000"/>
            </a:schemeClr>
          </a:solidFill>
          <a:ln w="12700">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097236"/>
            <a:r>
              <a:rPr lang="en-GB" sz="1200">
                <a:solidFill>
                  <a:prstClr val="black"/>
                </a:solidFill>
                <a:latin typeface="IBM Plex Sans" panose="020B0503050203000203" pitchFamily="34" charset="0"/>
              </a:rPr>
              <a:t>Data </a:t>
            </a:r>
            <a:r>
              <a:rPr lang="en-GB" sz="1200" dirty="0">
                <a:solidFill>
                  <a:prstClr val="black"/>
                </a:solidFill>
                <a:latin typeface="IBM Plex Sans" panose="020B0503050203000203" pitchFamily="34" charset="0"/>
              </a:rPr>
              <a:t>Transformation and </a:t>
            </a:r>
            <a:r>
              <a:rPr lang="en-IN" sz="1200" dirty="0">
                <a:solidFill>
                  <a:prstClr val="black"/>
                </a:solidFill>
                <a:latin typeface="IBM Plex Sans" panose="020B0503050203000203" pitchFamily="34" charset="0"/>
              </a:rPr>
              <a:t>Processing</a:t>
            </a:r>
          </a:p>
        </p:txBody>
      </p:sp>
      <p:sp>
        <p:nvSpPr>
          <p:cNvPr id="52" name="Rectangle 51">
            <a:extLst>
              <a:ext uri="{FF2B5EF4-FFF2-40B4-BE49-F238E27FC236}">
                <a16:creationId xmlns:a16="http://schemas.microsoft.com/office/drawing/2014/main" id="{523C8A3D-1BF4-129C-9709-792A9916A8ED}"/>
              </a:ext>
            </a:extLst>
          </p:cNvPr>
          <p:cNvSpPr/>
          <p:nvPr/>
        </p:nvSpPr>
        <p:spPr>
          <a:xfrm>
            <a:off x="4628172" y="991571"/>
            <a:ext cx="3457826" cy="288000"/>
          </a:xfrm>
          <a:prstGeom prst="rect">
            <a:avLst/>
          </a:prstGeom>
          <a:solidFill>
            <a:schemeClr val="bg1">
              <a:lumMod val="95000"/>
            </a:schemeClr>
          </a:solidFill>
          <a:ln w="12700">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097236"/>
            <a:r>
              <a:rPr lang="en-IN" sz="1200" dirty="0">
                <a:solidFill>
                  <a:prstClr val="black"/>
                </a:solidFill>
                <a:latin typeface="IBM Plex Sans" panose="020B0503050203000203" pitchFamily="34" charset="0"/>
              </a:rPr>
              <a:t>Real-time Stream Processing </a:t>
            </a:r>
          </a:p>
        </p:txBody>
      </p:sp>
      <p:sp>
        <p:nvSpPr>
          <p:cNvPr id="58" name="Rectangle 57">
            <a:extLst>
              <a:ext uri="{FF2B5EF4-FFF2-40B4-BE49-F238E27FC236}">
                <a16:creationId xmlns:a16="http://schemas.microsoft.com/office/drawing/2014/main" id="{4455839C-75A3-84B6-0F9B-881AD194A2A4}"/>
              </a:ext>
            </a:extLst>
          </p:cNvPr>
          <p:cNvSpPr/>
          <p:nvPr/>
        </p:nvSpPr>
        <p:spPr>
          <a:xfrm>
            <a:off x="9803325" y="981474"/>
            <a:ext cx="1190869" cy="1745018"/>
          </a:xfrm>
          <a:prstGeom prst="rect">
            <a:avLst/>
          </a:prstGeom>
          <a:solidFill>
            <a:schemeClr val="bg1"/>
          </a:solidFill>
          <a:ln w="12700">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defTabSz="1097236"/>
            <a:r>
              <a:rPr lang="en-IN" sz="1200" dirty="0">
                <a:solidFill>
                  <a:prstClr val="black"/>
                </a:solidFill>
                <a:latin typeface="IBM Plex Sans" panose="020B0503050203000203" pitchFamily="34" charset="0"/>
              </a:rPr>
              <a:t>Insights</a:t>
            </a:r>
          </a:p>
          <a:p>
            <a:pPr algn="ctr" defTabSz="1097236"/>
            <a:endParaRPr lang="en-IN" sz="1200" dirty="0">
              <a:solidFill>
                <a:prstClr val="black"/>
              </a:solidFill>
              <a:latin typeface="IBM Plex Sans" panose="020B0503050203000203" pitchFamily="34" charset="0"/>
            </a:endParaRPr>
          </a:p>
          <a:p>
            <a:pPr algn="ctr" defTabSz="1097236"/>
            <a:endParaRPr lang="en-IN" sz="1200" dirty="0">
              <a:solidFill>
                <a:prstClr val="black"/>
              </a:solidFill>
              <a:latin typeface="IBM Plex Sans" panose="020B0503050203000203" pitchFamily="34" charset="0"/>
            </a:endParaRPr>
          </a:p>
          <a:p>
            <a:pPr algn="ctr" defTabSz="1097236"/>
            <a:endParaRPr lang="en-IN" sz="1200" dirty="0">
              <a:solidFill>
                <a:prstClr val="black"/>
              </a:solidFill>
              <a:latin typeface="IBM Plex Sans" panose="020B0503050203000203" pitchFamily="34" charset="0"/>
            </a:endParaRPr>
          </a:p>
          <a:p>
            <a:pPr algn="ctr" defTabSz="1097236"/>
            <a:endParaRPr lang="en-IN" sz="1200" dirty="0">
              <a:solidFill>
                <a:prstClr val="black"/>
              </a:solidFill>
              <a:latin typeface="IBM Plex Sans" panose="020B0503050203000203" pitchFamily="34" charset="0"/>
            </a:endParaRPr>
          </a:p>
          <a:p>
            <a:pPr algn="ctr" defTabSz="1097236"/>
            <a:endParaRPr lang="en-IN" sz="1200" dirty="0">
              <a:solidFill>
                <a:prstClr val="black"/>
              </a:solidFill>
              <a:latin typeface="IBM Plex Sans" panose="020B0503050203000203" pitchFamily="34" charset="0"/>
            </a:endParaRPr>
          </a:p>
        </p:txBody>
      </p:sp>
      <p:sp>
        <p:nvSpPr>
          <p:cNvPr id="59" name="Rectangle 58">
            <a:extLst>
              <a:ext uri="{FF2B5EF4-FFF2-40B4-BE49-F238E27FC236}">
                <a16:creationId xmlns:a16="http://schemas.microsoft.com/office/drawing/2014/main" id="{4FEB4E83-5DA8-6FB2-5556-32FA940C050D}"/>
              </a:ext>
            </a:extLst>
          </p:cNvPr>
          <p:cNvSpPr/>
          <p:nvPr/>
        </p:nvSpPr>
        <p:spPr>
          <a:xfrm>
            <a:off x="1987512" y="5418318"/>
            <a:ext cx="9000000" cy="251999"/>
          </a:xfrm>
          <a:prstGeom prst="rect">
            <a:avLst/>
          </a:prstGeom>
          <a:solidFill>
            <a:schemeClr val="bg1">
              <a:lumMod val="95000"/>
            </a:schemeClr>
          </a:solidFill>
          <a:ln w="12700">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defTabSz="1097236"/>
            <a:r>
              <a:rPr lang="en-IN" sz="1200" dirty="0">
                <a:solidFill>
                  <a:prstClr val="black"/>
                </a:solidFill>
                <a:latin typeface="IBM Plex Sans" panose="020B0503050203000203" pitchFamily="34" charset="0"/>
              </a:rPr>
              <a:t>Data Governance</a:t>
            </a:r>
          </a:p>
        </p:txBody>
      </p:sp>
      <p:sp>
        <p:nvSpPr>
          <p:cNvPr id="61" name="Rectangle 60">
            <a:extLst>
              <a:ext uri="{FF2B5EF4-FFF2-40B4-BE49-F238E27FC236}">
                <a16:creationId xmlns:a16="http://schemas.microsoft.com/office/drawing/2014/main" id="{81FC313C-BBEC-D0D6-EF48-6426A0E84C05}"/>
              </a:ext>
            </a:extLst>
          </p:cNvPr>
          <p:cNvSpPr/>
          <p:nvPr/>
        </p:nvSpPr>
        <p:spPr>
          <a:xfrm>
            <a:off x="4631023" y="4663036"/>
            <a:ext cx="3456000" cy="288000"/>
          </a:xfrm>
          <a:prstGeom prst="rect">
            <a:avLst/>
          </a:prstGeom>
          <a:solidFill>
            <a:schemeClr val="bg1">
              <a:lumMod val="95000"/>
            </a:schemeClr>
          </a:solidFill>
          <a:ln w="12700">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097236"/>
            <a:r>
              <a:rPr lang="en-IN" sz="1200" dirty="0">
                <a:solidFill>
                  <a:prstClr val="black"/>
                </a:solidFill>
                <a:latin typeface="IBM Plex Sans" panose="020B0503050203000203" pitchFamily="34" charset="0"/>
              </a:rPr>
              <a:t>Object Storage Archive</a:t>
            </a:r>
          </a:p>
        </p:txBody>
      </p:sp>
      <p:sp>
        <p:nvSpPr>
          <p:cNvPr id="76" name="TextBox 75">
            <a:extLst>
              <a:ext uri="{FF2B5EF4-FFF2-40B4-BE49-F238E27FC236}">
                <a16:creationId xmlns:a16="http://schemas.microsoft.com/office/drawing/2014/main" id="{D6E27393-5866-A5F5-53A7-B4AD8890BB51}"/>
              </a:ext>
            </a:extLst>
          </p:cNvPr>
          <p:cNvSpPr txBox="1"/>
          <p:nvPr/>
        </p:nvSpPr>
        <p:spPr>
          <a:xfrm>
            <a:off x="6422492" y="5428566"/>
            <a:ext cx="4531344" cy="229945"/>
          </a:xfrm>
          <a:prstGeom prst="rect">
            <a:avLst/>
          </a:prstGeom>
          <a:noFill/>
        </p:spPr>
        <p:txBody>
          <a:bodyPr wrap="square" lIns="0" tIns="0" rIns="108000" bIns="0" rtlCol="0" anchor="ctr">
            <a:noAutofit/>
          </a:bodyPr>
          <a:lstStyle/>
          <a:p>
            <a:pPr algn="r" defTabSz="1097236">
              <a:defRPr/>
            </a:pPr>
            <a:r>
              <a:rPr lang="en-US" sz="960" dirty="0">
                <a:solidFill>
                  <a:prstClr val="black"/>
                </a:solidFill>
                <a:latin typeface="IBM Plex Serif" panose="02060503050406000203" pitchFamily="18" charset="77"/>
              </a:rPr>
              <a:t>Lifecycle management | Cataloging | Modeling | Quality | Lineage | Monitoring</a:t>
            </a:r>
          </a:p>
        </p:txBody>
      </p:sp>
      <p:pic>
        <p:nvPicPr>
          <p:cNvPr id="99" name="Graphic 98" descr="Users with solid fill">
            <a:extLst>
              <a:ext uri="{FF2B5EF4-FFF2-40B4-BE49-F238E27FC236}">
                <a16:creationId xmlns:a16="http://schemas.microsoft.com/office/drawing/2014/main" id="{C58C685D-982B-75E9-83FB-330817BC06F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186335" y="1645917"/>
            <a:ext cx="487672" cy="487672"/>
          </a:xfrm>
          <a:prstGeom prst="rect">
            <a:avLst/>
          </a:prstGeom>
        </p:spPr>
      </p:pic>
      <p:pic>
        <p:nvPicPr>
          <p:cNvPr id="100" name="Graphic 99" descr="Target Audience outline">
            <a:extLst>
              <a:ext uri="{FF2B5EF4-FFF2-40B4-BE49-F238E27FC236}">
                <a16:creationId xmlns:a16="http://schemas.microsoft.com/office/drawing/2014/main" id="{7342B955-A46F-D8FC-7C48-381D7BBADD8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196901" y="3510855"/>
            <a:ext cx="466540" cy="466540"/>
          </a:xfrm>
          <a:prstGeom prst="rect">
            <a:avLst/>
          </a:prstGeom>
        </p:spPr>
      </p:pic>
      <p:sp>
        <p:nvSpPr>
          <p:cNvPr id="101" name="TextBox 100">
            <a:extLst>
              <a:ext uri="{FF2B5EF4-FFF2-40B4-BE49-F238E27FC236}">
                <a16:creationId xmlns:a16="http://schemas.microsoft.com/office/drawing/2014/main" id="{BE22DB03-E3D9-1246-BE4E-AF852F669884}"/>
              </a:ext>
            </a:extLst>
          </p:cNvPr>
          <p:cNvSpPr txBox="1"/>
          <p:nvPr/>
        </p:nvSpPr>
        <p:spPr>
          <a:xfrm>
            <a:off x="11144163" y="5978615"/>
            <a:ext cx="625492" cy="415498"/>
          </a:xfrm>
          <a:prstGeom prst="rect">
            <a:avLst/>
          </a:prstGeom>
          <a:noFill/>
        </p:spPr>
        <p:txBody>
          <a:bodyPr wrap="square">
            <a:spAutoFit/>
          </a:bodyPr>
          <a:lstStyle>
            <a:defPPr>
              <a:defRPr lang="en-US"/>
            </a:defPPr>
            <a:lvl1pPr algn="ctr" defTabSz="1097236">
              <a:defRPr sz="1200">
                <a:solidFill>
                  <a:srgbClr val="000000"/>
                </a:solidFill>
                <a:latin typeface="IBM Plex Sans" panose="020B0503050203000203" pitchFamily="34" charset="0"/>
                <a:ea typeface="Arial" panose="020B0604020202020204" pitchFamily="34" charset="0"/>
              </a:defRPr>
            </a:lvl1pPr>
          </a:lstStyle>
          <a:p>
            <a:r>
              <a:rPr lang="en-GB" sz="1050" dirty="0"/>
              <a:t>Admin </a:t>
            </a:r>
          </a:p>
          <a:p>
            <a:r>
              <a:rPr lang="en-GB" sz="1050" dirty="0"/>
              <a:t>Users</a:t>
            </a:r>
            <a:endParaRPr lang="en-IN" sz="1050" dirty="0"/>
          </a:p>
        </p:txBody>
      </p:sp>
      <p:sp>
        <p:nvSpPr>
          <p:cNvPr id="102" name="TextBox 101">
            <a:extLst>
              <a:ext uri="{FF2B5EF4-FFF2-40B4-BE49-F238E27FC236}">
                <a16:creationId xmlns:a16="http://schemas.microsoft.com/office/drawing/2014/main" id="{E976B4A2-27A1-1D21-F156-FFCB9B74A883}"/>
              </a:ext>
            </a:extLst>
          </p:cNvPr>
          <p:cNvSpPr txBox="1"/>
          <p:nvPr/>
        </p:nvSpPr>
        <p:spPr>
          <a:xfrm>
            <a:off x="11062292" y="2120837"/>
            <a:ext cx="747320" cy="423193"/>
          </a:xfrm>
          <a:prstGeom prst="rect">
            <a:avLst/>
          </a:prstGeom>
          <a:noFill/>
        </p:spPr>
        <p:txBody>
          <a:bodyPr wrap="square">
            <a:spAutoFit/>
          </a:bodyPr>
          <a:lstStyle>
            <a:defPPr>
              <a:defRPr lang="en-US"/>
            </a:defPPr>
            <a:lvl1pPr algn="ctr" defTabSz="1097236">
              <a:defRPr sz="1050">
                <a:solidFill>
                  <a:srgbClr val="000000"/>
                </a:solidFill>
                <a:latin typeface="IBM Plex Sans" panose="020B0503050203000203" pitchFamily="34" charset="0"/>
                <a:ea typeface="Arial" panose="020B0604020202020204" pitchFamily="34" charset="0"/>
              </a:defRPr>
            </a:lvl1pPr>
          </a:lstStyle>
          <a:p>
            <a:r>
              <a:rPr lang="en-GB" dirty="0"/>
              <a:t>Business</a:t>
            </a:r>
          </a:p>
          <a:p>
            <a:r>
              <a:rPr lang="en-GB" dirty="0"/>
              <a:t>Users</a:t>
            </a:r>
            <a:endParaRPr lang="en-IN" dirty="0"/>
          </a:p>
        </p:txBody>
      </p:sp>
      <p:pic>
        <p:nvPicPr>
          <p:cNvPr id="117" name="Graphic 116" descr="Smart Phone with solid fill">
            <a:extLst>
              <a:ext uri="{FF2B5EF4-FFF2-40B4-BE49-F238E27FC236}">
                <a16:creationId xmlns:a16="http://schemas.microsoft.com/office/drawing/2014/main" id="{FC43954D-BB4F-8FA5-0577-A99E01D2AD8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1110606" y="1260824"/>
            <a:ext cx="385225" cy="385225"/>
          </a:xfrm>
          <a:prstGeom prst="rect">
            <a:avLst/>
          </a:prstGeom>
        </p:spPr>
      </p:pic>
      <p:pic>
        <p:nvPicPr>
          <p:cNvPr id="118" name="Graphic 117" descr="Laptop with solid fill">
            <a:extLst>
              <a:ext uri="{FF2B5EF4-FFF2-40B4-BE49-F238E27FC236}">
                <a16:creationId xmlns:a16="http://schemas.microsoft.com/office/drawing/2014/main" id="{68AB5364-B18B-8ADA-4650-F8D2856F1B5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1470829" y="1316620"/>
            <a:ext cx="385224" cy="385224"/>
          </a:xfrm>
          <a:prstGeom prst="rect">
            <a:avLst/>
          </a:prstGeom>
        </p:spPr>
      </p:pic>
      <p:pic>
        <p:nvPicPr>
          <p:cNvPr id="119" name="Graphic 118" descr="Laptop with solid fill">
            <a:extLst>
              <a:ext uri="{FF2B5EF4-FFF2-40B4-BE49-F238E27FC236}">
                <a16:creationId xmlns:a16="http://schemas.microsoft.com/office/drawing/2014/main" id="{36FE781E-CDC5-1A45-4F93-AF7551486E8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1252826" y="3173012"/>
            <a:ext cx="385224" cy="385224"/>
          </a:xfrm>
          <a:prstGeom prst="rect">
            <a:avLst/>
          </a:prstGeom>
        </p:spPr>
      </p:pic>
      <p:sp>
        <p:nvSpPr>
          <p:cNvPr id="120" name="TextBox 119">
            <a:extLst>
              <a:ext uri="{FF2B5EF4-FFF2-40B4-BE49-F238E27FC236}">
                <a16:creationId xmlns:a16="http://schemas.microsoft.com/office/drawing/2014/main" id="{362EB7A9-33FC-7554-06E9-69A1B4652DAE}"/>
              </a:ext>
            </a:extLst>
          </p:cNvPr>
          <p:cNvSpPr txBox="1"/>
          <p:nvPr/>
        </p:nvSpPr>
        <p:spPr>
          <a:xfrm>
            <a:off x="11041721" y="4035270"/>
            <a:ext cx="782587" cy="430887"/>
          </a:xfrm>
          <a:prstGeom prst="rect">
            <a:avLst/>
          </a:prstGeom>
          <a:noFill/>
        </p:spPr>
        <p:txBody>
          <a:bodyPr wrap="square">
            <a:spAutoFit/>
          </a:bodyPr>
          <a:lstStyle>
            <a:defPPr>
              <a:defRPr lang="en-US"/>
            </a:defPPr>
            <a:lvl1pPr algn="ctr" defTabSz="1097236">
              <a:defRPr sz="1050">
                <a:solidFill>
                  <a:srgbClr val="000000"/>
                </a:solidFill>
                <a:latin typeface="IBM Plex Sans" panose="020B0503050203000203" pitchFamily="34" charset="0"/>
                <a:ea typeface="Arial" panose="020B0604020202020204" pitchFamily="34" charset="0"/>
              </a:defRPr>
            </a:lvl1pPr>
          </a:lstStyle>
          <a:p>
            <a:r>
              <a:rPr lang="en-GB" dirty="0"/>
              <a:t>Analytics </a:t>
            </a:r>
          </a:p>
          <a:p>
            <a:r>
              <a:rPr lang="en-GB" dirty="0"/>
              <a:t>Users</a:t>
            </a:r>
            <a:endParaRPr lang="en-IN" dirty="0"/>
          </a:p>
        </p:txBody>
      </p:sp>
      <p:grpSp>
        <p:nvGrpSpPr>
          <p:cNvPr id="1029" name="Group 1028">
            <a:extLst>
              <a:ext uri="{FF2B5EF4-FFF2-40B4-BE49-F238E27FC236}">
                <a16:creationId xmlns:a16="http://schemas.microsoft.com/office/drawing/2014/main" id="{AB94D39B-296F-7C75-FAE1-20DEF0CB92CB}"/>
              </a:ext>
            </a:extLst>
          </p:cNvPr>
          <p:cNvGrpSpPr/>
          <p:nvPr/>
        </p:nvGrpSpPr>
        <p:grpSpPr>
          <a:xfrm>
            <a:off x="11210022" y="5391431"/>
            <a:ext cx="508193" cy="507112"/>
            <a:chOff x="11352902" y="5465735"/>
            <a:chExt cx="676503" cy="636658"/>
          </a:xfrm>
        </p:grpSpPr>
        <p:pic>
          <p:nvPicPr>
            <p:cNvPr id="121" name="Graphic 120" descr="User outline">
              <a:extLst>
                <a:ext uri="{FF2B5EF4-FFF2-40B4-BE49-F238E27FC236}">
                  <a16:creationId xmlns:a16="http://schemas.microsoft.com/office/drawing/2014/main" id="{AE0A14AA-4C4A-61B5-15ED-DD0F34BB688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1352902" y="5722737"/>
              <a:ext cx="379656" cy="379656"/>
            </a:xfrm>
            <a:prstGeom prst="rect">
              <a:avLst/>
            </a:prstGeom>
          </p:spPr>
        </p:pic>
        <p:pic>
          <p:nvPicPr>
            <p:cNvPr id="122" name="Graphic 121" descr="User outline">
              <a:extLst>
                <a:ext uri="{FF2B5EF4-FFF2-40B4-BE49-F238E27FC236}">
                  <a16:creationId xmlns:a16="http://schemas.microsoft.com/office/drawing/2014/main" id="{B57620E5-1D02-2763-11F5-AF5F888661F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1649749" y="5708319"/>
              <a:ext cx="379656" cy="379656"/>
            </a:xfrm>
            <a:prstGeom prst="rect">
              <a:avLst/>
            </a:prstGeom>
          </p:spPr>
        </p:pic>
        <p:pic>
          <p:nvPicPr>
            <p:cNvPr id="123" name="Graphic 122" descr="Monitor with solid fill">
              <a:extLst>
                <a:ext uri="{FF2B5EF4-FFF2-40B4-BE49-F238E27FC236}">
                  <a16:creationId xmlns:a16="http://schemas.microsoft.com/office/drawing/2014/main" id="{58D49BE0-161E-D2B9-46BE-87F3A6E4FD93}"/>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1553325" y="5465735"/>
              <a:ext cx="289721" cy="289721"/>
            </a:xfrm>
            <a:prstGeom prst="rect">
              <a:avLst/>
            </a:prstGeom>
          </p:spPr>
        </p:pic>
      </p:grpSp>
      <p:sp>
        <p:nvSpPr>
          <p:cNvPr id="125" name="TextBox 124">
            <a:extLst>
              <a:ext uri="{FF2B5EF4-FFF2-40B4-BE49-F238E27FC236}">
                <a16:creationId xmlns:a16="http://schemas.microsoft.com/office/drawing/2014/main" id="{BD6587F0-A46A-632A-A349-642D187C29E2}"/>
              </a:ext>
            </a:extLst>
          </p:cNvPr>
          <p:cNvSpPr txBox="1"/>
          <p:nvPr/>
        </p:nvSpPr>
        <p:spPr>
          <a:xfrm>
            <a:off x="496577" y="2772092"/>
            <a:ext cx="1043604" cy="276999"/>
          </a:xfrm>
          <a:prstGeom prst="rect">
            <a:avLst/>
          </a:prstGeom>
          <a:noFill/>
        </p:spPr>
        <p:txBody>
          <a:bodyPr wrap="square">
            <a:spAutoFit/>
          </a:bodyPr>
          <a:lstStyle/>
          <a:p>
            <a:pPr algn="ctr" defTabSz="1097236"/>
            <a:r>
              <a:rPr lang="en-IN" sz="1200" dirty="0">
                <a:solidFill>
                  <a:schemeClr val="accent6">
                    <a:lumMod val="75000"/>
                  </a:schemeClr>
                </a:solidFill>
                <a:latin typeface="IBM Plex Sans" panose="020B0503050203000203" pitchFamily="34" charset="0"/>
                <a:ea typeface="Arial" panose="020B0604020202020204" pitchFamily="34" charset="0"/>
              </a:rPr>
              <a:t>Source APIs </a:t>
            </a:r>
            <a:endParaRPr lang="en-IN" sz="1200" dirty="0">
              <a:solidFill>
                <a:schemeClr val="accent6">
                  <a:lumMod val="75000"/>
                </a:schemeClr>
              </a:solidFill>
              <a:latin typeface="IBM Plex Sans" panose="020B0503050203000203" pitchFamily="34" charset="0"/>
            </a:endParaRPr>
          </a:p>
        </p:txBody>
      </p:sp>
      <p:sp>
        <p:nvSpPr>
          <p:cNvPr id="132" name="Rectangle 131">
            <a:extLst>
              <a:ext uri="{FF2B5EF4-FFF2-40B4-BE49-F238E27FC236}">
                <a16:creationId xmlns:a16="http://schemas.microsoft.com/office/drawing/2014/main" id="{628122C1-5141-EA3B-68E6-77D6BB6C3631}"/>
              </a:ext>
            </a:extLst>
          </p:cNvPr>
          <p:cNvSpPr/>
          <p:nvPr/>
        </p:nvSpPr>
        <p:spPr>
          <a:xfrm>
            <a:off x="416633" y="3176870"/>
            <a:ext cx="1179185" cy="3093653"/>
          </a:xfrm>
          <a:prstGeom prst="rect">
            <a:avLst/>
          </a:prstGeom>
          <a:solidFill>
            <a:schemeClr val="bg1"/>
          </a:solidFill>
          <a:ln w="12700">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defTabSz="1097236"/>
            <a:r>
              <a:rPr lang="en-IN" sz="1200" dirty="0">
                <a:solidFill>
                  <a:schemeClr val="accent6">
                    <a:lumMod val="75000"/>
                  </a:schemeClr>
                </a:solidFill>
                <a:latin typeface="IBM Plex Sans" panose="020B0503050203000203" pitchFamily="34" charset="0"/>
              </a:rPr>
              <a:t>Unstructured Data</a:t>
            </a:r>
          </a:p>
        </p:txBody>
      </p:sp>
      <p:sp>
        <p:nvSpPr>
          <p:cNvPr id="135" name="TextBox 134">
            <a:extLst>
              <a:ext uri="{FF2B5EF4-FFF2-40B4-BE49-F238E27FC236}">
                <a16:creationId xmlns:a16="http://schemas.microsoft.com/office/drawing/2014/main" id="{6EB6FC7A-B2CD-E245-4B1E-4F07EAB3918C}"/>
              </a:ext>
            </a:extLst>
          </p:cNvPr>
          <p:cNvSpPr txBox="1"/>
          <p:nvPr/>
        </p:nvSpPr>
        <p:spPr>
          <a:xfrm>
            <a:off x="575612" y="2476973"/>
            <a:ext cx="923651" cy="276999"/>
          </a:xfrm>
          <a:prstGeom prst="rect">
            <a:avLst/>
          </a:prstGeom>
          <a:noFill/>
        </p:spPr>
        <p:txBody>
          <a:bodyPr wrap="square" rtlCol="0">
            <a:spAutoFit/>
          </a:bodyPr>
          <a:lstStyle/>
          <a:p>
            <a:pPr algn="ctr" defTabSz="1097236"/>
            <a:r>
              <a:rPr lang="en-IN" sz="1200" dirty="0">
                <a:solidFill>
                  <a:schemeClr val="accent6">
                    <a:lumMod val="75000"/>
                  </a:schemeClr>
                </a:solidFill>
                <a:latin typeface="IBM Plex Sans" panose="020B0503050203000203" pitchFamily="34" charset="0"/>
                <a:ea typeface="Arial" panose="020B0604020202020204" pitchFamily="34" charset="0"/>
              </a:rPr>
              <a:t>NoSQL</a:t>
            </a:r>
          </a:p>
        </p:txBody>
      </p:sp>
      <p:pic>
        <p:nvPicPr>
          <p:cNvPr id="7" name="Picture 6" descr="A black and white icon of a paper&#10;&#10;Description automatically generated">
            <a:extLst>
              <a:ext uri="{FF2B5EF4-FFF2-40B4-BE49-F238E27FC236}">
                <a16:creationId xmlns:a16="http://schemas.microsoft.com/office/drawing/2014/main" id="{5D56548B-4292-3E55-2A42-460D44970E0C}"/>
              </a:ext>
            </a:extLst>
          </p:cNvPr>
          <p:cNvPicPr>
            <a:picLocks noChangeAspect="1"/>
          </p:cNvPicPr>
          <p:nvPr/>
        </p:nvPicPr>
        <p:blipFill>
          <a:blip r:embed="rId15"/>
          <a:stretch>
            <a:fillRect/>
          </a:stretch>
        </p:blipFill>
        <p:spPr>
          <a:xfrm>
            <a:off x="986108" y="3894108"/>
            <a:ext cx="516721" cy="360000"/>
          </a:xfrm>
          <a:prstGeom prst="rect">
            <a:avLst/>
          </a:prstGeom>
        </p:spPr>
      </p:pic>
      <p:pic>
        <p:nvPicPr>
          <p:cNvPr id="8" name="Graphic 7" descr="Document outline">
            <a:extLst>
              <a:ext uri="{FF2B5EF4-FFF2-40B4-BE49-F238E27FC236}">
                <a16:creationId xmlns:a16="http://schemas.microsoft.com/office/drawing/2014/main" id="{F59EFCA1-F124-F0F5-D63A-BD360A684909}"/>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567083" y="3870046"/>
            <a:ext cx="391808" cy="360000"/>
          </a:xfrm>
          <a:prstGeom prst="rect">
            <a:avLst/>
          </a:prstGeom>
        </p:spPr>
      </p:pic>
      <p:sp>
        <p:nvSpPr>
          <p:cNvPr id="138" name="TextBox 137">
            <a:extLst>
              <a:ext uri="{FF2B5EF4-FFF2-40B4-BE49-F238E27FC236}">
                <a16:creationId xmlns:a16="http://schemas.microsoft.com/office/drawing/2014/main" id="{BD6713AD-DFA3-35FE-F989-518B31AE4FAF}"/>
              </a:ext>
            </a:extLst>
          </p:cNvPr>
          <p:cNvSpPr txBox="1"/>
          <p:nvPr/>
        </p:nvSpPr>
        <p:spPr>
          <a:xfrm>
            <a:off x="517343" y="4173370"/>
            <a:ext cx="516721" cy="261610"/>
          </a:xfrm>
          <a:prstGeom prst="rect">
            <a:avLst/>
          </a:prstGeom>
          <a:noFill/>
        </p:spPr>
        <p:txBody>
          <a:bodyPr wrap="square">
            <a:spAutoFit/>
          </a:bodyPr>
          <a:lstStyle/>
          <a:p>
            <a:pPr algn="ctr" defTabSz="1097236"/>
            <a:r>
              <a:rPr lang="en-IN" sz="1100" dirty="0">
                <a:solidFill>
                  <a:schemeClr val="accent6">
                    <a:lumMod val="75000"/>
                  </a:schemeClr>
                </a:solidFill>
                <a:latin typeface="IBM Plex Sans" panose="020B0503050203000203" pitchFamily="34" charset="0"/>
                <a:ea typeface="Arial" panose="020B0604020202020204" pitchFamily="34" charset="0"/>
              </a:rPr>
              <a:t>Logs</a:t>
            </a:r>
          </a:p>
        </p:txBody>
      </p:sp>
      <p:sp>
        <p:nvSpPr>
          <p:cNvPr id="139" name="TextBox 138">
            <a:extLst>
              <a:ext uri="{FF2B5EF4-FFF2-40B4-BE49-F238E27FC236}">
                <a16:creationId xmlns:a16="http://schemas.microsoft.com/office/drawing/2014/main" id="{8CC53250-3DBF-F04B-2833-0EEAA024AFD4}"/>
              </a:ext>
            </a:extLst>
          </p:cNvPr>
          <p:cNvSpPr txBox="1"/>
          <p:nvPr/>
        </p:nvSpPr>
        <p:spPr>
          <a:xfrm>
            <a:off x="931777" y="4182165"/>
            <a:ext cx="625382" cy="261610"/>
          </a:xfrm>
          <a:prstGeom prst="rect">
            <a:avLst/>
          </a:prstGeom>
          <a:noFill/>
        </p:spPr>
        <p:txBody>
          <a:bodyPr wrap="square">
            <a:spAutoFit/>
          </a:bodyPr>
          <a:lstStyle/>
          <a:p>
            <a:pPr algn="ctr" defTabSz="1097236"/>
            <a:r>
              <a:rPr lang="en-IN" sz="1100" dirty="0">
                <a:solidFill>
                  <a:schemeClr val="accent6">
                    <a:lumMod val="75000"/>
                  </a:schemeClr>
                </a:solidFill>
                <a:latin typeface="IBM Plex Sans" panose="020B0503050203000203" pitchFamily="34" charset="0"/>
                <a:ea typeface="Arial" panose="020B0604020202020204" pitchFamily="34" charset="0"/>
              </a:rPr>
              <a:t>Feeds</a:t>
            </a:r>
          </a:p>
        </p:txBody>
      </p:sp>
      <p:sp>
        <p:nvSpPr>
          <p:cNvPr id="140" name="TextBox 139">
            <a:extLst>
              <a:ext uri="{FF2B5EF4-FFF2-40B4-BE49-F238E27FC236}">
                <a16:creationId xmlns:a16="http://schemas.microsoft.com/office/drawing/2014/main" id="{0A999C33-7DF7-CE9A-402F-08669F4A255A}"/>
              </a:ext>
            </a:extLst>
          </p:cNvPr>
          <p:cNvSpPr txBox="1"/>
          <p:nvPr/>
        </p:nvSpPr>
        <p:spPr>
          <a:xfrm>
            <a:off x="567447" y="5148071"/>
            <a:ext cx="926584" cy="261610"/>
          </a:xfrm>
          <a:prstGeom prst="rect">
            <a:avLst/>
          </a:prstGeom>
          <a:noFill/>
        </p:spPr>
        <p:txBody>
          <a:bodyPr wrap="square">
            <a:spAutoFit/>
          </a:bodyPr>
          <a:lstStyle/>
          <a:p>
            <a:pPr algn="ctr" defTabSz="1097236"/>
            <a:r>
              <a:rPr lang="en-IN" sz="1100" dirty="0">
                <a:solidFill>
                  <a:schemeClr val="accent6">
                    <a:lumMod val="75000"/>
                  </a:schemeClr>
                </a:solidFill>
                <a:latin typeface="IBM Plex Sans" panose="020B0503050203000203" pitchFamily="34" charset="0"/>
                <a:ea typeface="Arial" panose="020B0604020202020204" pitchFamily="34" charset="0"/>
              </a:rPr>
              <a:t>Media files</a:t>
            </a:r>
          </a:p>
        </p:txBody>
      </p:sp>
      <p:pic>
        <p:nvPicPr>
          <p:cNvPr id="10" name="Picture 9">
            <a:extLst>
              <a:ext uri="{FF2B5EF4-FFF2-40B4-BE49-F238E27FC236}">
                <a16:creationId xmlns:a16="http://schemas.microsoft.com/office/drawing/2014/main" id="{0BF00686-E968-125C-EDFE-BECBABEEE65A}"/>
              </a:ext>
            </a:extLst>
          </p:cNvPr>
          <p:cNvPicPr>
            <a:picLocks noChangeAspect="1"/>
          </p:cNvPicPr>
          <p:nvPr/>
        </p:nvPicPr>
        <p:blipFill>
          <a:blip r:embed="rId18"/>
          <a:stretch>
            <a:fillRect/>
          </a:stretch>
        </p:blipFill>
        <p:spPr>
          <a:xfrm>
            <a:off x="610205" y="5394587"/>
            <a:ext cx="828241" cy="397774"/>
          </a:xfrm>
          <a:prstGeom prst="rect">
            <a:avLst/>
          </a:prstGeom>
        </p:spPr>
      </p:pic>
      <p:sp>
        <p:nvSpPr>
          <p:cNvPr id="141" name="TextBox 140">
            <a:extLst>
              <a:ext uri="{FF2B5EF4-FFF2-40B4-BE49-F238E27FC236}">
                <a16:creationId xmlns:a16="http://schemas.microsoft.com/office/drawing/2014/main" id="{7CF1E157-864A-4443-66BF-FE4A9B8A313D}"/>
              </a:ext>
            </a:extLst>
          </p:cNvPr>
          <p:cNvSpPr txBox="1"/>
          <p:nvPr/>
        </p:nvSpPr>
        <p:spPr>
          <a:xfrm>
            <a:off x="425868" y="5738667"/>
            <a:ext cx="1164947" cy="430887"/>
          </a:xfrm>
          <a:prstGeom prst="rect">
            <a:avLst/>
          </a:prstGeom>
          <a:noFill/>
        </p:spPr>
        <p:txBody>
          <a:bodyPr wrap="square">
            <a:spAutoFit/>
          </a:bodyPr>
          <a:lstStyle/>
          <a:p>
            <a:pPr algn="ctr" defTabSz="1097236"/>
            <a:r>
              <a:rPr lang="en-IN" sz="1100" dirty="0">
                <a:solidFill>
                  <a:schemeClr val="accent6">
                    <a:lumMod val="75000"/>
                  </a:schemeClr>
                </a:solidFill>
                <a:latin typeface="IBM Plex Sans" panose="020B0503050203000203" pitchFamily="34" charset="0"/>
                <a:ea typeface="Arial" panose="020B0604020202020204" pitchFamily="34" charset="0"/>
              </a:rPr>
              <a:t>Social </a:t>
            </a:r>
          </a:p>
          <a:p>
            <a:pPr algn="ctr" defTabSz="1097236"/>
            <a:r>
              <a:rPr lang="en-IN" sz="1100" dirty="0">
                <a:solidFill>
                  <a:schemeClr val="accent6">
                    <a:lumMod val="75000"/>
                  </a:schemeClr>
                </a:solidFill>
                <a:latin typeface="IBM Plex Sans" panose="020B0503050203000203" pitchFamily="34" charset="0"/>
                <a:ea typeface="Arial" panose="020B0604020202020204" pitchFamily="34" charset="0"/>
              </a:rPr>
              <a:t>Data</a:t>
            </a:r>
          </a:p>
        </p:txBody>
      </p:sp>
      <p:sp>
        <p:nvSpPr>
          <p:cNvPr id="3" name="TextBox 2">
            <a:extLst>
              <a:ext uri="{FF2B5EF4-FFF2-40B4-BE49-F238E27FC236}">
                <a16:creationId xmlns:a16="http://schemas.microsoft.com/office/drawing/2014/main" id="{C1F5971F-F00F-DB6A-67A1-3E51F22C6475}"/>
              </a:ext>
            </a:extLst>
          </p:cNvPr>
          <p:cNvSpPr txBox="1"/>
          <p:nvPr/>
        </p:nvSpPr>
        <p:spPr>
          <a:xfrm>
            <a:off x="1990465" y="2216628"/>
            <a:ext cx="836783" cy="646331"/>
          </a:xfrm>
          <a:prstGeom prst="rect">
            <a:avLst/>
          </a:prstGeom>
          <a:noFill/>
        </p:spPr>
        <p:txBody>
          <a:bodyPr wrap="square">
            <a:spAutoFit/>
          </a:bodyPr>
          <a:lstStyle/>
          <a:p>
            <a:pPr algn="ctr" defTabSz="1097236"/>
            <a:r>
              <a:rPr lang="en-IN" sz="1200" dirty="0">
                <a:solidFill>
                  <a:srgbClr val="000000"/>
                </a:solidFill>
                <a:latin typeface="IBM Plex Sans" panose="020B0503050203000203" pitchFamily="34" charset="0"/>
                <a:ea typeface="Arial" panose="020B0604020202020204" pitchFamily="34" charset="0"/>
              </a:rPr>
              <a:t>Managed FTP</a:t>
            </a:r>
          </a:p>
          <a:p>
            <a:pPr algn="ctr" defTabSz="1097236"/>
            <a:r>
              <a:rPr lang="en-IN" sz="1200" dirty="0">
                <a:solidFill>
                  <a:srgbClr val="000000"/>
                </a:solidFill>
                <a:latin typeface="IBM Plex Sans" panose="020B0503050203000203" pitchFamily="34" charset="0"/>
                <a:ea typeface="Arial" panose="020B0604020202020204" pitchFamily="34" charset="0"/>
              </a:rPr>
              <a:t>(secured) </a:t>
            </a:r>
            <a:endParaRPr lang="en-IN" sz="1200" dirty="0">
              <a:solidFill>
                <a:prstClr val="black"/>
              </a:solidFill>
              <a:latin typeface="IBM Plex Sans" panose="020B0503050203000203" pitchFamily="34" charset="0"/>
            </a:endParaRPr>
          </a:p>
        </p:txBody>
      </p:sp>
      <p:grpSp>
        <p:nvGrpSpPr>
          <p:cNvPr id="20" name="Group 19">
            <a:extLst>
              <a:ext uri="{FF2B5EF4-FFF2-40B4-BE49-F238E27FC236}">
                <a16:creationId xmlns:a16="http://schemas.microsoft.com/office/drawing/2014/main" id="{F1948066-0E5C-6E59-2EA3-CF186DE07BF8}"/>
              </a:ext>
            </a:extLst>
          </p:cNvPr>
          <p:cNvGrpSpPr/>
          <p:nvPr/>
        </p:nvGrpSpPr>
        <p:grpSpPr>
          <a:xfrm>
            <a:off x="2945808" y="3985522"/>
            <a:ext cx="1430997" cy="836119"/>
            <a:chOff x="3045819" y="5157122"/>
            <a:chExt cx="1430997" cy="836119"/>
          </a:xfrm>
        </p:grpSpPr>
        <p:pic>
          <p:nvPicPr>
            <p:cNvPr id="15" name="Graphic 14" descr="Daily calendar outline">
              <a:extLst>
                <a:ext uri="{FF2B5EF4-FFF2-40B4-BE49-F238E27FC236}">
                  <a16:creationId xmlns:a16="http://schemas.microsoft.com/office/drawing/2014/main" id="{5E04907F-AF59-2CCE-6403-F0A5720EBDC1}"/>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3455757" y="5157122"/>
              <a:ext cx="635476" cy="635476"/>
            </a:xfrm>
            <a:prstGeom prst="rect">
              <a:avLst/>
            </a:prstGeom>
          </p:spPr>
        </p:pic>
        <p:sp>
          <p:nvSpPr>
            <p:cNvPr id="17" name="TextBox 16">
              <a:extLst>
                <a:ext uri="{FF2B5EF4-FFF2-40B4-BE49-F238E27FC236}">
                  <a16:creationId xmlns:a16="http://schemas.microsoft.com/office/drawing/2014/main" id="{41A8AF16-61C1-BD4A-CA3A-64E84C2BDBE5}"/>
                </a:ext>
              </a:extLst>
            </p:cNvPr>
            <p:cNvSpPr txBox="1"/>
            <p:nvPr/>
          </p:nvSpPr>
          <p:spPr>
            <a:xfrm>
              <a:off x="3045819" y="5716242"/>
              <a:ext cx="1430997" cy="276999"/>
            </a:xfrm>
            <a:prstGeom prst="rect">
              <a:avLst/>
            </a:prstGeom>
            <a:noFill/>
          </p:spPr>
          <p:txBody>
            <a:bodyPr wrap="square">
              <a:spAutoFit/>
            </a:bodyPr>
            <a:lstStyle/>
            <a:p>
              <a:pPr algn="ctr" defTabSz="1097236"/>
              <a:r>
                <a:rPr lang="en-IN" sz="1200" dirty="0">
                  <a:solidFill>
                    <a:srgbClr val="000000"/>
                  </a:solidFill>
                  <a:latin typeface="IBM Plex Sans" panose="020B0503050203000203" pitchFamily="34" charset="0"/>
                  <a:ea typeface="Arial" panose="020B0604020202020204" pitchFamily="34" charset="0"/>
                </a:rPr>
                <a:t>Job Scheduler</a:t>
              </a:r>
              <a:endParaRPr lang="en-IN" sz="1200" dirty="0">
                <a:solidFill>
                  <a:prstClr val="black"/>
                </a:solidFill>
                <a:latin typeface="IBM Plex Sans" panose="020B0503050203000203" pitchFamily="34" charset="0"/>
              </a:endParaRPr>
            </a:p>
          </p:txBody>
        </p:sp>
      </p:grpSp>
      <p:sp>
        <p:nvSpPr>
          <p:cNvPr id="145" name="Rectangle 144">
            <a:extLst>
              <a:ext uri="{FF2B5EF4-FFF2-40B4-BE49-F238E27FC236}">
                <a16:creationId xmlns:a16="http://schemas.microsoft.com/office/drawing/2014/main" id="{FE7BDCDF-B0F5-68C1-2443-ED554981E2B8}"/>
              </a:ext>
            </a:extLst>
          </p:cNvPr>
          <p:cNvSpPr/>
          <p:nvPr/>
        </p:nvSpPr>
        <p:spPr>
          <a:xfrm>
            <a:off x="4502276" y="593797"/>
            <a:ext cx="3719090" cy="1496070"/>
          </a:xfrm>
          <a:prstGeom prst="rect">
            <a:avLst/>
          </a:prstGeom>
          <a:noFill/>
          <a:ln w="12700" cmpd="sng">
            <a:solidFill>
              <a:schemeClr val="tx1">
                <a:alpha val="99000"/>
              </a:schemeClr>
            </a:solidFill>
            <a:prstDash val="solid"/>
            <a:extLst>
              <a:ext uri="{C807C97D-BFC1-408E-A445-0C87EB9F89A2}">
                <ask:lineSketchStyleProps xmlns:ask="http://schemas.microsoft.com/office/drawing/2018/sketchyshapes" sd="1219033472">
                  <a:custGeom>
                    <a:avLst/>
                    <a:gdLst>
                      <a:gd name="connsiteX0" fmla="*/ 0 w 5517100"/>
                      <a:gd name="connsiteY0" fmla="*/ 0 h 3705023"/>
                      <a:gd name="connsiteX1" fmla="*/ 496539 w 5517100"/>
                      <a:gd name="connsiteY1" fmla="*/ 0 h 3705023"/>
                      <a:gd name="connsiteX2" fmla="*/ 882736 w 5517100"/>
                      <a:gd name="connsiteY2" fmla="*/ 0 h 3705023"/>
                      <a:gd name="connsiteX3" fmla="*/ 1544788 w 5517100"/>
                      <a:gd name="connsiteY3" fmla="*/ 0 h 3705023"/>
                      <a:gd name="connsiteX4" fmla="*/ 2041327 w 5517100"/>
                      <a:gd name="connsiteY4" fmla="*/ 0 h 3705023"/>
                      <a:gd name="connsiteX5" fmla="*/ 2537866 w 5517100"/>
                      <a:gd name="connsiteY5" fmla="*/ 0 h 3705023"/>
                      <a:gd name="connsiteX6" fmla="*/ 3199918 w 5517100"/>
                      <a:gd name="connsiteY6" fmla="*/ 0 h 3705023"/>
                      <a:gd name="connsiteX7" fmla="*/ 3641286 w 5517100"/>
                      <a:gd name="connsiteY7" fmla="*/ 0 h 3705023"/>
                      <a:gd name="connsiteX8" fmla="*/ 4303338 w 5517100"/>
                      <a:gd name="connsiteY8" fmla="*/ 0 h 3705023"/>
                      <a:gd name="connsiteX9" fmla="*/ 4965390 w 5517100"/>
                      <a:gd name="connsiteY9" fmla="*/ 0 h 3705023"/>
                      <a:gd name="connsiteX10" fmla="*/ 5517100 w 5517100"/>
                      <a:gd name="connsiteY10" fmla="*/ 0 h 3705023"/>
                      <a:gd name="connsiteX11" fmla="*/ 5517100 w 5517100"/>
                      <a:gd name="connsiteY11" fmla="*/ 603389 h 3705023"/>
                      <a:gd name="connsiteX12" fmla="*/ 5517100 w 5517100"/>
                      <a:gd name="connsiteY12" fmla="*/ 1169729 h 3705023"/>
                      <a:gd name="connsiteX13" fmla="*/ 5517100 w 5517100"/>
                      <a:gd name="connsiteY13" fmla="*/ 1587867 h 3705023"/>
                      <a:gd name="connsiteX14" fmla="*/ 5517100 w 5517100"/>
                      <a:gd name="connsiteY14" fmla="*/ 2117156 h 3705023"/>
                      <a:gd name="connsiteX15" fmla="*/ 5517100 w 5517100"/>
                      <a:gd name="connsiteY15" fmla="*/ 2646445 h 3705023"/>
                      <a:gd name="connsiteX16" fmla="*/ 5517100 w 5517100"/>
                      <a:gd name="connsiteY16" fmla="*/ 3175734 h 3705023"/>
                      <a:gd name="connsiteX17" fmla="*/ 5517100 w 5517100"/>
                      <a:gd name="connsiteY17" fmla="*/ 3705023 h 3705023"/>
                      <a:gd name="connsiteX18" fmla="*/ 4910219 w 5517100"/>
                      <a:gd name="connsiteY18" fmla="*/ 3705023 h 3705023"/>
                      <a:gd name="connsiteX19" fmla="*/ 4524022 w 5517100"/>
                      <a:gd name="connsiteY19" fmla="*/ 3705023 h 3705023"/>
                      <a:gd name="connsiteX20" fmla="*/ 4082654 w 5517100"/>
                      <a:gd name="connsiteY20" fmla="*/ 3705023 h 3705023"/>
                      <a:gd name="connsiteX21" fmla="*/ 3420602 w 5517100"/>
                      <a:gd name="connsiteY21" fmla="*/ 3705023 h 3705023"/>
                      <a:gd name="connsiteX22" fmla="*/ 2868892 w 5517100"/>
                      <a:gd name="connsiteY22" fmla="*/ 3705023 h 3705023"/>
                      <a:gd name="connsiteX23" fmla="*/ 2427524 w 5517100"/>
                      <a:gd name="connsiteY23" fmla="*/ 3705023 h 3705023"/>
                      <a:gd name="connsiteX24" fmla="*/ 1875814 w 5517100"/>
                      <a:gd name="connsiteY24" fmla="*/ 3705023 h 3705023"/>
                      <a:gd name="connsiteX25" fmla="*/ 1489617 w 5517100"/>
                      <a:gd name="connsiteY25" fmla="*/ 3705023 h 3705023"/>
                      <a:gd name="connsiteX26" fmla="*/ 1103420 w 5517100"/>
                      <a:gd name="connsiteY26" fmla="*/ 3705023 h 3705023"/>
                      <a:gd name="connsiteX27" fmla="*/ 551710 w 5517100"/>
                      <a:gd name="connsiteY27" fmla="*/ 3705023 h 3705023"/>
                      <a:gd name="connsiteX28" fmla="*/ 0 w 5517100"/>
                      <a:gd name="connsiteY28" fmla="*/ 3705023 h 3705023"/>
                      <a:gd name="connsiteX29" fmla="*/ 0 w 5517100"/>
                      <a:gd name="connsiteY29" fmla="*/ 3138684 h 3705023"/>
                      <a:gd name="connsiteX30" fmla="*/ 0 w 5517100"/>
                      <a:gd name="connsiteY30" fmla="*/ 2646445 h 3705023"/>
                      <a:gd name="connsiteX31" fmla="*/ 0 w 5517100"/>
                      <a:gd name="connsiteY31" fmla="*/ 2228307 h 3705023"/>
                      <a:gd name="connsiteX32" fmla="*/ 0 w 5517100"/>
                      <a:gd name="connsiteY32" fmla="*/ 1661967 h 3705023"/>
                      <a:gd name="connsiteX33" fmla="*/ 0 w 5517100"/>
                      <a:gd name="connsiteY33" fmla="*/ 1206779 h 3705023"/>
                      <a:gd name="connsiteX34" fmla="*/ 0 w 5517100"/>
                      <a:gd name="connsiteY34" fmla="*/ 640440 h 3705023"/>
                      <a:gd name="connsiteX35" fmla="*/ 0 w 5517100"/>
                      <a:gd name="connsiteY35" fmla="*/ 0 h 3705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17100" h="3705023" extrusionOk="0">
                        <a:moveTo>
                          <a:pt x="0" y="0"/>
                        </a:moveTo>
                        <a:cubicBezTo>
                          <a:pt x="136378" y="-22571"/>
                          <a:pt x="263509" y="41984"/>
                          <a:pt x="496539" y="0"/>
                        </a:cubicBezTo>
                        <a:cubicBezTo>
                          <a:pt x="729569" y="-41984"/>
                          <a:pt x="802058" y="40759"/>
                          <a:pt x="882736" y="0"/>
                        </a:cubicBezTo>
                        <a:cubicBezTo>
                          <a:pt x="963414" y="-40759"/>
                          <a:pt x="1389642" y="63693"/>
                          <a:pt x="1544788" y="0"/>
                        </a:cubicBezTo>
                        <a:cubicBezTo>
                          <a:pt x="1699934" y="-63693"/>
                          <a:pt x="1922519" y="24155"/>
                          <a:pt x="2041327" y="0"/>
                        </a:cubicBezTo>
                        <a:cubicBezTo>
                          <a:pt x="2160135" y="-24155"/>
                          <a:pt x="2378845" y="9596"/>
                          <a:pt x="2537866" y="0"/>
                        </a:cubicBezTo>
                        <a:cubicBezTo>
                          <a:pt x="2696887" y="-9596"/>
                          <a:pt x="2968875" y="40693"/>
                          <a:pt x="3199918" y="0"/>
                        </a:cubicBezTo>
                        <a:cubicBezTo>
                          <a:pt x="3430961" y="-40693"/>
                          <a:pt x="3461340" y="758"/>
                          <a:pt x="3641286" y="0"/>
                        </a:cubicBezTo>
                        <a:cubicBezTo>
                          <a:pt x="3821232" y="-758"/>
                          <a:pt x="4088999" y="17944"/>
                          <a:pt x="4303338" y="0"/>
                        </a:cubicBezTo>
                        <a:cubicBezTo>
                          <a:pt x="4517677" y="-17944"/>
                          <a:pt x="4742167" y="16828"/>
                          <a:pt x="4965390" y="0"/>
                        </a:cubicBezTo>
                        <a:cubicBezTo>
                          <a:pt x="5188613" y="-16828"/>
                          <a:pt x="5365529" y="16223"/>
                          <a:pt x="5517100" y="0"/>
                        </a:cubicBezTo>
                        <a:cubicBezTo>
                          <a:pt x="5566659" y="209353"/>
                          <a:pt x="5516049" y="323191"/>
                          <a:pt x="5517100" y="603389"/>
                        </a:cubicBezTo>
                        <a:cubicBezTo>
                          <a:pt x="5518151" y="883587"/>
                          <a:pt x="5489366" y="909633"/>
                          <a:pt x="5517100" y="1169729"/>
                        </a:cubicBezTo>
                        <a:cubicBezTo>
                          <a:pt x="5544834" y="1429825"/>
                          <a:pt x="5478324" y="1490040"/>
                          <a:pt x="5517100" y="1587867"/>
                        </a:cubicBezTo>
                        <a:cubicBezTo>
                          <a:pt x="5555876" y="1685694"/>
                          <a:pt x="5454958" y="1922253"/>
                          <a:pt x="5517100" y="2117156"/>
                        </a:cubicBezTo>
                        <a:cubicBezTo>
                          <a:pt x="5579242" y="2312059"/>
                          <a:pt x="5513772" y="2432029"/>
                          <a:pt x="5517100" y="2646445"/>
                        </a:cubicBezTo>
                        <a:cubicBezTo>
                          <a:pt x="5520428" y="2860861"/>
                          <a:pt x="5459207" y="3066020"/>
                          <a:pt x="5517100" y="3175734"/>
                        </a:cubicBezTo>
                        <a:cubicBezTo>
                          <a:pt x="5574993" y="3285448"/>
                          <a:pt x="5474241" y="3591688"/>
                          <a:pt x="5517100" y="3705023"/>
                        </a:cubicBezTo>
                        <a:cubicBezTo>
                          <a:pt x="5358966" y="3745541"/>
                          <a:pt x="5117600" y="3646996"/>
                          <a:pt x="4910219" y="3705023"/>
                        </a:cubicBezTo>
                        <a:cubicBezTo>
                          <a:pt x="4702838" y="3763050"/>
                          <a:pt x="4702351" y="3704641"/>
                          <a:pt x="4524022" y="3705023"/>
                        </a:cubicBezTo>
                        <a:cubicBezTo>
                          <a:pt x="4345693" y="3705405"/>
                          <a:pt x="4178065" y="3671836"/>
                          <a:pt x="4082654" y="3705023"/>
                        </a:cubicBezTo>
                        <a:cubicBezTo>
                          <a:pt x="3987243" y="3738210"/>
                          <a:pt x="3727866" y="3680657"/>
                          <a:pt x="3420602" y="3705023"/>
                        </a:cubicBezTo>
                        <a:cubicBezTo>
                          <a:pt x="3113338" y="3729389"/>
                          <a:pt x="3092297" y="3703718"/>
                          <a:pt x="2868892" y="3705023"/>
                        </a:cubicBezTo>
                        <a:cubicBezTo>
                          <a:pt x="2645487" y="3706328"/>
                          <a:pt x="2554958" y="3652983"/>
                          <a:pt x="2427524" y="3705023"/>
                        </a:cubicBezTo>
                        <a:cubicBezTo>
                          <a:pt x="2300090" y="3757063"/>
                          <a:pt x="2075949" y="3647845"/>
                          <a:pt x="1875814" y="3705023"/>
                        </a:cubicBezTo>
                        <a:cubicBezTo>
                          <a:pt x="1675679" y="3762201"/>
                          <a:pt x="1657774" y="3662540"/>
                          <a:pt x="1489617" y="3705023"/>
                        </a:cubicBezTo>
                        <a:cubicBezTo>
                          <a:pt x="1321460" y="3747506"/>
                          <a:pt x="1211879" y="3692689"/>
                          <a:pt x="1103420" y="3705023"/>
                        </a:cubicBezTo>
                        <a:cubicBezTo>
                          <a:pt x="994961" y="3717357"/>
                          <a:pt x="724840" y="3651360"/>
                          <a:pt x="551710" y="3705023"/>
                        </a:cubicBezTo>
                        <a:cubicBezTo>
                          <a:pt x="378580" y="3758686"/>
                          <a:pt x="163039" y="3669227"/>
                          <a:pt x="0" y="3705023"/>
                        </a:cubicBezTo>
                        <a:cubicBezTo>
                          <a:pt x="-54728" y="3532296"/>
                          <a:pt x="66027" y="3319192"/>
                          <a:pt x="0" y="3138684"/>
                        </a:cubicBezTo>
                        <a:cubicBezTo>
                          <a:pt x="-66027" y="2958176"/>
                          <a:pt x="14804" y="2774809"/>
                          <a:pt x="0" y="2646445"/>
                        </a:cubicBezTo>
                        <a:cubicBezTo>
                          <a:pt x="-14804" y="2518081"/>
                          <a:pt x="46937" y="2384816"/>
                          <a:pt x="0" y="2228307"/>
                        </a:cubicBezTo>
                        <a:cubicBezTo>
                          <a:pt x="-46937" y="2071798"/>
                          <a:pt x="66945" y="1891444"/>
                          <a:pt x="0" y="1661967"/>
                        </a:cubicBezTo>
                        <a:cubicBezTo>
                          <a:pt x="-66945" y="1432490"/>
                          <a:pt x="4706" y="1318097"/>
                          <a:pt x="0" y="1206779"/>
                        </a:cubicBezTo>
                        <a:cubicBezTo>
                          <a:pt x="-4706" y="1095461"/>
                          <a:pt x="57983" y="767534"/>
                          <a:pt x="0" y="640440"/>
                        </a:cubicBezTo>
                        <a:cubicBezTo>
                          <a:pt x="-57983" y="513346"/>
                          <a:pt x="69228" y="284092"/>
                          <a:pt x="0" y="0"/>
                        </a:cubicBezTo>
                        <a:close/>
                      </a:path>
                    </a:pathLst>
                  </a:custGeom>
                  <ask:type>
                    <ask:lineSketchNone/>
                  </ask:type>
                </ask:lineSketchStyleProps>
              </a:ext>
            </a:extLst>
          </a:ln>
        </p:spPr>
        <p:style>
          <a:lnRef idx="2">
            <a:schemeClr val="accent1"/>
          </a:lnRef>
          <a:fillRef idx="1">
            <a:schemeClr val="lt1"/>
          </a:fillRef>
          <a:effectRef idx="0">
            <a:schemeClr val="accent1"/>
          </a:effectRef>
          <a:fontRef idx="minor">
            <a:schemeClr val="dk1"/>
          </a:fontRef>
        </p:style>
        <p:txBody>
          <a:bodyPr tIns="36000" rtlCol="0" anchor="t"/>
          <a:lstStyle/>
          <a:p>
            <a:pPr algn="ctr"/>
            <a:r>
              <a:rPr lang="en-IN" sz="1200" dirty="0">
                <a:latin typeface="IBM Plex Sans" panose="020B0503050203000203" pitchFamily="34" charset="0"/>
              </a:rPr>
              <a:t>Data Processing Layer</a:t>
            </a:r>
          </a:p>
        </p:txBody>
      </p:sp>
      <p:sp>
        <p:nvSpPr>
          <p:cNvPr id="161" name="Rectangle 160">
            <a:extLst>
              <a:ext uri="{FF2B5EF4-FFF2-40B4-BE49-F238E27FC236}">
                <a16:creationId xmlns:a16="http://schemas.microsoft.com/office/drawing/2014/main" id="{F8760235-DCE0-11C0-8D25-39BCC98BDACF}"/>
              </a:ext>
            </a:extLst>
          </p:cNvPr>
          <p:cNvSpPr/>
          <p:nvPr/>
        </p:nvSpPr>
        <p:spPr>
          <a:xfrm>
            <a:off x="4496984" y="2172212"/>
            <a:ext cx="3724382" cy="2877759"/>
          </a:xfrm>
          <a:prstGeom prst="rect">
            <a:avLst/>
          </a:prstGeom>
          <a:noFill/>
          <a:ln w="12700" cmpd="sng">
            <a:solidFill>
              <a:schemeClr val="tx1">
                <a:alpha val="99000"/>
              </a:schemeClr>
            </a:solidFill>
            <a:prstDash val="solid"/>
            <a:extLst>
              <a:ext uri="{C807C97D-BFC1-408E-A445-0C87EB9F89A2}">
                <ask:lineSketchStyleProps xmlns:ask="http://schemas.microsoft.com/office/drawing/2018/sketchyshapes" sd="1219033472">
                  <a:custGeom>
                    <a:avLst/>
                    <a:gdLst>
                      <a:gd name="connsiteX0" fmla="*/ 0 w 5517100"/>
                      <a:gd name="connsiteY0" fmla="*/ 0 h 3705023"/>
                      <a:gd name="connsiteX1" fmla="*/ 496539 w 5517100"/>
                      <a:gd name="connsiteY1" fmla="*/ 0 h 3705023"/>
                      <a:gd name="connsiteX2" fmla="*/ 882736 w 5517100"/>
                      <a:gd name="connsiteY2" fmla="*/ 0 h 3705023"/>
                      <a:gd name="connsiteX3" fmla="*/ 1544788 w 5517100"/>
                      <a:gd name="connsiteY3" fmla="*/ 0 h 3705023"/>
                      <a:gd name="connsiteX4" fmla="*/ 2041327 w 5517100"/>
                      <a:gd name="connsiteY4" fmla="*/ 0 h 3705023"/>
                      <a:gd name="connsiteX5" fmla="*/ 2537866 w 5517100"/>
                      <a:gd name="connsiteY5" fmla="*/ 0 h 3705023"/>
                      <a:gd name="connsiteX6" fmla="*/ 3199918 w 5517100"/>
                      <a:gd name="connsiteY6" fmla="*/ 0 h 3705023"/>
                      <a:gd name="connsiteX7" fmla="*/ 3641286 w 5517100"/>
                      <a:gd name="connsiteY7" fmla="*/ 0 h 3705023"/>
                      <a:gd name="connsiteX8" fmla="*/ 4303338 w 5517100"/>
                      <a:gd name="connsiteY8" fmla="*/ 0 h 3705023"/>
                      <a:gd name="connsiteX9" fmla="*/ 4965390 w 5517100"/>
                      <a:gd name="connsiteY9" fmla="*/ 0 h 3705023"/>
                      <a:gd name="connsiteX10" fmla="*/ 5517100 w 5517100"/>
                      <a:gd name="connsiteY10" fmla="*/ 0 h 3705023"/>
                      <a:gd name="connsiteX11" fmla="*/ 5517100 w 5517100"/>
                      <a:gd name="connsiteY11" fmla="*/ 603389 h 3705023"/>
                      <a:gd name="connsiteX12" fmla="*/ 5517100 w 5517100"/>
                      <a:gd name="connsiteY12" fmla="*/ 1169729 h 3705023"/>
                      <a:gd name="connsiteX13" fmla="*/ 5517100 w 5517100"/>
                      <a:gd name="connsiteY13" fmla="*/ 1587867 h 3705023"/>
                      <a:gd name="connsiteX14" fmla="*/ 5517100 w 5517100"/>
                      <a:gd name="connsiteY14" fmla="*/ 2117156 h 3705023"/>
                      <a:gd name="connsiteX15" fmla="*/ 5517100 w 5517100"/>
                      <a:gd name="connsiteY15" fmla="*/ 2646445 h 3705023"/>
                      <a:gd name="connsiteX16" fmla="*/ 5517100 w 5517100"/>
                      <a:gd name="connsiteY16" fmla="*/ 3175734 h 3705023"/>
                      <a:gd name="connsiteX17" fmla="*/ 5517100 w 5517100"/>
                      <a:gd name="connsiteY17" fmla="*/ 3705023 h 3705023"/>
                      <a:gd name="connsiteX18" fmla="*/ 4910219 w 5517100"/>
                      <a:gd name="connsiteY18" fmla="*/ 3705023 h 3705023"/>
                      <a:gd name="connsiteX19" fmla="*/ 4524022 w 5517100"/>
                      <a:gd name="connsiteY19" fmla="*/ 3705023 h 3705023"/>
                      <a:gd name="connsiteX20" fmla="*/ 4082654 w 5517100"/>
                      <a:gd name="connsiteY20" fmla="*/ 3705023 h 3705023"/>
                      <a:gd name="connsiteX21" fmla="*/ 3420602 w 5517100"/>
                      <a:gd name="connsiteY21" fmla="*/ 3705023 h 3705023"/>
                      <a:gd name="connsiteX22" fmla="*/ 2868892 w 5517100"/>
                      <a:gd name="connsiteY22" fmla="*/ 3705023 h 3705023"/>
                      <a:gd name="connsiteX23" fmla="*/ 2427524 w 5517100"/>
                      <a:gd name="connsiteY23" fmla="*/ 3705023 h 3705023"/>
                      <a:gd name="connsiteX24" fmla="*/ 1875814 w 5517100"/>
                      <a:gd name="connsiteY24" fmla="*/ 3705023 h 3705023"/>
                      <a:gd name="connsiteX25" fmla="*/ 1489617 w 5517100"/>
                      <a:gd name="connsiteY25" fmla="*/ 3705023 h 3705023"/>
                      <a:gd name="connsiteX26" fmla="*/ 1103420 w 5517100"/>
                      <a:gd name="connsiteY26" fmla="*/ 3705023 h 3705023"/>
                      <a:gd name="connsiteX27" fmla="*/ 551710 w 5517100"/>
                      <a:gd name="connsiteY27" fmla="*/ 3705023 h 3705023"/>
                      <a:gd name="connsiteX28" fmla="*/ 0 w 5517100"/>
                      <a:gd name="connsiteY28" fmla="*/ 3705023 h 3705023"/>
                      <a:gd name="connsiteX29" fmla="*/ 0 w 5517100"/>
                      <a:gd name="connsiteY29" fmla="*/ 3138684 h 3705023"/>
                      <a:gd name="connsiteX30" fmla="*/ 0 w 5517100"/>
                      <a:gd name="connsiteY30" fmla="*/ 2646445 h 3705023"/>
                      <a:gd name="connsiteX31" fmla="*/ 0 w 5517100"/>
                      <a:gd name="connsiteY31" fmla="*/ 2228307 h 3705023"/>
                      <a:gd name="connsiteX32" fmla="*/ 0 w 5517100"/>
                      <a:gd name="connsiteY32" fmla="*/ 1661967 h 3705023"/>
                      <a:gd name="connsiteX33" fmla="*/ 0 w 5517100"/>
                      <a:gd name="connsiteY33" fmla="*/ 1206779 h 3705023"/>
                      <a:gd name="connsiteX34" fmla="*/ 0 w 5517100"/>
                      <a:gd name="connsiteY34" fmla="*/ 640440 h 3705023"/>
                      <a:gd name="connsiteX35" fmla="*/ 0 w 5517100"/>
                      <a:gd name="connsiteY35" fmla="*/ 0 h 3705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17100" h="3705023" extrusionOk="0">
                        <a:moveTo>
                          <a:pt x="0" y="0"/>
                        </a:moveTo>
                        <a:cubicBezTo>
                          <a:pt x="136378" y="-22571"/>
                          <a:pt x="263509" y="41984"/>
                          <a:pt x="496539" y="0"/>
                        </a:cubicBezTo>
                        <a:cubicBezTo>
                          <a:pt x="729569" y="-41984"/>
                          <a:pt x="802058" y="40759"/>
                          <a:pt x="882736" y="0"/>
                        </a:cubicBezTo>
                        <a:cubicBezTo>
                          <a:pt x="963414" y="-40759"/>
                          <a:pt x="1389642" y="63693"/>
                          <a:pt x="1544788" y="0"/>
                        </a:cubicBezTo>
                        <a:cubicBezTo>
                          <a:pt x="1699934" y="-63693"/>
                          <a:pt x="1922519" y="24155"/>
                          <a:pt x="2041327" y="0"/>
                        </a:cubicBezTo>
                        <a:cubicBezTo>
                          <a:pt x="2160135" y="-24155"/>
                          <a:pt x="2378845" y="9596"/>
                          <a:pt x="2537866" y="0"/>
                        </a:cubicBezTo>
                        <a:cubicBezTo>
                          <a:pt x="2696887" y="-9596"/>
                          <a:pt x="2968875" y="40693"/>
                          <a:pt x="3199918" y="0"/>
                        </a:cubicBezTo>
                        <a:cubicBezTo>
                          <a:pt x="3430961" y="-40693"/>
                          <a:pt x="3461340" y="758"/>
                          <a:pt x="3641286" y="0"/>
                        </a:cubicBezTo>
                        <a:cubicBezTo>
                          <a:pt x="3821232" y="-758"/>
                          <a:pt x="4088999" y="17944"/>
                          <a:pt x="4303338" y="0"/>
                        </a:cubicBezTo>
                        <a:cubicBezTo>
                          <a:pt x="4517677" y="-17944"/>
                          <a:pt x="4742167" y="16828"/>
                          <a:pt x="4965390" y="0"/>
                        </a:cubicBezTo>
                        <a:cubicBezTo>
                          <a:pt x="5188613" y="-16828"/>
                          <a:pt x="5365529" y="16223"/>
                          <a:pt x="5517100" y="0"/>
                        </a:cubicBezTo>
                        <a:cubicBezTo>
                          <a:pt x="5566659" y="209353"/>
                          <a:pt x="5516049" y="323191"/>
                          <a:pt x="5517100" y="603389"/>
                        </a:cubicBezTo>
                        <a:cubicBezTo>
                          <a:pt x="5518151" y="883587"/>
                          <a:pt x="5489366" y="909633"/>
                          <a:pt x="5517100" y="1169729"/>
                        </a:cubicBezTo>
                        <a:cubicBezTo>
                          <a:pt x="5544834" y="1429825"/>
                          <a:pt x="5478324" y="1490040"/>
                          <a:pt x="5517100" y="1587867"/>
                        </a:cubicBezTo>
                        <a:cubicBezTo>
                          <a:pt x="5555876" y="1685694"/>
                          <a:pt x="5454958" y="1922253"/>
                          <a:pt x="5517100" y="2117156"/>
                        </a:cubicBezTo>
                        <a:cubicBezTo>
                          <a:pt x="5579242" y="2312059"/>
                          <a:pt x="5513772" y="2432029"/>
                          <a:pt x="5517100" y="2646445"/>
                        </a:cubicBezTo>
                        <a:cubicBezTo>
                          <a:pt x="5520428" y="2860861"/>
                          <a:pt x="5459207" y="3066020"/>
                          <a:pt x="5517100" y="3175734"/>
                        </a:cubicBezTo>
                        <a:cubicBezTo>
                          <a:pt x="5574993" y="3285448"/>
                          <a:pt x="5474241" y="3591688"/>
                          <a:pt x="5517100" y="3705023"/>
                        </a:cubicBezTo>
                        <a:cubicBezTo>
                          <a:pt x="5358966" y="3745541"/>
                          <a:pt x="5117600" y="3646996"/>
                          <a:pt x="4910219" y="3705023"/>
                        </a:cubicBezTo>
                        <a:cubicBezTo>
                          <a:pt x="4702838" y="3763050"/>
                          <a:pt x="4702351" y="3704641"/>
                          <a:pt x="4524022" y="3705023"/>
                        </a:cubicBezTo>
                        <a:cubicBezTo>
                          <a:pt x="4345693" y="3705405"/>
                          <a:pt x="4178065" y="3671836"/>
                          <a:pt x="4082654" y="3705023"/>
                        </a:cubicBezTo>
                        <a:cubicBezTo>
                          <a:pt x="3987243" y="3738210"/>
                          <a:pt x="3727866" y="3680657"/>
                          <a:pt x="3420602" y="3705023"/>
                        </a:cubicBezTo>
                        <a:cubicBezTo>
                          <a:pt x="3113338" y="3729389"/>
                          <a:pt x="3092297" y="3703718"/>
                          <a:pt x="2868892" y="3705023"/>
                        </a:cubicBezTo>
                        <a:cubicBezTo>
                          <a:pt x="2645487" y="3706328"/>
                          <a:pt x="2554958" y="3652983"/>
                          <a:pt x="2427524" y="3705023"/>
                        </a:cubicBezTo>
                        <a:cubicBezTo>
                          <a:pt x="2300090" y="3757063"/>
                          <a:pt x="2075949" y="3647845"/>
                          <a:pt x="1875814" y="3705023"/>
                        </a:cubicBezTo>
                        <a:cubicBezTo>
                          <a:pt x="1675679" y="3762201"/>
                          <a:pt x="1657774" y="3662540"/>
                          <a:pt x="1489617" y="3705023"/>
                        </a:cubicBezTo>
                        <a:cubicBezTo>
                          <a:pt x="1321460" y="3747506"/>
                          <a:pt x="1211879" y="3692689"/>
                          <a:pt x="1103420" y="3705023"/>
                        </a:cubicBezTo>
                        <a:cubicBezTo>
                          <a:pt x="994961" y="3717357"/>
                          <a:pt x="724840" y="3651360"/>
                          <a:pt x="551710" y="3705023"/>
                        </a:cubicBezTo>
                        <a:cubicBezTo>
                          <a:pt x="378580" y="3758686"/>
                          <a:pt x="163039" y="3669227"/>
                          <a:pt x="0" y="3705023"/>
                        </a:cubicBezTo>
                        <a:cubicBezTo>
                          <a:pt x="-54728" y="3532296"/>
                          <a:pt x="66027" y="3319192"/>
                          <a:pt x="0" y="3138684"/>
                        </a:cubicBezTo>
                        <a:cubicBezTo>
                          <a:pt x="-66027" y="2958176"/>
                          <a:pt x="14804" y="2774809"/>
                          <a:pt x="0" y="2646445"/>
                        </a:cubicBezTo>
                        <a:cubicBezTo>
                          <a:pt x="-14804" y="2518081"/>
                          <a:pt x="46937" y="2384816"/>
                          <a:pt x="0" y="2228307"/>
                        </a:cubicBezTo>
                        <a:cubicBezTo>
                          <a:pt x="-46937" y="2071798"/>
                          <a:pt x="66945" y="1891444"/>
                          <a:pt x="0" y="1661967"/>
                        </a:cubicBezTo>
                        <a:cubicBezTo>
                          <a:pt x="-66945" y="1432490"/>
                          <a:pt x="4706" y="1318097"/>
                          <a:pt x="0" y="1206779"/>
                        </a:cubicBezTo>
                        <a:cubicBezTo>
                          <a:pt x="-4706" y="1095461"/>
                          <a:pt x="57983" y="767534"/>
                          <a:pt x="0" y="640440"/>
                        </a:cubicBezTo>
                        <a:cubicBezTo>
                          <a:pt x="-57983" y="513346"/>
                          <a:pt x="69228" y="284092"/>
                          <a:pt x="0" y="0"/>
                        </a:cubicBezTo>
                        <a:close/>
                      </a:path>
                    </a:pathLst>
                  </a:custGeom>
                  <ask:type>
                    <ask:lineSketchNone/>
                  </ask:type>
                </ask:lineSketchStyleProps>
              </a:ext>
            </a:extLst>
          </a:ln>
        </p:spPr>
        <p:style>
          <a:lnRef idx="2">
            <a:schemeClr val="accent1"/>
          </a:lnRef>
          <a:fillRef idx="1">
            <a:schemeClr val="lt1"/>
          </a:fillRef>
          <a:effectRef idx="0">
            <a:schemeClr val="accent1"/>
          </a:effectRef>
          <a:fontRef idx="minor">
            <a:schemeClr val="dk1"/>
          </a:fontRef>
        </p:style>
        <p:txBody>
          <a:bodyPr tIns="36000" rtlCol="0" anchor="t"/>
          <a:lstStyle/>
          <a:p>
            <a:pPr algn="ctr"/>
            <a:r>
              <a:rPr lang="en-IN" sz="1200" dirty="0">
                <a:latin typeface="IBM Plex Sans" panose="020B0503050203000203" pitchFamily="34" charset="0"/>
              </a:rPr>
              <a:t>Data Storage Layer</a:t>
            </a:r>
          </a:p>
        </p:txBody>
      </p:sp>
      <p:sp>
        <p:nvSpPr>
          <p:cNvPr id="163" name="Rectangle 162">
            <a:extLst>
              <a:ext uri="{FF2B5EF4-FFF2-40B4-BE49-F238E27FC236}">
                <a16:creationId xmlns:a16="http://schemas.microsoft.com/office/drawing/2014/main" id="{CE04AA55-8B2C-21A6-00FF-A18D0E7F9264}"/>
              </a:ext>
            </a:extLst>
          </p:cNvPr>
          <p:cNvSpPr/>
          <p:nvPr/>
        </p:nvSpPr>
        <p:spPr>
          <a:xfrm>
            <a:off x="1981098" y="5726616"/>
            <a:ext cx="9000000" cy="251999"/>
          </a:xfrm>
          <a:prstGeom prst="rect">
            <a:avLst/>
          </a:prstGeom>
          <a:solidFill>
            <a:schemeClr val="bg1">
              <a:lumMod val="95000"/>
            </a:schemeClr>
          </a:solidFill>
          <a:ln w="12700">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defTabSz="1097236"/>
            <a:r>
              <a:rPr lang="en-IN" sz="1200" dirty="0">
                <a:solidFill>
                  <a:prstClr val="black"/>
                </a:solidFill>
                <a:latin typeface="IBM Plex Sans" panose="020B0503050203000203" pitchFamily="34" charset="0"/>
              </a:rPr>
              <a:t>Data Security</a:t>
            </a:r>
          </a:p>
        </p:txBody>
      </p:sp>
      <p:sp>
        <p:nvSpPr>
          <p:cNvPr id="164" name="TextBox 163">
            <a:extLst>
              <a:ext uri="{FF2B5EF4-FFF2-40B4-BE49-F238E27FC236}">
                <a16:creationId xmlns:a16="http://schemas.microsoft.com/office/drawing/2014/main" id="{C990B5DC-2218-7D2C-1582-A82CDE079D28}"/>
              </a:ext>
            </a:extLst>
          </p:cNvPr>
          <p:cNvSpPr txBox="1"/>
          <p:nvPr/>
        </p:nvSpPr>
        <p:spPr>
          <a:xfrm>
            <a:off x="6416079" y="5736865"/>
            <a:ext cx="4531344" cy="229945"/>
          </a:xfrm>
          <a:prstGeom prst="rect">
            <a:avLst/>
          </a:prstGeom>
          <a:noFill/>
        </p:spPr>
        <p:txBody>
          <a:bodyPr wrap="square" lIns="0" tIns="0" rIns="108000" bIns="0" rtlCol="0" anchor="ctr">
            <a:noAutofit/>
          </a:bodyPr>
          <a:lstStyle/>
          <a:p>
            <a:pPr algn="r" defTabSz="1097236">
              <a:defRPr/>
            </a:pPr>
            <a:r>
              <a:rPr lang="en-US" sz="960" dirty="0">
                <a:solidFill>
                  <a:prstClr val="black"/>
                </a:solidFill>
                <a:latin typeface="IBM Plex Serif" panose="02060503050406000203" pitchFamily="18" charset="77"/>
              </a:rPr>
              <a:t>Masking | Encryption | Protection</a:t>
            </a:r>
          </a:p>
        </p:txBody>
      </p:sp>
      <p:sp>
        <p:nvSpPr>
          <p:cNvPr id="165" name="Rectangle 164">
            <a:extLst>
              <a:ext uri="{FF2B5EF4-FFF2-40B4-BE49-F238E27FC236}">
                <a16:creationId xmlns:a16="http://schemas.microsoft.com/office/drawing/2014/main" id="{292B3219-4C45-D263-A89C-F3F8B6EF8495}"/>
              </a:ext>
            </a:extLst>
          </p:cNvPr>
          <p:cNvSpPr/>
          <p:nvPr/>
        </p:nvSpPr>
        <p:spPr>
          <a:xfrm>
            <a:off x="1981098" y="6036189"/>
            <a:ext cx="9000000" cy="251999"/>
          </a:xfrm>
          <a:prstGeom prst="rect">
            <a:avLst/>
          </a:prstGeom>
          <a:solidFill>
            <a:schemeClr val="bg1">
              <a:lumMod val="95000"/>
            </a:schemeClr>
          </a:solidFill>
          <a:ln w="12700">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defTabSz="1097236"/>
            <a:r>
              <a:rPr lang="en-IN" sz="1200" dirty="0">
                <a:solidFill>
                  <a:prstClr val="black"/>
                </a:solidFill>
                <a:latin typeface="IBM Plex Sans" panose="020B0503050203000203" pitchFamily="34" charset="0"/>
              </a:rPr>
              <a:t>DataOps</a:t>
            </a:r>
          </a:p>
        </p:txBody>
      </p:sp>
      <p:sp>
        <p:nvSpPr>
          <p:cNvPr id="166" name="TextBox 165">
            <a:extLst>
              <a:ext uri="{FF2B5EF4-FFF2-40B4-BE49-F238E27FC236}">
                <a16:creationId xmlns:a16="http://schemas.microsoft.com/office/drawing/2014/main" id="{B07C0688-4035-235E-E1D8-6DDC55984ED0}"/>
              </a:ext>
            </a:extLst>
          </p:cNvPr>
          <p:cNvSpPr txBox="1"/>
          <p:nvPr/>
        </p:nvSpPr>
        <p:spPr>
          <a:xfrm>
            <a:off x="6416079" y="6046438"/>
            <a:ext cx="4531344" cy="229945"/>
          </a:xfrm>
          <a:prstGeom prst="rect">
            <a:avLst/>
          </a:prstGeom>
          <a:noFill/>
        </p:spPr>
        <p:txBody>
          <a:bodyPr wrap="square" lIns="0" tIns="0" rIns="108000" bIns="0" rtlCol="0" anchor="ctr">
            <a:noAutofit/>
          </a:bodyPr>
          <a:lstStyle/>
          <a:p>
            <a:pPr algn="r" defTabSz="1097236">
              <a:defRPr/>
            </a:pPr>
            <a:r>
              <a:rPr lang="en-US" sz="960" dirty="0">
                <a:solidFill>
                  <a:prstClr val="black"/>
                </a:solidFill>
                <a:latin typeface="IBM Plex Serif" panose="02060503050406000203" pitchFamily="18" charset="77"/>
              </a:rPr>
              <a:t>Management | Monitoring | Operations</a:t>
            </a:r>
          </a:p>
        </p:txBody>
      </p:sp>
      <p:sp>
        <p:nvSpPr>
          <p:cNvPr id="167" name="Rectangle 166">
            <a:extLst>
              <a:ext uri="{FF2B5EF4-FFF2-40B4-BE49-F238E27FC236}">
                <a16:creationId xmlns:a16="http://schemas.microsoft.com/office/drawing/2014/main" id="{C8213966-E485-D9D7-6752-6D62BEA9BA15}"/>
              </a:ext>
            </a:extLst>
          </p:cNvPr>
          <p:cNvSpPr/>
          <p:nvPr/>
        </p:nvSpPr>
        <p:spPr>
          <a:xfrm>
            <a:off x="8341688" y="587477"/>
            <a:ext cx="2754916" cy="4456119"/>
          </a:xfrm>
          <a:prstGeom prst="rect">
            <a:avLst/>
          </a:prstGeom>
          <a:noFill/>
          <a:ln w="12700" cmpd="sng">
            <a:solidFill>
              <a:schemeClr val="tx1">
                <a:alpha val="99000"/>
              </a:schemeClr>
            </a:solidFill>
            <a:prstDash val="solid"/>
            <a:extLst>
              <a:ext uri="{C807C97D-BFC1-408E-A445-0C87EB9F89A2}">
                <ask:lineSketchStyleProps xmlns:ask="http://schemas.microsoft.com/office/drawing/2018/sketchyshapes" sd="1219033472">
                  <a:custGeom>
                    <a:avLst/>
                    <a:gdLst>
                      <a:gd name="connsiteX0" fmla="*/ 0 w 5517100"/>
                      <a:gd name="connsiteY0" fmla="*/ 0 h 3705023"/>
                      <a:gd name="connsiteX1" fmla="*/ 496539 w 5517100"/>
                      <a:gd name="connsiteY1" fmla="*/ 0 h 3705023"/>
                      <a:gd name="connsiteX2" fmla="*/ 882736 w 5517100"/>
                      <a:gd name="connsiteY2" fmla="*/ 0 h 3705023"/>
                      <a:gd name="connsiteX3" fmla="*/ 1544788 w 5517100"/>
                      <a:gd name="connsiteY3" fmla="*/ 0 h 3705023"/>
                      <a:gd name="connsiteX4" fmla="*/ 2041327 w 5517100"/>
                      <a:gd name="connsiteY4" fmla="*/ 0 h 3705023"/>
                      <a:gd name="connsiteX5" fmla="*/ 2537866 w 5517100"/>
                      <a:gd name="connsiteY5" fmla="*/ 0 h 3705023"/>
                      <a:gd name="connsiteX6" fmla="*/ 3199918 w 5517100"/>
                      <a:gd name="connsiteY6" fmla="*/ 0 h 3705023"/>
                      <a:gd name="connsiteX7" fmla="*/ 3641286 w 5517100"/>
                      <a:gd name="connsiteY7" fmla="*/ 0 h 3705023"/>
                      <a:gd name="connsiteX8" fmla="*/ 4303338 w 5517100"/>
                      <a:gd name="connsiteY8" fmla="*/ 0 h 3705023"/>
                      <a:gd name="connsiteX9" fmla="*/ 4965390 w 5517100"/>
                      <a:gd name="connsiteY9" fmla="*/ 0 h 3705023"/>
                      <a:gd name="connsiteX10" fmla="*/ 5517100 w 5517100"/>
                      <a:gd name="connsiteY10" fmla="*/ 0 h 3705023"/>
                      <a:gd name="connsiteX11" fmla="*/ 5517100 w 5517100"/>
                      <a:gd name="connsiteY11" fmla="*/ 603389 h 3705023"/>
                      <a:gd name="connsiteX12" fmla="*/ 5517100 w 5517100"/>
                      <a:gd name="connsiteY12" fmla="*/ 1169729 h 3705023"/>
                      <a:gd name="connsiteX13" fmla="*/ 5517100 w 5517100"/>
                      <a:gd name="connsiteY13" fmla="*/ 1587867 h 3705023"/>
                      <a:gd name="connsiteX14" fmla="*/ 5517100 w 5517100"/>
                      <a:gd name="connsiteY14" fmla="*/ 2117156 h 3705023"/>
                      <a:gd name="connsiteX15" fmla="*/ 5517100 w 5517100"/>
                      <a:gd name="connsiteY15" fmla="*/ 2646445 h 3705023"/>
                      <a:gd name="connsiteX16" fmla="*/ 5517100 w 5517100"/>
                      <a:gd name="connsiteY16" fmla="*/ 3175734 h 3705023"/>
                      <a:gd name="connsiteX17" fmla="*/ 5517100 w 5517100"/>
                      <a:gd name="connsiteY17" fmla="*/ 3705023 h 3705023"/>
                      <a:gd name="connsiteX18" fmla="*/ 4910219 w 5517100"/>
                      <a:gd name="connsiteY18" fmla="*/ 3705023 h 3705023"/>
                      <a:gd name="connsiteX19" fmla="*/ 4524022 w 5517100"/>
                      <a:gd name="connsiteY19" fmla="*/ 3705023 h 3705023"/>
                      <a:gd name="connsiteX20" fmla="*/ 4082654 w 5517100"/>
                      <a:gd name="connsiteY20" fmla="*/ 3705023 h 3705023"/>
                      <a:gd name="connsiteX21" fmla="*/ 3420602 w 5517100"/>
                      <a:gd name="connsiteY21" fmla="*/ 3705023 h 3705023"/>
                      <a:gd name="connsiteX22" fmla="*/ 2868892 w 5517100"/>
                      <a:gd name="connsiteY22" fmla="*/ 3705023 h 3705023"/>
                      <a:gd name="connsiteX23" fmla="*/ 2427524 w 5517100"/>
                      <a:gd name="connsiteY23" fmla="*/ 3705023 h 3705023"/>
                      <a:gd name="connsiteX24" fmla="*/ 1875814 w 5517100"/>
                      <a:gd name="connsiteY24" fmla="*/ 3705023 h 3705023"/>
                      <a:gd name="connsiteX25" fmla="*/ 1489617 w 5517100"/>
                      <a:gd name="connsiteY25" fmla="*/ 3705023 h 3705023"/>
                      <a:gd name="connsiteX26" fmla="*/ 1103420 w 5517100"/>
                      <a:gd name="connsiteY26" fmla="*/ 3705023 h 3705023"/>
                      <a:gd name="connsiteX27" fmla="*/ 551710 w 5517100"/>
                      <a:gd name="connsiteY27" fmla="*/ 3705023 h 3705023"/>
                      <a:gd name="connsiteX28" fmla="*/ 0 w 5517100"/>
                      <a:gd name="connsiteY28" fmla="*/ 3705023 h 3705023"/>
                      <a:gd name="connsiteX29" fmla="*/ 0 w 5517100"/>
                      <a:gd name="connsiteY29" fmla="*/ 3138684 h 3705023"/>
                      <a:gd name="connsiteX30" fmla="*/ 0 w 5517100"/>
                      <a:gd name="connsiteY30" fmla="*/ 2646445 h 3705023"/>
                      <a:gd name="connsiteX31" fmla="*/ 0 w 5517100"/>
                      <a:gd name="connsiteY31" fmla="*/ 2228307 h 3705023"/>
                      <a:gd name="connsiteX32" fmla="*/ 0 w 5517100"/>
                      <a:gd name="connsiteY32" fmla="*/ 1661967 h 3705023"/>
                      <a:gd name="connsiteX33" fmla="*/ 0 w 5517100"/>
                      <a:gd name="connsiteY33" fmla="*/ 1206779 h 3705023"/>
                      <a:gd name="connsiteX34" fmla="*/ 0 w 5517100"/>
                      <a:gd name="connsiteY34" fmla="*/ 640440 h 3705023"/>
                      <a:gd name="connsiteX35" fmla="*/ 0 w 5517100"/>
                      <a:gd name="connsiteY35" fmla="*/ 0 h 3705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17100" h="3705023" extrusionOk="0">
                        <a:moveTo>
                          <a:pt x="0" y="0"/>
                        </a:moveTo>
                        <a:cubicBezTo>
                          <a:pt x="136378" y="-22571"/>
                          <a:pt x="263509" y="41984"/>
                          <a:pt x="496539" y="0"/>
                        </a:cubicBezTo>
                        <a:cubicBezTo>
                          <a:pt x="729569" y="-41984"/>
                          <a:pt x="802058" y="40759"/>
                          <a:pt x="882736" y="0"/>
                        </a:cubicBezTo>
                        <a:cubicBezTo>
                          <a:pt x="963414" y="-40759"/>
                          <a:pt x="1389642" y="63693"/>
                          <a:pt x="1544788" y="0"/>
                        </a:cubicBezTo>
                        <a:cubicBezTo>
                          <a:pt x="1699934" y="-63693"/>
                          <a:pt x="1922519" y="24155"/>
                          <a:pt x="2041327" y="0"/>
                        </a:cubicBezTo>
                        <a:cubicBezTo>
                          <a:pt x="2160135" y="-24155"/>
                          <a:pt x="2378845" y="9596"/>
                          <a:pt x="2537866" y="0"/>
                        </a:cubicBezTo>
                        <a:cubicBezTo>
                          <a:pt x="2696887" y="-9596"/>
                          <a:pt x="2968875" y="40693"/>
                          <a:pt x="3199918" y="0"/>
                        </a:cubicBezTo>
                        <a:cubicBezTo>
                          <a:pt x="3430961" y="-40693"/>
                          <a:pt x="3461340" y="758"/>
                          <a:pt x="3641286" y="0"/>
                        </a:cubicBezTo>
                        <a:cubicBezTo>
                          <a:pt x="3821232" y="-758"/>
                          <a:pt x="4088999" y="17944"/>
                          <a:pt x="4303338" y="0"/>
                        </a:cubicBezTo>
                        <a:cubicBezTo>
                          <a:pt x="4517677" y="-17944"/>
                          <a:pt x="4742167" y="16828"/>
                          <a:pt x="4965390" y="0"/>
                        </a:cubicBezTo>
                        <a:cubicBezTo>
                          <a:pt x="5188613" y="-16828"/>
                          <a:pt x="5365529" y="16223"/>
                          <a:pt x="5517100" y="0"/>
                        </a:cubicBezTo>
                        <a:cubicBezTo>
                          <a:pt x="5566659" y="209353"/>
                          <a:pt x="5516049" y="323191"/>
                          <a:pt x="5517100" y="603389"/>
                        </a:cubicBezTo>
                        <a:cubicBezTo>
                          <a:pt x="5518151" y="883587"/>
                          <a:pt x="5489366" y="909633"/>
                          <a:pt x="5517100" y="1169729"/>
                        </a:cubicBezTo>
                        <a:cubicBezTo>
                          <a:pt x="5544834" y="1429825"/>
                          <a:pt x="5478324" y="1490040"/>
                          <a:pt x="5517100" y="1587867"/>
                        </a:cubicBezTo>
                        <a:cubicBezTo>
                          <a:pt x="5555876" y="1685694"/>
                          <a:pt x="5454958" y="1922253"/>
                          <a:pt x="5517100" y="2117156"/>
                        </a:cubicBezTo>
                        <a:cubicBezTo>
                          <a:pt x="5579242" y="2312059"/>
                          <a:pt x="5513772" y="2432029"/>
                          <a:pt x="5517100" y="2646445"/>
                        </a:cubicBezTo>
                        <a:cubicBezTo>
                          <a:pt x="5520428" y="2860861"/>
                          <a:pt x="5459207" y="3066020"/>
                          <a:pt x="5517100" y="3175734"/>
                        </a:cubicBezTo>
                        <a:cubicBezTo>
                          <a:pt x="5574993" y="3285448"/>
                          <a:pt x="5474241" y="3591688"/>
                          <a:pt x="5517100" y="3705023"/>
                        </a:cubicBezTo>
                        <a:cubicBezTo>
                          <a:pt x="5358966" y="3745541"/>
                          <a:pt x="5117600" y="3646996"/>
                          <a:pt x="4910219" y="3705023"/>
                        </a:cubicBezTo>
                        <a:cubicBezTo>
                          <a:pt x="4702838" y="3763050"/>
                          <a:pt x="4702351" y="3704641"/>
                          <a:pt x="4524022" y="3705023"/>
                        </a:cubicBezTo>
                        <a:cubicBezTo>
                          <a:pt x="4345693" y="3705405"/>
                          <a:pt x="4178065" y="3671836"/>
                          <a:pt x="4082654" y="3705023"/>
                        </a:cubicBezTo>
                        <a:cubicBezTo>
                          <a:pt x="3987243" y="3738210"/>
                          <a:pt x="3727866" y="3680657"/>
                          <a:pt x="3420602" y="3705023"/>
                        </a:cubicBezTo>
                        <a:cubicBezTo>
                          <a:pt x="3113338" y="3729389"/>
                          <a:pt x="3092297" y="3703718"/>
                          <a:pt x="2868892" y="3705023"/>
                        </a:cubicBezTo>
                        <a:cubicBezTo>
                          <a:pt x="2645487" y="3706328"/>
                          <a:pt x="2554958" y="3652983"/>
                          <a:pt x="2427524" y="3705023"/>
                        </a:cubicBezTo>
                        <a:cubicBezTo>
                          <a:pt x="2300090" y="3757063"/>
                          <a:pt x="2075949" y="3647845"/>
                          <a:pt x="1875814" y="3705023"/>
                        </a:cubicBezTo>
                        <a:cubicBezTo>
                          <a:pt x="1675679" y="3762201"/>
                          <a:pt x="1657774" y="3662540"/>
                          <a:pt x="1489617" y="3705023"/>
                        </a:cubicBezTo>
                        <a:cubicBezTo>
                          <a:pt x="1321460" y="3747506"/>
                          <a:pt x="1211879" y="3692689"/>
                          <a:pt x="1103420" y="3705023"/>
                        </a:cubicBezTo>
                        <a:cubicBezTo>
                          <a:pt x="994961" y="3717357"/>
                          <a:pt x="724840" y="3651360"/>
                          <a:pt x="551710" y="3705023"/>
                        </a:cubicBezTo>
                        <a:cubicBezTo>
                          <a:pt x="378580" y="3758686"/>
                          <a:pt x="163039" y="3669227"/>
                          <a:pt x="0" y="3705023"/>
                        </a:cubicBezTo>
                        <a:cubicBezTo>
                          <a:pt x="-54728" y="3532296"/>
                          <a:pt x="66027" y="3319192"/>
                          <a:pt x="0" y="3138684"/>
                        </a:cubicBezTo>
                        <a:cubicBezTo>
                          <a:pt x="-66027" y="2958176"/>
                          <a:pt x="14804" y="2774809"/>
                          <a:pt x="0" y="2646445"/>
                        </a:cubicBezTo>
                        <a:cubicBezTo>
                          <a:pt x="-14804" y="2518081"/>
                          <a:pt x="46937" y="2384816"/>
                          <a:pt x="0" y="2228307"/>
                        </a:cubicBezTo>
                        <a:cubicBezTo>
                          <a:pt x="-46937" y="2071798"/>
                          <a:pt x="66945" y="1891444"/>
                          <a:pt x="0" y="1661967"/>
                        </a:cubicBezTo>
                        <a:cubicBezTo>
                          <a:pt x="-66945" y="1432490"/>
                          <a:pt x="4706" y="1318097"/>
                          <a:pt x="0" y="1206779"/>
                        </a:cubicBezTo>
                        <a:cubicBezTo>
                          <a:pt x="-4706" y="1095461"/>
                          <a:pt x="57983" y="767534"/>
                          <a:pt x="0" y="640440"/>
                        </a:cubicBezTo>
                        <a:cubicBezTo>
                          <a:pt x="-57983" y="513346"/>
                          <a:pt x="69228" y="284092"/>
                          <a:pt x="0" y="0"/>
                        </a:cubicBezTo>
                        <a:close/>
                      </a:path>
                    </a:pathLst>
                  </a:custGeom>
                  <ask:type>
                    <ask:lineSketchNone/>
                  </ask:type>
                </ask:lineSketchStyleProps>
              </a:ext>
            </a:extLst>
          </a:ln>
        </p:spPr>
        <p:style>
          <a:lnRef idx="2">
            <a:schemeClr val="accent1"/>
          </a:lnRef>
          <a:fillRef idx="1">
            <a:schemeClr val="lt1"/>
          </a:fillRef>
          <a:effectRef idx="0">
            <a:schemeClr val="accent1"/>
          </a:effectRef>
          <a:fontRef idx="minor">
            <a:schemeClr val="dk1"/>
          </a:fontRef>
        </p:style>
        <p:txBody>
          <a:bodyPr tIns="36000" rtlCol="0" anchor="t"/>
          <a:lstStyle/>
          <a:p>
            <a:pPr algn="ctr"/>
            <a:r>
              <a:rPr lang="en-IN" sz="1200" dirty="0">
                <a:latin typeface="IBM Plex Sans" panose="020B0503050203000203" pitchFamily="34" charset="0"/>
              </a:rPr>
              <a:t>Consumption Layer</a:t>
            </a:r>
          </a:p>
        </p:txBody>
      </p:sp>
      <p:sp>
        <p:nvSpPr>
          <p:cNvPr id="168" name="Rectangle 167">
            <a:extLst>
              <a:ext uri="{FF2B5EF4-FFF2-40B4-BE49-F238E27FC236}">
                <a16:creationId xmlns:a16="http://schemas.microsoft.com/office/drawing/2014/main" id="{AAAEC8E6-0194-D638-78C0-1279050BFE7C}"/>
              </a:ext>
            </a:extLst>
          </p:cNvPr>
          <p:cNvSpPr/>
          <p:nvPr/>
        </p:nvSpPr>
        <p:spPr>
          <a:xfrm>
            <a:off x="8468574" y="984370"/>
            <a:ext cx="1221011" cy="3962151"/>
          </a:xfrm>
          <a:prstGeom prst="rect">
            <a:avLst/>
          </a:prstGeom>
          <a:solidFill>
            <a:schemeClr val="bg1">
              <a:lumMod val="95000"/>
            </a:schemeClr>
          </a:solidFill>
          <a:ln w="12700">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defTabSz="1097236"/>
            <a:r>
              <a:rPr lang="en-IN" sz="1200" dirty="0">
                <a:solidFill>
                  <a:prstClr val="black"/>
                </a:solidFill>
                <a:latin typeface="IBM Plex Sans" panose="020B0503050203000203" pitchFamily="34" charset="0"/>
              </a:rPr>
              <a:t>User Zone</a:t>
            </a:r>
          </a:p>
        </p:txBody>
      </p:sp>
      <p:grpSp>
        <p:nvGrpSpPr>
          <p:cNvPr id="176" name="Group 175">
            <a:extLst>
              <a:ext uri="{FF2B5EF4-FFF2-40B4-BE49-F238E27FC236}">
                <a16:creationId xmlns:a16="http://schemas.microsoft.com/office/drawing/2014/main" id="{86025C49-BE87-41D5-3F2C-3E1D671AABE5}"/>
              </a:ext>
            </a:extLst>
          </p:cNvPr>
          <p:cNvGrpSpPr/>
          <p:nvPr/>
        </p:nvGrpSpPr>
        <p:grpSpPr>
          <a:xfrm>
            <a:off x="8751568" y="1377784"/>
            <a:ext cx="668208" cy="546327"/>
            <a:chOff x="9380234" y="1720696"/>
            <a:chExt cx="668208" cy="546327"/>
          </a:xfrm>
        </p:grpSpPr>
        <p:pic>
          <p:nvPicPr>
            <p:cNvPr id="173" name="Graphic 172" descr="Database with solid fill">
              <a:extLst>
                <a:ext uri="{FF2B5EF4-FFF2-40B4-BE49-F238E27FC236}">
                  <a16:creationId xmlns:a16="http://schemas.microsoft.com/office/drawing/2014/main" id="{6F63776E-6546-BAB4-DA49-4155320752DF}"/>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9380234" y="1720696"/>
              <a:ext cx="371626" cy="371626"/>
            </a:xfrm>
            <a:prstGeom prst="rect">
              <a:avLst/>
            </a:prstGeom>
          </p:spPr>
        </p:pic>
        <p:pic>
          <p:nvPicPr>
            <p:cNvPr id="174" name="Graphic 173" descr="Database with solid fill">
              <a:extLst>
                <a:ext uri="{FF2B5EF4-FFF2-40B4-BE49-F238E27FC236}">
                  <a16:creationId xmlns:a16="http://schemas.microsoft.com/office/drawing/2014/main" id="{37938928-84C6-33E5-3238-6E152A64ED26}"/>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9676816" y="1730944"/>
              <a:ext cx="371626" cy="371626"/>
            </a:xfrm>
            <a:prstGeom prst="rect">
              <a:avLst/>
            </a:prstGeom>
          </p:spPr>
        </p:pic>
        <p:pic>
          <p:nvPicPr>
            <p:cNvPr id="175" name="Graphic 174" descr="Database with solid fill">
              <a:extLst>
                <a:ext uri="{FF2B5EF4-FFF2-40B4-BE49-F238E27FC236}">
                  <a16:creationId xmlns:a16="http://schemas.microsoft.com/office/drawing/2014/main" id="{C5F1E6CF-663C-2C4A-1412-ADE99E365A0B}"/>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9516231" y="1895397"/>
              <a:ext cx="371626" cy="371626"/>
            </a:xfrm>
            <a:prstGeom prst="rect">
              <a:avLst/>
            </a:prstGeom>
          </p:spPr>
        </p:pic>
      </p:grpSp>
      <p:sp>
        <p:nvSpPr>
          <p:cNvPr id="177" name="TextBox 176">
            <a:extLst>
              <a:ext uri="{FF2B5EF4-FFF2-40B4-BE49-F238E27FC236}">
                <a16:creationId xmlns:a16="http://schemas.microsoft.com/office/drawing/2014/main" id="{D5A06FDE-6B5F-9B37-6BE7-E12D644B50E8}"/>
              </a:ext>
            </a:extLst>
          </p:cNvPr>
          <p:cNvSpPr txBox="1"/>
          <p:nvPr/>
        </p:nvSpPr>
        <p:spPr>
          <a:xfrm>
            <a:off x="8460491" y="1895181"/>
            <a:ext cx="1234696" cy="461665"/>
          </a:xfrm>
          <a:prstGeom prst="rect">
            <a:avLst/>
          </a:prstGeom>
          <a:noFill/>
        </p:spPr>
        <p:txBody>
          <a:bodyPr wrap="square">
            <a:spAutoFit/>
          </a:bodyPr>
          <a:lstStyle/>
          <a:p>
            <a:pPr algn="ctr" defTabSz="1097236"/>
            <a:r>
              <a:rPr lang="en-IN" sz="1200" dirty="0">
                <a:solidFill>
                  <a:srgbClr val="000000"/>
                </a:solidFill>
                <a:latin typeface="IBM Plex Sans" panose="020B0503050203000203" pitchFamily="34" charset="0"/>
                <a:ea typeface="Arial" panose="020B0604020202020204" pitchFamily="34" charset="0"/>
              </a:rPr>
              <a:t>R/T and DWH Marts </a:t>
            </a:r>
            <a:endParaRPr lang="en-IN" sz="1200" dirty="0">
              <a:solidFill>
                <a:prstClr val="black"/>
              </a:solidFill>
              <a:latin typeface="IBM Plex Sans" panose="020B0503050203000203" pitchFamily="34" charset="0"/>
            </a:endParaRPr>
          </a:p>
        </p:txBody>
      </p:sp>
      <p:pic>
        <p:nvPicPr>
          <p:cNvPr id="1032" name="Picture 8" descr="Graph Databases - M2M / IoT Integration Platform">
            <a:extLst>
              <a:ext uri="{FF2B5EF4-FFF2-40B4-BE49-F238E27FC236}">
                <a16:creationId xmlns:a16="http://schemas.microsoft.com/office/drawing/2014/main" id="{775150E8-8270-85E2-BE39-F090B3F5148F}"/>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8894127" y="2387929"/>
            <a:ext cx="396000" cy="396000"/>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sp>
        <p:nvSpPr>
          <p:cNvPr id="181" name="TextBox 180">
            <a:extLst>
              <a:ext uri="{FF2B5EF4-FFF2-40B4-BE49-F238E27FC236}">
                <a16:creationId xmlns:a16="http://schemas.microsoft.com/office/drawing/2014/main" id="{7942B9E0-B0F9-503A-E550-38EE851CDD51}"/>
              </a:ext>
            </a:extLst>
          </p:cNvPr>
          <p:cNvSpPr txBox="1"/>
          <p:nvPr/>
        </p:nvSpPr>
        <p:spPr>
          <a:xfrm>
            <a:off x="8398164" y="2806896"/>
            <a:ext cx="1387927" cy="276999"/>
          </a:xfrm>
          <a:prstGeom prst="rect">
            <a:avLst/>
          </a:prstGeom>
          <a:noFill/>
        </p:spPr>
        <p:txBody>
          <a:bodyPr wrap="square">
            <a:spAutoFit/>
          </a:bodyPr>
          <a:lstStyle/>
          <a:p>
            <a:pPr algn="ctr" defTabSz="1097236"/>
            <a:r>
              <a:rPr lang="en-IN" sz="1200" dirty="0">
                <a:solidFill>
                  <a:srgbClr val="000000"/>
                </a:solidFill>
                <a:latin typeface="IBM Plex Sans" panose="020B0503050203000203" pitchFamily="34" charset="0"/>
                <a:ea typeface="Arial" panose="020B0604020202020204" pitchFamily="34" charset="0"/>
              </a:rPr>
              <a:t>Graph DB</a:t>
            </a:r>
            <a:endParaRPr lang="en-IN" sz="1200" dirty="0">
              <a:solidFill>
                <a:prstClr val="black"/>
              </a:solidFill>
              <a:latin typeface="IBM Plex Sans" panose="020B0503050203000203" pitchFamily="34" charset="0"/>
            </a:endParaRPr>
          </a:p>
        </p:txBody>
      </p:sp>
      <p:pic>
        <p:nvPicPr>
          <p:cNvPr id="184" name="Picture 183" descr="A black and white logo&#10;&#10;Description automatically generated">
            <a:extLst>
              <a:ext uri="{FF2B5EF4-FFF2-40B4-BE49-F238E27FC236}">
                <a16:creationId xmlns:a16="http://schemas.microsoft.com/office/drawing/2014/main" id="{B5B2B1E2-B086-BA8C-8F1A-E5580146E9E2}"/>
              </a:ext>
            </a:extLst>
          </p:cNvPr>
          <p:cNvPicPr>
            <a:picLocks noChangeAspect="1"/>
          </p:cNvPicPr>
          <p:nvPr/>
        </p:nvPicPr>
        <p:blipFill>
          <a:blip r:embed="rId28"/>
          <a:stretch>
            <a:fillRect/>
          </a:stretch>
        </p:blipFill>
        <p:spPr>
          <a:xfrm>
            <a:off x="8900120" y="3163009"/>
            <a:ext cx="396000" cy="396000"/>
          </a:xfrm>
          <a:prstGeom prst="rect">
            <a:avLst/>
          </a:prstGeom>
          <a:ln>
            <a:solidFill>
              <a:schemeClr val="bg1">
                <a:lumMod val="50000"/>
              </a:schemeClr>
            </a:solidFill>
          </a:ln>
        </p:spPr>
      </p:pic>
      <p:sp>
        <p:nvSpPr>
          <p:cNvPr id="185" name="TextBox 184">
            <a:extLst>
              <a:ext uri="{FF2B5EF4-FFF2-40B4-BE49-F238E27FC236}">
                <a16:creationId xmlns:a16="http://schemas.microsoft.com/office/drawing/2014/main" id="{4C564234-14AD-E00B-E6AC-119F1E20FF69}"/>
              </a:ext>
            </a:extLst>
          </p:cNvPr>
          <p:cNvSpPr txBox="1"/>
          <p:nvPr/>
        </p:nvSpPr>
        <p:spPr>
          <a:xfrm>
            <a:off x="8408104" y="3589281"/>
            <a:ext cx="1387927" cy="276999"/>
          </a:xfrm>
          <a:prstGeom prst="rect">
            <a:avLst/>
          </a:prstGeom>
          <a:noFill/>
        </p:spPr>
        <p:txBody>
          <a:bodyPr wrap="square">
            <a:spAutoFit/>
          </a:bodyPr>
          <a:lstStyle/>
          <a:p>
            <a:pPr algn="ctr" defTabSz="1097236"/>
            <a:r>
              <a:rPr lang="en-IN" sz="1200" dirty="0">
                <a:solidFill>
                  <a:srgbClr val="000000"/>
                </a:solidFill>
                <a:latin typeface="IBM Plex Sans" panose="020B0503050203000203" pitchFamily="34" charset="0"/>
                <a:ea typeface="Arial" panose="020B0604020202020204" pitchFamily="34" charset="0"/>
              </a:rPr>
              <a:t>Data API</a:t>
            </a:r>
            <a:endParaRPr lang="en-IN" sz="1200" dirty="0">
              <a:solidFill>
                <a:prstClr val="black"/>
              </a:solidFill>
              <a:latin typeface="IBM Plex Sans" panose="020B0503050203000203" pitchFamily="34" charset="0"/>
            </a:endParaRPr>
          </a:p>
        </p:txBody>
      </p:sp>
      <p:sp>
        <p:nvSpPr>
          <p:cNvPr id="63" name="TextBox 62">
            <a:extLst>
              <a:ext uri="{FF2B5EF4-FFF2-40B4-BE49-F238E27FC236}">
                <a16:creationId xmlns:a16="http://schemas.microsoft.com/office/drawing/2014/main" id="{DD1F35DE-C56A-0FFD-A5F2-ABFF9E4F7819}"/>
              </a:ext>
            </a:extLst>
          </p:cNvPr>
          <p:cNvSpPr txBox="1"/>
          <p:nvPr/>
        </p:nvSpPr>
        <p:spPr>
          <a:xfrm>
            <a:off x="9900491" y="1364022"/>
            <a:ext cx="987167" cy="234000"/>
          </a:xfrm>
          <a:prstGeom prst="rect">
            <a:avLst/>
          </a:prstGeom>
          <a:solidFill>
            <a:schemeClr val="accent5">
              <a:lumMod val="20000"/>
              <a:lumOff val="80000"/>
            </a:schemeClr>
          </a:solidFill>
          <a:ln w="3175">
            <a:solidFill>
              <a:schemeClr val="accent5">
                <a:lumMod val="75000"/>
              </a:schemeClr>
            </a:solidFill>
          </a:ln>
        </p:spPr>
        <p:txBody>
          <a:bodyPr wrap="square" lIns="36000" rIns="36000" anchor="ctr">
            <a:noAutofit/>
          </a:bodyPr>
          <a:lstStyle/>
          <a:p>
            <a:pPr algn="ctr" defTabSz="1097236"/>
            <a:r>
              <a:rPr lang="en-IN" sz="1100" dirty="0">
                <a:solidFill>
                  <a:prstClr val="black"/>
                </a:solidFill>
                <a:latin typeface="IBM Plex Sans" panose="020B0503050203000203" pitchFamily="34" charset="0"/>
              </a:rPr>
              <a:t>BI / Report</a:t>
            </a:r>
          </a:p>
        </p:txBody>
      </p:sp>
      <p:sp>
        <p:nvSpPr>
          <p:cNvPr id="186" name="TextBox 185">
            <a:extLst>
              <a:ext uri="{FF2B5EF4-FFF2-40B4-BE49-F238E27FC236}">
                <a16:creationId xmlns:a16="http://schemas.microsoft.com/office/drawing/2014/main" id="{7F491A5E-F33E-7761-FD7F-2F5D1AACB266}"/>
              </a:ext>
            </a:extLst>
          </p:cNvPr>
          <p:cNvSpPr txBox="1"/>
          <p:nvPr/>
        </p:nvSpPr>
        <p:spPr>
          <a:xfrm>
            <a:off x="9900491" y="1635362"/>
            <a:ext cx="987167" cy="234000"/>
          </a:xfrm>
          <a:prstGeom prst="rect">
            <a:avLst/>
          </a:prstGeom>
          <a:solidFill>
            <a:schemeClr val="accent5">
              <a:lumMod val="20000"/>
              <a:lumOff val="80000"/>
            </a:schemeClr>
          </a:solidFill>
          <a:ln w="3175">
            <a:solidFill>
              <a:schemeClr val="accent5">
                <a:lumMod val="75000"/>
              </a:schemeClr>
            </a:solidFill>
          </a:ln>
        </p:spPr>
        <p:txBody>
          <a:bodyPr wrap="square" lIns="36000" rIns="36000" anchor="ctr">
            <a:noAutofit/>
          </a:bodyPr>
          <a:lstStyle/>
          <a:p>
            <a:pPr algn="ctr" defTabSz="1097236"/>
            <a:r>
              <a:rPr lang="en-IN" sz="1100" dirty="0">
                <a:solidFill>
                  <a:prstClr val="black"/>
                </a:solidFill>
                <a:latin typeface="IBM Plex Sans" panose="020B0503050203000203" pitchFamily="34" charset="0"/>
              </a:rPr>
              <a:t>Query Eng</a:t>
            </a:r>
          </a:p>
        </p:txBody>
      </p:sp>
      <p:sp>
        <p:nvSpPr>
          <p:cNvPr id="187" name="TextBox 186">
            <a:extLst>
              <a:ext uri="{FF2B5EF4-FFF2-40B4-BE49-F238E27FC236}">
                <a16:creationId xmlns:a16="http://schemas.microsoft.com/office/drawing/2014/main" id="{82678EA7-F45F-3241-A66D-96C2FCE2DE9F}"/>
              </a:ext>
            </a:extLst>
          </p:cNvPr>
          <p:cNvSpPr txBox="1"/>
          <p:nvPr/>
        </p:nvSpPr>
        <p:spPr>
          <a:xfrm>
            <a:off x="9900491" y="1917589"/>
            <a:ext cx="987167" cy="432000"/>
          </a:xfrm>
          <a:prstGeom prst="rect">
            <a:avLst/>
          </a:prstGeom>
          <a:solidFill>
            <a:schemeClr val="accent5">
              <a:lumMod val="20000"/>
              <a:lumOff val="80000"/>
            </a:schemeClr>
          </a:solidFill>
          <a:ln w="3175">
            <a:solidFill>
              <a:schemeClr val="accent5">
                <a:lumMod val="75000"/>
              </a:schemeClr>
            </a:solidFill>
          </a:ln>
        </p:spPr>
        <p:txBody>
          <a:bodyPr wrap="square" lIns="36000" rIns="36000" anchor="ctr">
            <a:noAutofit/>
          </a:bodyPr>
          <a:lstStyle/>
          <a:p>
            <a:pPr algn="ctr" defTabSz="1097236"/>
            <a:r>
              <a:rPr lang="en-IN" sz="1100" dirty="0">
                <a:solidFill>
                  <a:prstClr val="black"/>
                </a:solidFill>
                <a:latin typeface="IBM Plex Sans" panose="020B0503050203000203" pitchFamily="34" charset="0"/>
              </a:rPr>
              <a:t>Data Virtualization</a:t>
            </a:r>
          </a:p>
        </p:txBody>
      </p:sp>
      <p:sp>
        <p:nvSpPr>
          <p:cNvPr id="188" name="TextBox 187">
            <a:extLst>
              <a:ext uri="{FF2B5EF4-FFF2-40B4-BE49-F238E27FC236}">
                <a16:creationId xmlns:a16="http://schemas.microsoft.com/office/drawing/2014/main" id="{77AF2AE2-C71C-AECD-21A8-C79F788E25E7}"/>
              </a:ext>
            </a:extLst>
          </p:cNvPr>
          <p:cNvSpPr txBox="1"/>
          <p:nvPr/>
        </p:nvSpPr>
        <p:spPr>
          <a:xfrm>
            <a:off x="9900491" y="2389596"/>
            <a:ext cx="987167" cy="234000"/>
          </a:xfrm>
          <a:prstGeom prst="rect">
            <a:avLst/>
          </a:prstGeom>
          <a:solidFill>
            <a:schemeClr val="accent5">
              <a:lumMod val="20000"/>
              <a:lumOff val="80000"/>
            </a:schemeClr>
          </a:solidFill>
          <a:ln w="3175">
            <a:solidFill>
              <a:schemeClr val="accent5">
                <a:lumMod val="75000"/>
              </a:schemeClr>
            </a:solidFill>
          </a:ln>
        </p:spPr>
        <p:txBody>
          <a:bodyPr wrap="square" lIns="36000" rIns="36000" anchor="ctr">
            <a:noAutofit/>
          </a:bodyPr>
          <a:lstStyle/>
          <a:p>
            <a:pPr algn="ctr" defTabSz="1097236"/>
            <a:r>
              <a:rPr lang="en-IN" sz="1100" dirty="0">
                <a:solidFill>
                  <a:prstClr val="black"/>
                </a:solidFill>
                <a:latin typeface="IBM Plex Sans" panose="020B0503050203000203" pitchFamily="34" charset="0"/>
              </a:rPr>
              <a:t>NLP</a:t>
            </a:r>
          </a:p>
        </p:txBody>
      </p:sp>
      <p:sp>
        <p:nvSpPr>
          <p:cNvPr id="189" name="Rectangle 188">
            <a:extLst>
              <a:ext uri="{FF2B5EF4-FFF2-40B4-BE49-F238E27FC236}">
                <a16:creationId xmlns:a16="http://schemas.microsoft.com/office/drawing/2014/main" id="{6DF9DEB5-EAB5-88F0-A8B0-7E6159988C60}"/>
              </a:ext>
            </a:extLst>
          </p:cNvPr>
          <p:cNvSpPr/>
          <p:nvPr/>
        </p:nvSpPr>
        <p:spPr>
          <a:xfrm>
            <a:off x="9799131" y="2790937"/>
            <a:ext cx="1190869" cy="2155583"/>
          </a:xfrm>
          <a:prstGeom prst="rect">
            <a:avLst/>
          </a:prstGeom>
          <a:solidFill>
            <a:schemeClr val="bg1"/>
          </a:solidFill>
          <a:ln w="12700">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defTabSz="1097236"/>
            <a:r>
              <a:rPr lang="en-IN" sz="1200" dirty="0">
                <a:solidFill>
                  <a:prstClr val="black"/>
                </a:solidFill>
                <a:latin typeface="IBM Plex Sans" panose="020B0503050203000203" pitchFamily="34" charset="0"/>
              </a:rPr>
              <a:t>Modelling</a:t>
            </a:r>
          </a:p>
          <a:p>
            <a:pPr algn="ctr" defTabSz="1097236"/>
            <a:endParaRPr lang="en-IN" sz="1200" dirty="0">
              <a:solidFill>
                <a:prstClr val="black"/>
              </a:solidFill>
              <a:latin typeface="IBM Plex Sans" panose="020B0503050203000203" pitchFamily="34" charset="0"/>
            </a:endParaRPr>
          </a:p>
          <a:p>
            <a:pPr algn="ctr" defTabSz="1097236"/>
            <a:endParaRPr lang="en-IN" sz="1200" dirty="0">
              <a:solidFill>
                <a:prstClr val="black"/>
              </a:solidFill>
              <a:latin typeface="IBM Plex Sans" panose="020B0503050203000203" pitchFamily="34" charset="0"/>
            </a:endParaRPr>
          </a:p>
          <a:p>
            <a:pPr algn="ctr" defTabSz="1097236"/>
            <a:endParaRPr lang="en-IN" sz="1200" dirty="0">
              <a:solidFill>
                <a:prstClr val="black"/>
              </a:solidFill>
              <a:latin typeface="IBM Plex Sans" panose="020B0503050203000203" pitchFamily="34" charset="0"/>
            </a:endParaRPr>
          </a:p>
          <a:p>
            <a:pPr algn="ctr" defTabSz="1097236"/>
            <a:endParaRPr lang="en-IN" sz="1200" dirty="0">
              <a:solidFill>
                <a:prstClr val="black"/>
              </a:solidFill>
              <a:latin typeface="IBM Plex Sans" panose="020B0503050203000203" pitchFamily="34" charset="0"/>
            </a:endParaRPr>
          </a:p>
          <a:p>
            <a:pPr algn="ctr" defTabSz="1097236"/>
            <a:endParaRPr lang="en-IN" sz="1200" dirty="0">
              <a:solidFill>
                <a:prstClr val="black"/>
              </a:solidFill>
              <a:latin typeface="IBM Plex Sans" panose="020B0503050203000203" pitchFamily="34" charset="0"/>
            </a:endParaRPr>
          </a:p>
        </p:txBody>
      </p:sp>
      <p:sp>
        <p:nvSpPr>
          <p:cNvPr id="190" name="TextBox 189">
            <a:extLst>
              <a:ext uri="{FF2B5EF4-FFF2-40B4-BE49-F238E27FC236}">
                <a16:creationId xmlns:a16="http://schemas.microsoft.com/office/drawing/2014/main" id="{B13C6899-E86D-FE08-512A-77B96B5F8613}"/>
              </a:ext>
            </a:extLst>
          </p:cNvPr>
          <p:cNvSpPr txBox="1"/>
          <p:nvPr/>
        </p:nvSpPr>
        <p:spPr>
          <a:xfrm>
            <a:off x="9900491" y="3175911"/>
            <a:ext cx="987167" cy="432000"/>
          </a:xfrm>
          <a:prstGeom prst="rect">
            <a:avLst/>
          </a:prstGeom>
          <a:solidFill>
            <a:schemeClr val="accent5">
              <a:lumMod val="20000"/>
              <a:lumOff val="80000"/>
            </a:schemeClr>
          </a:solidFill>
          <a:ln w="3175">
            <a:solidFill>
              <a:schemeClr val="tx1"/>
            </a:solidFill>
          </a:ln>
        </p:spPr>
        <p:txBody>
          <a:bodyPr wrap="square" lIns="36000" rIns="36000" anchor="ctr">
            <a:noAutofit/>
          </a:bodyPr>
          <a:lstStyle/>
          <a:p>
            <a:pPr algn="ctr" defTabSz="1097236"/>
            <a:r>
              <a:rPr lang="en-IN" sz="1100" dirty="0">
                <a:solidFill>
                  <a:prstClr val="black"/>
                </a:solidFill>
                <a:latin typeface="IBM Plex Sans" panose="020B0503050203000203" pitchFamily="34" charset="0"/>
              </a:rPr>
              <a:t>Lifecycle Mgmt.</a:t>
            </a:r>
          </a:p>
        </p:txBody>
      </p:sp>
      <p:sp>
        <p:nvSpPr>
          <p:cNvPr id="191" name="TextBox 190">
            <a:extLst>
              <a:ext uri="{FF2B5EF4-FFF2-40B4-BE49-F238E27FC236}">
                <a16:creationId xmlns:a16="http://schemas.microsoft.com/office/drawing/2014/main" id="{7F4BCC87-4103-A564-9690-E952399ED8CD}"/>
              </a:ext>
            </a:extLst>
          </p:cNvPr>
          <p:cNvSpPr txBox="1"/>
          <p:nvPr/>
        </p:nvSpPr>
        <p:spPr>
          <a:xfrm>
            <a:off x="9900491" y="3632995"/>
            <a:ext cx="987167" cy="234000"/>
          </a:xfrm>
          <a:prstGeom prst="rect">
            <a:avLst/>
          </a:prstGeom>
          <a:solidFill>
            <a:schemeClr val="accent5">
              <a:lumMod val="20000"/>
              <a:lumOff val="80000"/>
            </a:schemeClr>
          </a:solidFill>
          <a:ln w="3175">
            <a:solidFill>
              <a:schemeClr val="tx1"/>
            </a:solidFill>
          </a:ln>
        </p:spPr>
        <p:txBody>
          <a:bodyPr wrap="square" lIns="36000" rIns="36000" anchor="ctr">
            <a:noAutofit/>
          </a:bodyPr>
          <a:lstStyle/>
          <a:p>
            <a:pPr algn="ctr" defTabSz="1097236"/>
            <a:r>
              <a:rPr lang="en-IN" sz="1100" dirty="0">
                <a:solidFill>
                  <a:prstClr val="black"/>
                </a:solidFill>
                <a:latin typeface="IBM Plex Sans" panose="020B0503050203000203" pitchFamily="34" charset="0"/>
              </a:rPr>
              <a:t>Library</a:t>
            </a:r>
          </a:p>
        </p:txBody>
      </p:sp>
      <p:sp>
        <p:nvSpPr>
          <p:cNvPr id="1024" name="TextBox 1023">
            <a:extLst>
              <a:ext uri="{FF2B5EF4-FFF2-40B4-BE49-F238E27FC236}">
                <a16:creationId xmlns:a16="http://schemas.microsoft.com/office/drawing/2014/main" id="{337563AC-5813-4E6C-2CF5-15B63BD795BC}"/>
              </a:ext>
            </a:extLst>
          </p:cNvPr>
          <p:cNvSpPr txBox="1"/>
          <p:nvPr/>
        </p:nvSpPr>
        <p:spPr>
          <a:xfrm>
            <a:off x="9900491" y="3901002"/>
            <a:ext cx="987167" cy="234000"/>
          </a:xfrm>
          <a:prstGeom prst="rect">
            <a:avLst/>
          </a:prstGeom>
          <a:solidFill>
            <a:schemeClr val="accent5">
              <a:lumMod val="20000"/>
              <a:lumOff val="80000"/>
            </a:schemeClr>
          </a:solidFill>
          <a:ln w="3175">
            <a:solidFill>
              <a:schemeClr val="tx1"/>
            </a:solidFill>
          </a:ln>
        </p:spPr>
        <p:txBody>
          <a:bodyPr wrap="square" lIns="36000" rIns="36000" anchor="ctr">
            <a:noAutofit/>
          </a:bodyPr>
          <a:lstStyle/>
          <a:p>
            <a:pPr algn="ctr" defTabSz="1097236"/>
            <a:r>
              <a:rPr lang="en-IN" sz="1100" dirty="0">
                <a:solidFill>
                  <a:prstClr val="black"/>
                </a:solidFill>
                <a:latin typeface="IBM Plex Sans" panose="020B0503050203000203" pitchFamily="34" charset="0"/>
              </a:rPr>
              <a:t>Persistence</a:t>
            </a:r>
          </a:p>
        </p:txBody>
      </p:sp>
      <p:sp>
        <p:nvSpPr>
          <p:cNvPr id="1025" name="TextBox 1024">
            <a:extLst>
              <a:ext uri="{FF2B5EF4-FFF2-40B4-BE49-F238E27FC236}">
                <a16:creationId xmlns:a16="http://schemas.microsoft.com/office/drawing/2014/main" id="{C2F975D2-1643-E129-2162-5E6B0BE52876}"/>
              </a:ext>
            </a:extLst>
          </p:cNvPr>
          <p:cNvSpPr txBox="1"/>
          <p:nvPr/>
        </p:nvSpPr>
        <p:spPr>
          <a:xfrm>
            <a:off x="9900491" y="4169009"/>
            <a:ext cx="987167" cy="428400"/>
          </a:xfrm>
          <a:prstGeom prst="rect">
            <a:avLst/>
          </a:prstGeom>
          <a:solidFill>
            <a:schemeClr val="accent5">
              <a:lumMod val="20000"/>
              <a:lumOff val="80000"/>
            </a:schemeClr>
          </a:solidFill>
          <a:ln w="3175">
            <a:solidFill>
              <a:schemeClr val="tx1"/>
            </a:solidFill>
          </a:ln>
        </p:spPr>
        <p:txBody>
          <a:bodyPr wrap="square" lIns="36000" rIns="36000" anchor="ctr">
            <a:noAutofit/>
          </a:bodyPr>
          <a:lstStyle/>
          <a:p>
            <a:pPr algn="ctr" defTabSz="1097236"/>
            <a:r>
              <a:rPr lang="en-IN" sz="1100" dirty="0">
                <a:solidFill>
                  <a:prstClr val="black"/>
                </a:solidFill>
                <a:latin typeface="IBM Plex Sans" panose="020B0503050203000203" pitchFamily="34" charset="0"/>
              </a:rPr>
              <a:t>Dev and Deploy</a:t>
            </a:r>
          </a:p>
        </p:txBody>
      </p:sp>
      <p:sp>
        <p:nvSpPr>
          <p:cNvPr id="1027" name="Rectangle 1026">
            <a:extLst>
              <a:ext uri="{FF2B5EF4-FFF2-40B4-BE49-F238E27FC236}">
                <a16:creationId xmlns:a16="http://schemas.microsoft.com/office/drawing/2014/main" id="{66AAD58F-5A07-BB6A-FF94-8ACCD24A63E1}"/>
              </a:ext>
            </a:extLst>
          </p:cNvPr>
          <p:cNvSpPr/>
          <p:nvPr/>
        </p:nvSpPr>
        <p:spPr>
          <a:xfrm>
            <a:off x="4628173" y="1700919"/>
            <a:ext cx="3457825" cy="288000"/>
          </a:xfrm>
          <a:prstGeom prst="rect">
            <a:avLst/>
          </a:prstGeom>
          <a:solidFill>
            <a:schemeClr val="bg1">
              <a:lumMod val="95000"/>
            </a:schemeClr>
          </a:solidFill>
          <a:ln w="12700">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097236"/>
            <a:r>
              <a:rPr lang="en-US" sz="1200" dirty="0">
                <a:solidFill>
                  <a:prstClr val="black"/>
                </a:solidFill>
                <a:latin typeface="IBM Plex Sans" panose="020B0503050203000203" pitchFamily="34" charset="0"/>
              </a:rPr>
              <a:t>Orchestration</a:t>
            </a:r>
            <a:endParaRPr lang="en-IN" sz="1200" dirty="0">
              <a:solidFill>
                <a:prstClr val="black"/>
              </a:solidFill>
              <a:latin typeface="IBM Plex Sans" panose="020B0503050203000203" pitchFamily="34" charset="0"/>
            </a:endParaRPr>
          </a:p>
        </p:txBody>
      </p:sp>
      <p:sp>
        <p:nvSpPr>
          <p:cNvPr id="1031" name="Rectangle 1030">
            <a:extLst>
              <a:ext uri="{FF2B5EF4-FFF2-40B4-BE49-F238E27FC236}">
                <a16:creationId xmlns:a16="http://schemas.microsoft.com/office/drawing/2014/main" id="{3740B8F5-0D7B-E4AE-D2B5-72E732415354}"/>
              </a:ext>
            </a:extLst>
          </p:cNvPr>
          <p:cNvSpPr/>
          <p:nvPr/>
        </p:nvSpPr>
        <p:spPr>
          <a:xfrm>
            <a:off x="269790" y="6442226"/>
            <a:ext cx="10836000" cy="287958"/>
          </a:xfrm>
          <a:prstGeom prst="rect">
            <a:avLst/>
          </a:prstGeom>
          <a:solidFill>
            <a:schemeClr val="bg1">
              <a:lumMod val="85000"/>
            </a:schemeClr>
          </a:solidFill>
          <a:ln w="12700" cmpd="sng">
            <a:solidFill>
              <a:schemeClr val="tx1">
                <a:lumMod val="50000"/>
                <a:lumOff val="50000"/>
                <a:alpha val="99000"/>
              </a:schemeClr>
            </a:solidFill>
            <a:prstDash val="solid"/>
            <a:extLst>
              <a:ext uri="{C807C97D-BFC1-408E-A445-0C87EB9F89A2}">
                <ask:lineSketchStyleProps xmlns:ask="http://schemas.microsoft.com/office/drawing/2018/sketchyshapes" sd="1219033472">
                  <a:custGeom>
                    <a:avLst/>
                    <a:gdLst>
                      <a:gd name="connsiteX0" fmla="*/ 0 w 5517100"/>
                      <a:gd name="connsiteY0" fmla="*/ 0 h 3705023"/>
                      <a:gd name="connsiteX1" fmla="*/ 496539 w 5517100"/>
                      <a:gd name="connsiteY1" fmla="*/ 0 h 3705023"/>
                      <a:gd name="connsiteX2" fmla="*/ 882736 w 5517100"/>
                      <a:gd name="connsiteY2" fmla="*/ 0 h 3705023"/>
                      <a:gd name="connsiteX3" fmla="*/ 1544788 w 5517100"/>
                      <a:gd name="connsiteY3" fmla="*/ 0 h 3705023"/>
                      <a:gd name="connsiteX4" fmla="*/ 2041327 w 5517100"/>
                      <a:gd name="connsiteY4" fmla="*/ 0 h 3705023"/>
                      <a:gd name="connsiteX5" fmla="*/ 2537866 w 5517100"/>
                      <a:gd name="connsiteY5" fmla="*/ 0 h 3705023"/>
                      <a:gd name="connsiteX6" fmla="*/ 3199918 w 5517100"/>
                      <a:gd name="connsiteY6" fmla="*/ 0 h 3705023"/>
                      <a:gd name="connsiteX7" fmla="*/ 3641286 w 5517100"/>
                      <a:gd name="connsiteY7" fmla="*/ 0 h 3705023"/>
                      <a:gd name="connsiteX8" fmla="*/ 4303338 w 5517100"/>
                      <a:gd name="connsiteY8" fmla="*/ 0 h 3705023"/>
                      <a:gd name="connsiteX9" fmla="*/ 4965390 w 5517100"/>
                      <a:gd name="connsiteY9" fmla="*/ 0 h 3705023"/>
                      <a:gd name="connsiteX10" fmla="*/ 5517100 w 5517100"/>
                      <a:gd name="connsiteY10" fmla="*/ 0 h 3705023"/>
                      <a:gd name="connsiteX11" fmla="*/ 5517100 w 5517100"/>
                      <a:gd name="connsiteY11" fmla="*/ 603389 h 3705023"/>
                      <a:gd name="connsiteX12" fmla="*/ 5517100 w 5517100"/>
                      <a:gd name="connsiteY12" fmla="*/ 1169729 h 3705023"/>
                      <a:gd name="connsiteX13" fmla="*/ 5517100 w 5517100"/>
                      <a:gd name="connsiteY13" fmla="*/ 1587867 h 3705023"/>
                      <a:gd name="connsiteX14" fmla="*/ 5517100 w 5517100"/>
                      <a:gd name="connsiteY14" fmla="*/ 2117156 h 3705023"/>
                      <a:gd name="connsiteX15" fmla="*/ 5517100 w 5517100"/>
                      <a:gd name="connsiteY15" fmla="*/ 2646445 h 3705023"/>
                      <a:gd name="connsiteX16" fmla="*/ 5517100 w 5517100"/>
                      <a:gd name="connsiteY16" fmla="*/ 3175734 h 3705023"/>
                      <a:gd name="connsiteX17" fmla="*/ 5517100 w 5517100"/>
                      <a:gd name="connsiteY17" fmla="*/ 3705023 h 3705023"/>
                      <a:gd name="connsiteX18" fmla="*/ 4910219 w 5517100"/>
                      <a:gd name="connsiteY18" fmla="*/ 3705023 h 3705023"/>
                      <a:gd name="connsiteX19" fmla="*/ 4524022 w 5517100"/>
                      <a:gd name="connsiteY19" fmla="*/ 3705023 h 3705023"/>
                      <a:gd name="connsiteX20" fmla="*/ 4082654 w 5517100"/>
                      <a:gd name="connsiteY20" fmla="*/ 3705023 h 3705023"/>
                      <a:gd name="connsiteX21" fmla="*/ 3420602 w 5517100"/>
                      <a:gd name="connsiteY21" fmla="*/ 3705023 h 3705023"/>
                      <a:gd name="connsiteX22" fmla="*/ 2868892 w 5517100"/>
                      <a:gd name="connsiteY22" fmla="*/ 3705023 h 3705023"/>
                      <a:gd name="connsiteX23" fmla="*/ 2427524 w 5517100"/>
                      <a:gd name="connsiteY23" fmla="*/ 3705023 h 3705023"/>
                      <a:gd name="connsiteX24" fmla="*/ 1875814 w 5517100"/>
                      <a:gd name="connsiteY24" fmla="*/ 3705023 h 3705023"/>
                      <a:gd name="connsiteX25" fmla="*/ 1489617 w 5517100"/>
                      <a:gd name="connsiteY25" fmla="*/ 3705023 h 3705023"/>
                      <a:gd name="connsiteX26" fmla="*/ 1103420 w 5517100"/>
                      <a:gd name="connsiteY26" fmla="*/ 3705023 h 3705023"/>
                      <a:gd name="connsiteX27" fmla="*/ 551710 w 5517100"/>
                      <a:gd name="connsiteY27" fmla="*/ 3705023 h 3705023"/>
                      <a:gd name="connsiteX28" fmla="*/ 0 w 5517100"/>
                      <a:gd name="connsiteY28" fmla="*/ 3705023 h 3705023"/>
                      <a:gd name="connsiteX29" fmla="*/ 0 w 5517100"/>
                      <a:gd name="connsiteY29" fmla="*/ 3138684 h 3705023"/>
                      <a:gd name="connsiteX30" fmla="*/ 0 w 5517100"/>
                      <a:gd name="connsiteY30" fmla="*/ 2646445 h 3705023"/>
                      <a:gd name="connsiteX31" fmla="*/ 0 w 5517100"/>
                      <a:gd name="connsiteY31" fmla="*/ 2228307 h 3705023"/>
                      <a:gd name="connsiteX32" fmla="*/ 0 w 5517100"/>
                      <a:gd name="connsiteY32" fmla="*/ 1661967 h 3705023"/>
                      <a:gd name="connsiteX33" fmla="*/ 0 w 5517100"/>
                      <a:gd name="connsiteY33" fmla="*/ 1206779 h 3705023"/>
                      <a:gd name="connsiteX34" fmla="*/ 0 w 5517100"/>
                      <a:gd name="connsiteY34" fmla="*/ 640440 h 3705023"/>
                      <a:gd name="connsiteX35" fmla="*/ 0 w 5517100"/>
                      <a:gd name="connsiteY35" fmla="*/ 0 h 3705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17100" h="3705023" extrusionOk="0">
                        <a:moveTo>
                          <a:pt x="0" y="0"/>
                        </a:moveTo>
                        <a:cubicBezTo>
                          <a:pt x="136378" y="-22571"/>
                          <a:pt x="263509" y="41984"/>
                          <a:pt x="496539" y="0"/>
                        </a:cubicBezTo>
                        <a:cubicBezTo>
                          <a:pt x="729569" y="-41984"/>
                          <a:pt x="802058" y="40759"/>
                          <a:pt x="882736" y="0"/>
                        </a:cubicBezTo>
                        <a:cubicBezTo>
                          <a:pt x="963414" y="-40759"/>
                          <a:pt x="1389642" y="63693"/>
                          <a:pt x="1544788" y="0"/>
                        </a:cubicBezTo>
                        <a:cubicBezTo>
                          <a:pt x="1699934" y="-63693"/>
                          <a:pt x="1922519" y="24155"/>
                          <a:pt x="2041327" y="0"/>
                        </a:cubicBezTo>
                        <a:cubicBezTo>
                          <a:pt x="2160135" y="-24155"/>
                          <a:pt x="2378845" y="9596"/>
                          <a:pt x="2537866" y="0"/>
                        </a:cubicBezTo>
                        <a:cubicBezTo>
                          <a:pt x="2696887" y="-9596"/>
                          <a:pt x="2968875" y="40693"/>
                          <a:pt x="3199918" y="0"/>
                        </a:cubicBezTo>
                        <a:cubicBezTo>
                          <a:pt x="3430961" y="-40693"/>
                          <a:pt x="3461340" y="758"/>
                          <a:pt x="3641286" y="0"/>
                        </a:cubicBezTo>
                        <a:cubicBezTo>
                          <a:pt x="3821232" y="-758"/>
                          <a:pt x="4088999" y="17944"/>
                          <a:pt x="4303338" y="0"/>
                        </a:cubicBezTo>
                        <a:cubicBezTo>
                          <a:pt x="4517677" y="-17944"/>
                          <a:pt x="4742167" y="16828"/>
                          <a:pt x="4965390" y="0"/>
                        </a:cubicBezTo>
                        <a:cubicBezTo>
                          <a:pt x="5188613" y="-16828"/>
                          <a:pt x="5365529" y="16223"/>
                          <a:pt x="5517100" y="0"/>
                        </a:cubicBezTo>
                        <a:cubicBezTo>
                          <a:pt x="5566659" y="209353"/>
                          <a:pt x="5516049" y="323191"/>
                          <a:pt x="5517100" y="603389"/>
                        </a:cubicBezTo>
                        <a:cubicBezTo>
                          <a:pt x="5518151" y="883587"/>
                          <a:pt x="5489366" y="909633"/>
                          <a:pt x="5517100" y="1169729"/>
                        </a:cubicBezTo>
                        <a:cubicBezTo>
                          <a:pt x="5544834" y="1429825"/>
                          <a:pt x="5478324" y="1490040"/>
                          <a:pt x="5517100" y="1587867"/>
                        </a:cubicBezTo>
                        <a:cubicBezTo>
                          <a:pt x="5555876" y="1685694"/>
                          <a:pt x="5454958" y="1922253"/>
                          <a:pt x="5517100" y="2117156"/>
                        </a:cubicBezTo>
                        <a:cubicBezTo>
                          <a:pt x="5579242" y="2312059"/>
                          <a:pt x="5513772" y="2432029"/>
                          <a:pt x="5517100" y="2646445"/>
                        </a:cubicBezTo>
                        <a:cubicBezTo>
                          <a:pt x="5520428" y="2860861"/>
                          <a:pt x="5459207" y="3066020"/>
                          <a:pt x="5517100" y="3175734"/>
                        </a:cubicBezTo>
                        <a:cubicBezTo>
                          <a:pt x="5574993" y="3285448"/>
                          <a:pt x="5474241" y="3591688"/>
                          <a:pt x="5517100" y="3705023"/>
                        </a:cubicBezTo>
                        <a:cubicBezTo>
                          <a:pt x="5358966" y="3745541"/>
                          <a:pt x="5117600" y="3646996"/>
                          <a:pt x="4910219" y="3705023"/>
                        </a:cubicBezTo>
                        <a:cubicBezTo>
                          <a:pt x="4702838" y="3763050"/>
                          <a:pt x="4702351" y="3704641"/>
                          <a:pt x="4524022" y="3705023"/>
                        </a:cubicBezTo>
                        <a:cubicBezTo>
                          <a:pt x="4345693" y="3705405"/>
                          <a:pt x="4178065" y="3671836"/>
                          <a:pt x="4082654" y="3705023"/>
                        </a:cubicBezTo>
                        <a:cubicBezTo>
                          <a:pt x="3987243" y="3738210"/>
                          <a:pt x="3727866" y="3680657"/>
                          <a:pt x="3420602" y="3705023"/>
                        </a:cubicBezTo>
                        <a:cubicBezTo>
                          <a:pt x="3113338" y="3729389"/>
                          <a:pt x="3092297" y="3703718"/>
                          <a:pt x="2868892" y="3705023"/>
                        </a:cubicBezTo>
                        <a:cubicBezTo>
                          <a:pt x="2645487" y="3706328"/>
                          <a:pt x="2554958" y="3652983"/>
                          <a:pt x="2427524" y="3705023"/>
                        </a:cubicBezTo>
                        <a:cubicBezTo>
                          <a:pt x="2300090" y="3757063"/>
                          <a:pt x="2075949" y="3647845"/>
                          <a:pt x="1875814" y="3705023"/>
                        </a:cubicBezTo>
                        <a:cubicBezTo>
                          <a:pt x="1675679" y="3762201"/>
                          <a:pt x="1657774" y="3662540"/>
                          <a:pt x="1489617" y="3705023"/>
                        </a:cubicBezTo>
                        <a:cubicBezTo>
                          <a:pt x="1321460" y="3747506"/>
                          <a:pt x="1211879" y="3692689"/>
                          <a:pt x="1103420" y="3705023"/>
                        </a:cubicBezTo>
                        <a:cubicBezTo>
                          <a:pt x="994961" y="3717357"/>
                          <a:pt x="724840" y="3651360"/>
                          <a:pt x="551710" y="3705023"/>
                        </a:cubicBezTo>
                        <a:cubicBezTo>
                          <a:pt x="378580" y="3758686"/>
                          <a:pt x="163039" y="3669227"/>
                          <a:pt x="0" y="3705023"/>
                        </a:cubicBezTo>
                        <a:cubicBezTo>
                          <a:pt x="-54728" y="3532296"/>
                          <a:pt x="66027" y="3319192"/>
                          <a:pt x="0" y="3138684"/>
                        </a:cubicBezTo>
                        <a:cubicBezTo>
                          <a:pt x="-66027" y="2958176"/>
                          <a:pt x="14804" y="2774809"/>
                          <a:pt x="0" y="2646445"/>
                        </a:cubicBezTo>
                        <a:cubicBezTo>
                          <a:pt x="-14804" y="2518081"/>
                          <a:pt x="46937" y="2384816"/>
                          <a:pt x="0" y="2228307"/>
                        </a:cubicBezTo>
                        <a:cubicBezTo>
                          <a:pt x="-46937" y="2071798"/>
                          <a:pt x="66945" y="1891444"/>
                          <a:pt x="0" y="1661967"/>
                        </a:cubicBezTo>
                        <a:cubicBezTo>
                          <a:pt x="-66945" y="1432490"/>
                          <a:pt x="4706" y="1318097"/>
                          <a:pt x="0" y="1206779"/>
                        </a:cubicBezTo>
                        <a:cubicBezTo>
                          <a:pt x="-4706" y="1095461"/>
                          <a:pt x="57983" y="767534"/>
                          <a:pt x="0" y="640440"/>
                        </a:cubicBezTo>
                        <a:cubicBezTo>
                          <a:pt x="-57983" y="513346"/>
                          <a:pt x="69228" y="284092"/>
                          <a:pt x="0" y="0"/>
                        </a:cubicBezTo>
                        <a:close/>
                      </a:path>
                    </a:pathLst>
                  </a:custGeom>
                  <ask:type>
                    <ask:lineSketchNone/>
                  </ask:type>
                </ask:lineSketchStyleProps>
              </a:ext>
            </a:extLst>
          </a:ln>
        </p:spPr>
        <p:style>
          <a:lnRef idx="2">
            <a:schemeClr val="accent1"/>
          </a:lnRef>
          <a:fillRef idx="1">
            <a:schemeClr val="lt1"/>
          </a:fillRef>
          <a:effectRef idx="0">
            <a:schemeClr val="accent1"/>
          </a:effectRef>
          <a:fontRef idx="minor">
            <a:schemeClr val="dk1"/>
          </a:fontRef>
        </p:style>
        <p:txBody>
          <a:bodyPr tIns="0" rtlCol="0" anchor="ctr"/>
          <a:lstStyle/>
          <a:p>
            <a:pPr algn="ctr"/>
            <a:r>
              <a:rPr lang="en-IN" sz="1400" dirty="0">
                <a:latin typeface="IBM Plex Sans" panose="020B0503050203000203" pitchFamily="34" charset="0"/>
              </a:rPr>
              <a:t>Infrastructure on Data Centre / Private Cloud (Meghdoot) with Network Connectivity | DR replication | Backup</a:t>
            </a:r>
          </a:p>
        </p:txBody>
      </p:sp>
      <p:pic>
        <p:nvPicPr>
          <p:cNvPr id="12" name="Graphic 11" descr="Volume outline">
            <a:extLst>
              <a:ext uri="{FF2B5EF4-FFF2-40B4-BE49-F238E27FC236}">
                <a16:creationId xmlns:a16="http://schemas.microsoft.com/office/drawing/2014/main" id="{7DB18567-1018-A5C8-EA25-45B8FE4A7FB2}"/>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600137" y="4484668"/>
            <a:ext cx="428036" cy="360000"/>
          </a:xfrm>
          <a:prstGeom prst="rect">
            <a:avLst/>
          </a:prstGeom>
        </p:spPr>
      </p:pic>
      <p:pic>
        <p:nvPicPr>
          <p:cNvPr id="13" name="Graphic 12" descr="Vlog outline">
            <a:extLst>
              <a:ext uri="{FF2B5EF4-FFF2-40B4-BE49-F238E27FC236}">
                <a16:creationId xmlns:a16="http://schemas.microsoft.com/office/drawing/2014/main" id="{29DD3428-D754-03EF-CEC2-C57A20DEB3F0}"/>
              </a:ext>
            </a:extLst>
          </p:cNvPr>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a:off x="1069794" y="4472563"/>
            <a:ext cx="360000" cy="360000"/>
          </a:xfrm>
          <a:prstGeom prst="rect">
            <a:avLst/>
          </a:prstGeom>
        </p:spPr>
      </p:pic>
      <p:pic>
        <p:nvPicPr>
          <p:cNvPr id="14" name="Graphic 13" descr="Images outline">
            <a:extLst>
              <a:ext uri="{FF2B5EF4-FFF2-40B4-BE49-F238E27FC236}">
                <a16:creationId xmlns:a16="http://schemas.microsoft.com/office/drawing/2014/main" id="{96A86ABD-1811-0A2D-CBAD-2AE08333C43F}"/>
              </a:ext>
            </a:extLst>
          </p:cNvPr>
          <p:cNvPicPr>
            <a:picLocks noChangeAspect="1"/>
          </p:cNvPicPr>
          <p:nvPr/>
        </p:nvPicPr>
        <p:blipFill>
          <a:blip r:embed="rId33">
            <a:extLst>
              <a:ext uri="{96DAC541-7B7A-43D3-8B79-37D633B846F1}">
                <asvg:svgBlip xmlns:asvg="http://schemas.microsoft.com/office/drawing/2016/SVG/main" r:embed="rId34"/>
              </a:ext>
            </a:extLst>
          </a:blip>
          <a:stretch>
            <a:fillRect/>
          </a:stretch>
        </p:blipFill>
        <p:spPr>
          <a:xfrm>
            <a:off x="862273" y="4785803"/>
            <a:ext cx="360000" cy="360000"/>
          </a:xfrm>
          <a:prstGeom prst="rect">
            <a:avLst/>
          </a:prstGeom>
        </p:spPr>
      </p:pic>
      <p:pic>
        <p:nvPicPr>
          <p:cNvPr id="1038" name="Picture 1037" descr="A blue cylinder with white letters on it&#10;&#10;Description automatically generated">
            <a:extLst>
              <a:ext uri="{FF2B5EF4-FFF2-40B4-BE49-F238E27FC236}">
                <a16:creationId xmlns:a16="http://schemas.microsoft.com/office/drawing/2014/main" id="{8BC81B9A-91FB-CC7C-C031-9420FE58B574}"/>
              </a:ext>
            </a:extLst>
          </p:cNvPr>
          <p:cNvPicPr>
            <a:picLocks noChangeAspect="1"/>
          </p:cNvPicPr>
          <p:nvPr/>
        </p:nvPicPr>
        <p:blipFill>
          <a:blip r:embed="rId35"/>
          <a:stretch>
            <a:fillRect/>
          </a:stretch>
        </p:blipFill>
        <p:spPr>
          <a:xfrm>
            <a:off x="790540" y="2067314"/>
            <a:ext cx="432000" cy="432000"/>
          </a:xfrm>
          <a:prstGeom prst="rect">
            <a:avLst/>
          </a:prstGeom>
        </p:spPr>
      </p:pic>
      <p:pic>
        <p:nvPicPr>
          <p:cNvPr id="1040" name="Graphic 1039" descr="Database with solid fill">
            <a:extLst>
              <a:ext uri="{FF2B5EF4-FFF2-40B4-BE49-F238E27FC236}">
                <a16:creationId xmlns:a16="http://schemas.microsoft.com/office/drawing/2014/main" id="{DFB9A808-D791-2E36-F23B-B16A524B3AFE}"/>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639017" y="1441931"/>
            <a:ext cx="432000" cy="432000"/>
          </a:xfrm>
          <a:prstGeom prst="rect">
            <a:avLst/>
          </a:prstGeom>
        </p:spPr>
      </p:pic>
      <p:pic>
        <p:nvPicPr>
          <p:cNvPr id="1041" name="Graphic 1040" descr="Database with solid fill">
            <a:extLst>
              <a:ext uri="{FF2B5EF4-FFF2-40B4-BE49-F238E27FC236}">
                <a16:creationId xmlns:a16="http://schemas.microsoft.com/office/drawing/2014/main" id="{EFC4BACD-707A-A08F-BBED-F8882900ACE5}"/>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933775" y="1437362"/>
            <a:ext cx="432000" cy="432000"/>
          </a:xfrm>
          <a:prstGeom prst="rect">
            <a:avLst/>
          </a:prstGeom>
        </p:spPr>
      </p:pic>
      <p:sp>
        <p:nvSpPr>
          <p:cNvPr id="1044" name="TextBox 1043">
            <a:extLst>
              <a:ext uri="{FF2B5EF4-FFF2-40B4-BE49-F238E27FC236}">
                <a16:creationId xmlns:a16="http://schemas.microsoft.com/office/drawing/2014/main" id="{62207266-955A-23B6-5135-194BD864D49E}"/>
              </a:ext>
            </a:extLst>
          </p:cNvPr>
          <p:cNvSpPr txBox="1"/>
          <p:nvPr/>
        </p:nvSpPr>
        <p:spPr>
          <a:xfrm>
            <a:off x="9906735" y="4639674"/>
            <a:ext cx="987167" cy="234000"/>
          </a:xfrm>
          <a:prstGeom prst="rect">
            <a:avLst/>
          </a:prstGeom>
          <a:solidFill>
            <a:schemeClr val="accent5">
              <a:lumMod val="20000"/>
              <a:lumOff val="80000"/>
            </a:schemeClr>
          </a:solidFill>
          <a:ln w="3175">
            <a:solidFill>
              <a:schemeClr val="tx1"/>
            </a:solidFill>
          </a:ln>
        </p:spPr>
        <p:txBody>
          <a:bodyPr wrap="square" lIns="36000" rIns="36000" anchor="ctr">
            <a:noAutofit/>
          </a:bodyPr>
          <a:lstStyle/>
          <a:p>
            <a:pPr algn="ctr" defTabSz="1097236"/>
            <a:r>
              <a:rPr lang="en-IN" sz="1100" dirty="0">
                <a:solidFill>
                  <a:prstClr val="black"/>
                </a:solidFill>
                <a:latin typeface="IBM Plex Sans" panose="020B0503050203000203" pitchFamily="34" charset="0"/>
              </a:rPr>
              <a:t>Monitor</a:t>
            </a:r>
          </a:p>
        </p:txBody>
      </p:sp>
      <p:sp>
        <p:nvSpPr>
          <p:cNvPr id="1049" name="Rectangle 1048">
            <a:extLst>
              <a:ext uri="{FF2B5EF4-FFF2-40B4-BE49-F238E27FC236}">
                <a16:creationId xmlns:a16="http://schemas.microsoft.com/office/drawing/2014/main" id="{FC41A0C2-FF24-569F-8609-AA234E7DC2A1}"/>
              </a:ext>
            </a:extLst>
          </p:cNvPr>
          <p:cNvSpPr/>
          <p:nvPr/>
        </p:nvSpPr>
        <p:spPr>
          <a:xfrm>
            <a:off x="2094914" y="3054167"/>
            <a:ext cx="618935" cy="424968"/>
          </a:xfrm>
          <a:prstGeom prst="rect">
            <a:avLst/>
          </a:prstGeom>
          <a:solidFill>
            <a:schemeClr val="accent6">
              <a:lumMod val="20000"/>
              <a:lumOff val="80000"/>
            </a:schemeClr>
          </a:solidFill>
          <a:ln>
            <a:solidFill>
              <a:schemeClr val="accent6">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lIns="36000" rIns="36000" rtlCol="0" anchor="ctr"/>
          <a:lstStyle/>
          <a:p>
            <a:pPr algn="ctr" defTabSz="1097236"/>
            <a:r>
              <a:rPr lang="en-IN" sz="1200" dirty="0">
                <a:solidFill>
                  <a:prstClr val="black"/>
                </a:solidFill>
                <a:latin typeface="IBM Plex Sans" panose="020B0503050203000203" pitchFamily="34" charset="0"/>
              </a:rPr>
              <a:t>DB Pull</a:t>
            </a:r>
          </a:p>
        </p:txBody>
      </p:sp>
      <p:sp>
        <p:nvSpPr>
          <p:cNvPr id="1050" name="Rectangle 1049">
            <a:extLst>
              <a:ext uri="{FF2B5EF4-FFF2-40B4-BE49-F238E27FC236}">
                <a16:creationId xmlns:a16="http://schemas.microsoft.com/office/drawing/2014/main" id="{1AF9902B-7543-089A-4255-A482E524CD95}"/>
              </a:ext>
            </a:extLst>
          </p:cNvPr>
          <p:cNvSpPr/>
          <p:nvPr/>
        </p:nvSpPr>
        <p:spPr>
          <a:xfrm>
            <a:off x="2094914" y="3555996"/>
            <a:ext cx="618935" cy="424968"/>
          </a:xfrm>
          <a:prstGeom prst="rect">
            <a:avLst/>
          </a:prstGeom>
          <a:solidFill>
            <a:schemeClr val="accent6">
              <a:lumMod val="20000"/>
              <a:lumOff val="80000"/>
            </a:schemeClr>
          </a:solidFill>
          <a:ln>
            <a:solidFill>
              <a:schemeClr val="accent6">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lIns="36000" rIns="36000" rtlCol="0" anchor="ctr"/>
          <a:lstStyle/>
          <a:p>
            <a:pPr algn="ctr" defTabSz="1097236"/>
            <a:r>
              <a:rPr lang="en-IN" sz="1200" dirty="0">
                <a:solidFill>
                  <a:prstClr val="black"/>
                </a:solidFill>
                <a:latin typeface="IBM Plex Sans" panose="020B0503050203000203" pitchFamily="34" charset="0"/>
              </a:rPr>
              <a:t>API Invoke</a:t>
            </a:r>
          </a:p>
        </p:txBody>
      </p:sp>
      <p:sp>
        <p:nvSpPr>
          <p:cNvPr id="1051" name="Rectangle 1050">
            <a:extLst>
              <a:ext uri="{FF2B5EF4-FFF2-40B4-BE49-F238E27FC236}">
                <a16:creationId xmlns:a16="http://schemas.microsoft.com/office/drawing/2014/main" id="{C6F1D089-4001-84AD-27C4-635629D9E26A}"/>
              </a:ext>
            </a:extLst>
          </p:cNvPr>
          <p:cNvSpPr/>
          <p:nvPr/>
        </p:nvSpPr>
        <p:spPr>
          <a:xfrm>
            <a:off x="3073941" y="3696480"/>
            <a:ext cx="180000" cy="144000"/>
          </a:xfrm>
          <a:prstGeom prst="rect">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defTabSz="1097236"/>
            <a:endParaRPr lang="en-IN" sz="1200" dirty="0">
              <a:solidFill>
                <a:schemeClr val="tx1"/>
              </a:solidFill>
              <a:latin typeface="IBM Plex Sans" panose="020B0503050203000203" pitchFamily="34" charset="0"/>
            </a:endParaRPr>
          </a:p>
        </p:txBody>
      </p:sp>
      <p:sp>
        <p:nvSpPr>
          <p:cNvPr id="1052" name="Rectangle 1051">
            <a:extLst>
              <a:ext uri="{FF2B5EF4-FFF2-40B4-BE49-F238E27FC236}">
                <a16:creationId xmlns:a16="http://schemas.microsoft.com/office/drawing/2014/main" id="{9A802F8E-6FDD-9D66-98C8-873FC943FD5F}"/>
              </a:ext>
            </a:extLst>
          </p:cNvPr>
          <p:cNvSpPr/>
          <p:nvPr/>
        </p:nvSpPr>
        <p:spPr>
          <a:xfrm>
            <a:off x="3069821" y="3194651"/>
            <a:ext cx="180000" cy="144000"/>
          </a:xfrm>
          <a:prstGeom prst="rect">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defTabSz="1097236"/>
            <a:endParaRPr lang="en-IN" sz="1200" dirty="0">
              <a:solidFill>
                <a:schemeClr val="tx1"/>
              </a:solidFill>
              <a:latin typeface="IBM Plex Sans" panose="020B0503050203000203" pitchFamily="34" charset="0"/>
            </a:endParaRPr>
          </a:p>
        </p:txBody>
      </p:sp>
      <p:sp>
        <p:nvSpPr>
          <p:cNvPr id="1053" name="Rectangle 1052">
            <a:extLst>
              <a:ext uri="{FF2B5EF4-FFF2-40B4-BE49-F238E27FC236}">
                <a16:creationId xmlns:a16="http://schemas.microsoft.com/office/drawing/2014/main" id="{EBE99A80-93CD-D152-E754-BF30228900C9}"/>
              </a:ext>
            </a:extLst>
          </p:cNvPr>
          <p:cNvSpPr/>
          <p:nvPr/>
        </p:nvSpPr>
        <p:spPr>
          <a:xfrm>
            <a:off x="3084587" y="1953420"/>
            <a:ext cx="180000" cy="144000"/>
          </a:xfrm>
          <a:prstGeom prst="rect">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defTabSz="1097236"/>
            <a:endParaRPr lang="en-IN" sz="1200" dirty="0">
              <a:solidFill>
                <a:schemeClr val="tx1"/>
              </a:solidFill>
              <a:latin typeface="IBM Plex Sans" panose="020B0503050203000203" pitchFamily="34" charset="0"/>
            </a:endParaRPr>
          </a:p>
        </p:txBody>
      </p:sp>
      <p:pic>
        <p:nvPicPr>
          <p:cNvPr id="1054" name="Graphic 1053" descr="Open folder with solid fill">
            <a:extLst>
              <a:ext uri="{FF2B5EF4-FFF2-40B4-BE49-F238E27FC236}">
                <a16:creationId xmlns:a16="http://schemas.microsoft.com/office/drawing/2014/main" id="{22EBF5CE-D0D2-11F4-8A1B-86F68A78958F}"/>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2187096" y="1809420"/>
            <a:ext cx="432000" cy="432000"/>
          </a:xfrm>
          <a:prstGeom prst="rect">
            <a:avLst/>
          </a:prstGeom>
        </p:spPr>
      </p:pic>
      <p:cxnSp>
        <p:nvCxnSpPr>
          <p:cNvPr id="1055" name="Straight Connector 1054">
            <a:extLst>
              <a:ext uri="{FF2B5EF4-FFF2-40B4-BE49-F238E27FC236}">
                <a16:creationId xmlns:a16="http://schemas.microsoft.com/office/drawing/2014/main" id="{B3E03312-EE5A-A2F0-FB12-B8E7B180F364}"/>
              </a:ext>
            </a:extLst>
          </p:cNvPr>
          <p:cNvCxnSpPr>
            <a:cxnSpLocks/>
            <a:stCxn id="1049" idx="3"/>
            <a:endCxn id="1052" idx="1"/>
          </p:cNvCxnSpPr>
          <p:nvPr/>
        </p:nvCxnSpPr>
        <p:spPr>
          <a:xfrm>
            <a:off x="2713849" y="3266651"/>
            <a:ext cx="35597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56" name="Straight Connector 1055">
            <a:extLst>
              <a:ext uri="{FF2B5EF4-FFF2-40B4-BE49-F238E27FC236}">
                <a16:creationId xmlns:a16="http://schemas.microsoft.com/office/drawing/2014/main" id="{6886527C-E694-C8E3-A359-51848BC00F9F}"/>
              </a:ext>
            </a:extLst>
          </p:cNvPr>
          <p:cNvCxnSpPr>
            <a:stCxn id="1050" idx="3"/>
            <a:endCxn id="1051" idx="1"/>
          </p:cNvCxnSpPr>
          <p:nvPr/>
        </p:nvCxnSpPr>
        <p:spPr>
          <a:xfrm>
            <a:off x="2713849" y="3768480"/>
            <a:ext cx="36009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57" name="Straight Connector 1056">
            <a:extLst>
              <a:ext uri="{FF2B5EF4-FFF2-40B4-BE49-F238E27FC236}">
                <a16:creationId xmlns:a16="http://schemas.microsoft.com/office/drawing/2014/main" id="{6B9FE12C-C630-2A31-5FAB-7B994BB8B6A8}"/>
              </a:ext>
            </a:extLst>
          </p:cNvPr>
          <p:cNvCxnSpPr>
            <a:cxnSpLocks/>
            <a:stCxn id="1054" idx="3"/>
            <a:endCxn id="1053" idx="1"/>
          </p:cNvCxnSpPr>
          <p:nvPr/>
        </p:nvCxnSpPr>
        <p:spPr>
          <a:xfrm>
            <a:off x="2619096" y="2025420"/>
            <a:ext cx="46549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DFEF2AE3-75A3-9A8F-8912-B2B046103739}"/>
              </a:ext>
            </a:extLst>
          </p:cNvPr>
          <p:cNvCxnSpPr>
            <a:cxnSpLocks/>
            <a:stCxn id="37" idx="3"/>
          </p:cNvCxnSpPr>
          <p:nvPr/>
        </p:nvCxnSpPr>
        <p:spPr>
          <a:xfrm>
            <a:off x="2716120" y="1416943"/>
            <a:ext cx="410180" cy="0"/>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9A581E16-41BC-C7FC-52A1-74293970DCFA}"/>
              </a:ext>
            </a:extLst>
          </p:cNvPr>
          <p:cNvSpPr/>
          <p:nvPr/>
        </p:nvSpPr>
        <p:spPr>
          <a:xfrm>
            <a:off x="4519247" y="2170582"/>
            <a:ext cx="3679518" cy="2508271"/>
          </a:xfrm>
          <a:prstGeom prst="rect">
            <a:avLst/>
          </a:prstGeom>
          <a:no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097236"/>
            <a:endParaRPr lang="en-US" sz="1400" dirty="0">
              <a:solidFill>
                <a:schemeClr val="tx1"/>
              </a:solidFill>
              <a:latin typeface="IBM Plex Sans" panose="020B0503050203000203" pitchFamily="34" charset="0"/>
            </a:endParaRPr>
          </a:p>
        </p:txBody>
      </p:sp>
      <p:sp>
        <p:nvSpPr>
          <p:cNvPr id="36" name="Rectangle 35">
            <a:extLst>
              <a:ext uri="{FF2B5EF4-FFF2-40B4-BE49-F238E27FC236}">
                <a16:creationId xmlns:a16="http://schemas.microsoft.com/office/drawing/2014/main" id="{9CD00150-9679-B50B-B7DA-24296E49402C}"/>
              </a:ext>
            </a:extLst>
          </p:cNvPr>
          <p:cNvSpPr/>
          <p:nvPr/>
        </p:nvSpPr>
        <p:spPr>
          <a:xfrm>
            <a:off x="8446489" y="1279571"/>
            <a:ext cx="1190857" cy="3686989"/>
          </a:xfrm>
          <a:prstGeom prst="rect">
            <a:avLst/>
          </a:prstGeom>
          <a:no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097236"/>
            <a:endParaRPr lang="en-US" sz="1400" dirty="0">
              <a:solidFill>
                <a:schemeClr val="tx1"/>
              </a:solidFill>
              <a:latin typeface="IBM Plex Sans" panose="020B0503050203000203" pitchFamily="34" charset="0"/>
            </a:endParaRPr>
          </a:p>
        </p:txBody>
      </p:sp>
      <p:sp>
        <p:nvSpPr>
          <p:cNvPr id="41" name="Oval 40">
            <a:extLst>
              <a:ext uri="{FF2B5EF4-FFF2-40B4-BE49-F238E27FC236}">
                <a16:creationId xmlns:a16="http://schemas.microsoft.com/office/drawing/2014/main" id="{B1819DA0-13ED-2698-E981-5A3233CB6862}"/>
              </a:ext>
            </a:extLst>
          </p:cNvPr>
          <p:cNvSpPr>
            <a:spLocks noChangeAspect="1"/>
          </p:cNvSpPr>
          <p:nvPr/>
        </p:nvSpPr>
        <p:spPr>
          <a:xfrm>
            <a:off x="8310872" y="2720946"/>
            <a:ext cx="288000" cy="288000"/>
          </a:xfrm>
          <a:prstGeom prst="ellipse">
            <a:avLst/>
          </a:prstGeom>
          <a:solidFill>
            <a:srgbClr val="0070C0"/>
          </a:solidFill>
          <a:ln w="190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097236"/>
            <a:r>
              <a:rPr lang="en-US" sz="1200" dirty="0">
                <a:solidFill>
                  <a:schemeClr val="bg1"/>
                </a:solidFill>
                <a:latin typeface="IBM Plex Sans" panose="020B0503050203000203" pitchFamily="34" charset="0"/>
              </a:rPr>
              <a:t>2</a:t>
            </a:r>
          </a:p>
        </p:txBody>
      </p:sp>
      <p:cxnSp>
        <p:nvCxnSpPr>
          <p:cNvPr id="19" name="Straight Arrow Connector 18">
            <a:extLst>
              <a:ext uri="{FF2B5EF4-FFF2-40B4-BE49-F238E27FC236}">
                <a16:creationId xmlns:a16="http://schemas.microsoft.com/office/drawing/2014/main" id="{19A560F1-E404-8C22-5168-1A2BB46A8F71}"/>
              </a:ext>
            </a:extLst>
          </p:cNvPr>
          <p:cNvCxnSpPr>
            <a:cxnSpLocks/>
          </p:cNvCxnSpPr>
          <p:nvPr/>
        </p:nvCxnSpPr>
        <p:spPr>
          <a:xfrm>
            <a:off x="8082015" y="2647428"/>
            <a:ext cx="566556" cy="0"/>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2642AA52-D071-B8B4-1404-5520BDD0DBAD}"/>
              </a:ext>
            </a:extLst>
          </p:cNvPr>
          <p:cNvCxnSpPr>
            <a:cxnSpLocks/>
          </p:cNvCxnSpPr>
          <p:nvPr/>
        </p:nvCxnSpPr>
        <p:spPr>
          <a:xfrm>
            <a:off x="5131735" y="1819323"/>
            <a:ext cx="0" cy="664230"/>
          </a:xfrm>
          <a:prstGeom prst="straightConnector1">
            <a:avLst/>
          </a:prstGeom>
          <a:ln w="1905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BA0150C6-9998-1516-139B-1FEB731332BF}"/>
              </a:ext>
            </a:extLst>
          </p:cNvPr>
          <p:cNvSpPr/>
          <p:nvPr/>
        </p:nvSpPr>
        <p:spPr>
          <a:xfrm>
            <a:off x="4514360" y="1283099"/>
            <a:ext cx="3679518" cy="819395"/>
          </a:xfrm>
          <a:prstGeom prst="rect">
            <a:avLst/>
          </a:prstGeom>
          <a:no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097236"/>
            <a:endParaRPr lang="en-US" sz="1400" dirty="0">
              <a:solidFill>
                <a:schemeClr val="tx1"/>
              </a:solidFill>
              <a:latin typeface="IBM Plex Sans" panose="020B0503050203000203" pitchFamily="34" charset="0"/>
            </a:endParaRPr>
          </a:p>
        </p:txBody>
      </p:sp>
      <p:sp>
        <p:nvSpPr>
          <p:cNvPr id="67" name="Oval 66">
            <a:extLst>
              <a:ext uri="{FF2B5EF4-FFF2-40B4-BE49-F238E27FC236}">
                <a16:creationId xmlns:a16="http://schemas.microsoft.com/office/drawing/2014/main" id="{B008132B-643C-AD0F-060A-D67029C2AC71}"/>
              </a:ext>
            </a:extLst>
          </p:cNvPr>
          <p:cNvSpPr>
            <a:spLocks noChangeAspect="1"/>
          </p:cNvSpPr>
          <p:nvPr/>
        </p:nvSpPr>
        <p:spPr>
          <a:xfrm>
            <a:off x="4732004" y="1986921"/>
            <a:ext cx="288000" cy="288000"/>
          </a:xfrm>
          <a:prstGeom prst="ellipse">
            <a:avLst/>
          </a:prstGeom>
          <a:solidFill>
            <a:srgbClr val="0070C0"/>
          </a:solidFill>
          <a:ln w="190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097236"/>
            <a:r>
              <a:rPr lang="en-US" sz="1200" dirty="0">
                <a:solidFill>
                  <a:schemeClr val="bg1"/>
                </a:solidFill>
                <a:latin typeface="IBM Plex Sans" panose="020B0503050203000203" pitchFamily="34" charset="0"/>
              </a:rPr>
              <a:t>1</a:t>
            </a:r>
          </a:p>
        </p:txBody>
      </p:sp>
      <p:cxnSp>
        <p:nvCxnSpPr>
          <p:cNvPr id="40" name="Straight Arrow Connector 39">
            <a:extLst>
              <a:ext uri="{FF2B5EF4-FFF2-40B4-BE49-F238E27FC236}">
                <a16:creationId xmlns:a16="http://schemas.microsoft.com/office/drawing/2014/main" id="{95A3F16C-2E10-540D-59F9-8D245B97405F}"/>
              </a:ext>
            </a:extLst>
          </p:cNvPr>
          <p:cNvCxnSpPr>
            <a:cxnSpLocks/>
          </p:cNvCxnSpPr>
          <p:nvPr/>
        </p:nvCxnSpPr>
        <p:spPr>
          <a:xfrm>
            <a:off x="8084358" y="4168487"/>
            <a:ext cx="566556" cy="0"/>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C18CBCA3-30E6-F42A-CB93-54D01A212E1E}"/>
              </a:ext>
            </a:extLst>
          </p:cNvPr>
          <p:cNvSpPr txBox="1"/>
          <p:nvPr/>
        </p:nvSpPr>
        <p:spPr>
          <a:xfrm>
            <a:off x="8398486" y="4418038"/>
            <a:ext cx="1387927" cy="276999"/>
          </a:xfrm>
          <a:prstGeom prst="rect">
            <a:avLst/>
          </a:prstGeom>
          <a:noFill/>
        </p:spPr>
        <p:txBody>
          <a:bodyPr wrap="square">
            <a:spAutoFit/>
          </a:bodyPr>
          <a:lstStyle/>
          <a:p>
            <a:pPr algn="ctr" defTabSz="1097236"/>
            <a:r>
              <a:rPr lang="en-IN" sz="1200" dirty="0">
                <a:solidFill>
                  <a:srgbClr val="000000"/>
                </a:solidFill>
                <a:latin typeface="IBM Plex Sans" panose="020B0503050203000203" pitchFamily="34" charset="0"/>
                <a:ea typeface="Arial" panose="020B0604020202020204" pitchFamily="34" charset="0"/>
              </a:rPr>
              <a:t>NoSQL DB</a:t>
            </a:r>
            <a:endParaRPr lang="en-IN" sz="1200" dirty="0">
              <a:solidFill>
                <a:prstClr val="black"/>
              </a:solidFill>
              <a:latin typeface="IBM Plex Sans" panose="020B0503050203000203" pitchFamily="34" charset="0"/>
            </a:endParaRPr>
          </a:p>
        </p:txBody>
      </p:sp>
      <p:pic>
        <p:nvPicPr>
          <p:cNvPr id="45" name="Picture 44" descr="A blue cylinder with white letters on it&#10;&#10;Description automatically generated">
            <a:extLst>
              <a:ext uri="{FF2B5EF4-FFF2-40B4-BE49-F238E27FC236}">
                <a16:creationId xmlns:a16="http://schemas.microsoft.com/office/drawing/2014/main" id="{111B10E7-61A4-E9EC-D870-5F0D804A1A59}"/>
              </a:ext>
            </a:extLst>
          </p:cNvPr>
          <p:cNvPicPr>
            <a:picLocks noChangeAspect="1"/>
          </p:cNvPicPr>
          <p:nvPr/>
        </p:nvPicPr>
        <p:blipFill>
          <a:blip r:embed="rId35">
            <a:biLevel thresh="75000"/>
          </a:blip>
          <a:stretch>
            <a:fillRect/>
          </a:stretch>
        </p:blipFill>
        <p:spPr>
          <a:xfrm>
            <a:off x="8858127" y="3933746"/>
            <a:ext cx="432000" cy="432000"/>
          </a:xfrm>
          <a:prstGeom prst="rect">
            <a:avLst/>
          </a:prstGeom>
        </p:spPr>
      </p:pic>
      <p:sp>
        <p:nvSpPr>
          <p:cNvPr id="46" name="Rectangle 45">
            <a:extLst>
              <a:ext uri="{FF2B5EF4-FFF2-40B4-BE49-F238E27FC236}">
                <a16:creationId xmlns:a16="http://schemas.microsoft.com/office/drawing/2014/main" id="{1FDDD9B1-F29D-900B-0F67-FA9D3D8C6FFE}"/>
              </a:ext>
            </a:extLst>
          </p:cNvPr>
          <p:cNvSpPr/>
          <p:nvPr/>
        </p:nvSpPr>
        <p:spPr>
          <a:xfrm>
            <a:off x="4743219" y="2575662"/>
            <a:ext cx="622516" cy="1571803"/>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defTabSz="1097236"/>
            <a:r>
              <a:rPr lang="en-IN" sz="1200" dirty="0">
                <a:solidFill>
                  <a:schemeClr val="tx1">
                    <a:lumMod val="75000"/>
                    <a:lumOff val="25000"/>
                  </a:schemeClr>
                </a:solidFill>
                <a:latin typeface="IBM Plex Sans" panose="020B0503050203000203" pitchFamily="34" charset="0"/>
              </a:rPr>
              <a:t>Raw</a:t>
            </a:r>
          </a:p>
        </p:txBody>
      </p:sp>
      <p:sp>
        <p:nvSpPr>
          <p:cNvPr id="47" name="Rectangle 46">
            <a:extLst>
              <a:ext uri="{FF2B5EF4-FFF2-40B4-BE49-F238E27FC236}">
                <a16:creationId xmlns:a16="http://schemas.microsoft.com/office/drawing/2014/main" id="{9863DCC9-4BD8-638B-D814-22D942726AED}"/>
              </a:ext>
            </a:extLst>
          </p:cNvPr>
          <p:cNvSpPr/>
          <p:nvPr/>
        </p:nvSpPr>
        <p:spPr>
          <a:xfrm>
            <a:off x="5465292" y="2587309"/>
            <a:ext cx="915704" cy="1571803"/>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defTabSz="1097236"/>
            <a:r>
              <a:rPr lang="en-IN" sz="1200" dirty="0">
                <a:solidFill>
                  <a:schemeClr val="tx1">
                    <a:lumMod val="75000"/>
                    <a:lumOff val="25000"/>
                  </a:schemeClr>
                </a:solidFill>
                <a:latin typeface="IBM Plex Sans" panose="020B0503050203000203" pitchFamily="34" charset="0"/>
              </a:rPr>
              <a:t>Enriched</a:t>
            </a:r>
          </a:p>
        </p:txBody>
      </p:sp>
      <p:sp>
        <p:nvSpPr>
          <p:cNvPr id="49" name="Rectangle 48">
            <a:extLst>
              <a:ext uri="{FF2B5EF4-FFF2-40B4-BE49-F238E27FC236}">
                <a16:creationId xmlns:a16="http://schemas.microsoft.com/office/drawing/2014/main" id="{E7657A1A-EF28-D8EE-C81D-56708FB26C6D}"/>
              </a:ext>
            </a:extLst>
          </p:cNvPr>
          <p:cNvSpPr/>
          <p:nvPr/>
        </p:nvSpPr>
        <p:spPr>
          <a:xfrm>
            <a:off x="6488358" y="2594334"/>
            <a:ext cx="915705" cy="1571803"/>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lIns="36000" rIns="36000" rtlCol="0" anchor="t"/>
          <a:lstStyle/>
          <a:p>
            <a:pPr algn="ctr" defTabSz="1097236"/>
            <a:r>
              <a:rPr lang="en-IN" sz="1200" dirty="0">
                <a:solidFill>
                  <a:schemeClr val="tx1">
                    <a:lumMod val="75000"/>
                    <a:lumOff val="25000"/>
                  </a:schemeClr>
                </a:solidFill>
                <a:latin typeface="IBM Plex Sans" panose="020B0503050203000203" pitchFamily="34" charset="0"/>
              </a:rPr>
              <a:t>Conformed</a:t>
            </a:r>
          </a:p>
        </p:txBody>
      </p:sp>
      <p:sp>
        <p:nvSpPr>
          <p:cNvPr id="51" name="Rectangle 50">
            <a:extLst>
              <a:ext uri="{FF2B5EF4-FFF2-40B4-BE49-F238E27FC236}">
                <a16:creationId xmlns:a16="http://schemas.microsoft.com/office/drawing/2014/main" id="{E3490D1C-CA45-2EA3-73E1-2BD47F65E18F}"/>
              </a:ext>
            </a:extLst>
          </p:cNvPr>
          <p:cNvSpPr/>
          <p:nvPr/>
        </p:nvSpPr>
        <p:spPr>
          <a:xfrm>
            <a:off x="4927939" y="3467956"/>
            <a:ext cx="2880000" cy="252000"/>
          </a:xfrm>
          <a:prstGeom prst="rect">
            <a:avLst/>
          </a:prstGeom>
          <a:solidFill>
            <a:schemeClr val="bg1">
              <a:lumMod val="95000"/>
            </a:schemeClr>
          </a:solidFill>
          <a:ln w="12700">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097236"/>
            <a:r>
              <a:rPr lang="en-IN" sz="1100" dirty="0">
                <a:solidFill>
                  <a:prstClr val="black"/>
                </a:solidFill>
                <a:latin typeface="IBM Plex Sans" panose="020B0503050203000203" pitchFamily="34" charset="0"/>
              </a:rPr>
              <a:t>Open table format</a:t>
            </a:r>
          </a:p>
        </p:txBody>
      </p:sp>
      <p:pic>
        <p:nvPicPr>
          <p:cNvPr id="53" name="Graphic 52" descr="Database with solid fill">
            <a:extLst>
              <a:ext uri="{FF2B5EF4-FFF2-40B4-BE49-F238E27FC236}">
                <a16:creationId xmlns:a16="http://schemas.microsoft.com/office/drawing/2014/main" id="{BA4E2B7C-19AB-23E6-518B-B6C787AE117E}"/>
              </a:ext>
            </a:extLst>
          </p:cNvPr>
          <p:cNvPicPr>
            <a:picLocks noChangeAspect="1"/>
          </p:cNvPicPr>
          <p:nvPr/>
        </p:nvPicPr>
        <p:blipFill>
          <a:blip r:embed="rId40">
            <a:extLst>
              <a:ext uri="{96DAC541-7B7A-43D3-8B79-37D633B846F1}">
                <asvg:svgBlip xmlns:asvg="http://schemas.microsoft.com/office/drawing/2016/SVG/main" r:embed="rId41"/>
              </a:ext>
            </a:extLst>
          </a:blip>
          <a:stretch>
            <a:fillRect/>
          </a:stretch>
        </p:blipFill>
        <p:spPr>
          <a:xfrm>
            <a:off x="4797719" y="2912236"/>
            <a:ext cx="468000" cy="468000"/>
          </a:xfrm>
          <a:prstGeom prst="rect">
            <a:avLst/>
          </a:prstGeom>
        </p:spPr>
      </p:pic>
      <p:pic>
        <p:nvPicPr>
          <p:cNvPr id="54" name="Graphic 53" descr="Database with solid fill">
            <a:extLst>
              <a:ext uri="{FF2B5EF4-FFF2-40B4-BE49-F238E27FC236}">
                <a16:creationId xmlns:a16="http://schemas.microsoft.com/office/drawing/2014/main" id="{61F6C331-F446-B512-18C5-53AB29C7C78B}"/>
              </a:ext>
            </a:extLst>
          </p:cNvPr>
          <p:cNvPicPr>
            <a:picLocks noChangeAspect="1"/>
          </p:cNvPicPr>
          <p:nvPr/>
        </p:nvPicPr>
        <p:blipFill>
          <a:blip r:embed="rId42">
            <a:extLst>
              <a:ext uri="{96DAC541-7B7A-43D3-8B79-37D633B846F1}">
                <asvg:svgBlip xmlns:asvg="http://schemas.microsoft.com/office/drawing/2016/SVG/main" r:embed="rId43"/>
              </a:ext>
            </a:extLst>
          </a:blip>
          <a:stretch>
            <a:fillRect/>
          </a:stretch>
        </p:blipFill>
        <p:spPr>
          <a:xfrm>
            <a:off x="5637072" y="2922045"/>
            <a:ext cx="468000" cy="468000"/>
          </a:xfrm>
          <a:prstGeom prst="rect">
            <a:avLst/>
          </a:prstGeom>
        </p:spPr>
      </p:pic>
      <p:pic>
        <p:nvPicPr>
          <p:cNvPr id="56" name="Graphic 55" descr="Database with solid fill">
            <a:extLst>
              <a:ext uri="{FF2B5EF4-FFF2-40B4-BE49-F238E27FC236}">
                <a16:creationId xmlns:a16="http://schemas.microsoft.com/office/drawing/2014/main" id="{7D93020A-9705-CD21-9340-3499E82F9F18}"/>
              </a:ext>
            </a:extLst>
          </p:cNvPr>
          <p:cNvPicPr>
            <a:picLocks noChangeAspect="1"/>
          </p:cNvPicPr>
          <p:nvPr/>
        </p:nvPicPr>
        <p:blipFill>
          <a:blip r:embed="rId44">
            <a:extLst>
              <a:ext uri="{96DAC541-7B7A-43D3-8B79-37D633B846F1}">
                <asvg:svgBlip xmlns:asvg="http://schemas.microsoft.com/office/drawing/2016/SVG/main" r:embed="rId45"/>
              </a:ext>
            </a:extLst>
          </a:blip>
          <a:stretch>
            <a:fillRect/>
          </a:stretch>
        </p:blipFill>
        <p:spPr>
          <a:xfrm>
            <a:off x="6716604" y="2920362"/>
            <a:ext cx="468000" cy="468000"/>
          </a:xfrm>
          <a:prstGeom prst="rect">
            <a:avLst/>
          </a:prstGeom>
        </p:spPr>
      </p:pic>
      <p:sp>
        <p:nvSpPr>
          <p:cNvPr id="57" name="Rectangle 56">
            <a:extLst>
              <a:ext uri="{FF2B5EF4-FFF2-40B4-BE49-F238E27FC236}">
                <a16:creationId xmlns:a16="http://schemas.microsoft.com/office/drawing/2014/main" id="{F6D7A16B-DE8C-8E07-65D7-5DBE0D8E4533}"/>
              </a:ext>
            </a:extLst>
          </p:cNvPr>
          <p:cNvSpPr/>
          <p:nvPr/>
        </p:nvSpPr>
        <p:spPr>
          <a:xfrm>
            <a:off x="4921821" y="3776255"/>
            <a:ext cx="2880000" cy="252000"/>
          </a:xfrm>
          <a:prstGeom prst="rect">
            <a:avLst/>
          </a:prstGeom>
          <a:solidFill>
            <a:schemeClr val="bg1">
              <a:lumMod val="95000"/>
            </a:schemeClr>
          </a:solidFill>
          <a:ln w="12700">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097236"/>
            <a:r>
              <a:rPr lang="en-IN" sz="1100" dirty="0">
                <a:solidFill>
                  <a:prstClr val="black"/>
                </a:solidFill>
                <a:latin typeface="IBM Plex Sans" panose="020B0503050203000203" pitchFamily="34" charset="0"/>
              </a:rPr>
              <a:t>Open file format</a:t>
            </a:r>
          </a:p>
        </p:txBody>
      </p:sp>
      <p:sp>
        <p:nvSpPr>
          <p:cNvPr id="60" name="Rectangle 59">
            <a:extLst>
              <a:ext uri="{FF2B5EF4-FFF2-40B4-BE49-F238E27FC236}">
                <a16:creationId xmlns:a16="http://schemas.microsoft.com/office/drawing/2014/main" id="{CB33261D-2AA7-2078-1316-3A3CB57A1CEA}"/>
              </a:ext>
            </a:extLst>
          </p:cNvPr>
          <p:cNvSpPr/>
          <p:nvPr/>
        </p:nvSpPr>
        <p:spPr>
          <a:xfrm>
            <a:off x="7497930" y="2587309"/>
            <a:ext cx="460113" cy="1571803"/>
          </a:xfrm>
          <a:prstGeom prst="rect">
            <a:avLst/>
          </a:prstGeom>
          <a:solidFill>
            <a:schemeClr val="bg1"/>
          </a:solidFill>
          <a:ln>
            <a:prstDash val="sysDot"/>
          </a:ln>
        </p:spPr>
        <p:style>
          <a:lnRef idx="2">
            <a:schemeClr val="accent1">
              <a:shade val="15000"/>
            </a:schemeClr>
          </a:lnRef>
          <a:fillRef idx="1">
            <a:schemeClr val="accent1"/>
          </a:fillRef>
          <a:effectRef idx="0">
            <a:schemeClr val="accent1"/>
          </a:effectRef>
          <a:fontRef idx="minor">
            <a:schemeClr val="lt1"/>
          </a:fontRef>
        </p:style>
        <p:txBody>
          <a:bodyPr vert="wordArtVert" lIns="0" tIns="0" rIns="0" bIns="0" rtlCol="0" anchor="ctr"/>
          <a:lstStyle/>
          <a:p>
            <a:pPr algn="ctr" defTabSz="1097236"/>
            <a:r>
              <a:rPr lang="en-IN" sz="1100" dirty="0">
                <a:solidFill>
                  <a:schemeClr val="tx1">
                    <a:lumMod val="75000"/>
                    <a:lumOff val="25000"/>
                  </a:schemeClr>
                </a:solidFill>
                <a:latin typeface="IBM Plex Sans" panose="020B0503050203000203" pitchFamily="34" charset="0"/>
              </a:rPr>
              <a:t>Sandbox</a:t>
            </a:r>
          </a:p>
        </p:txBody>
      </p:sp>
      <p:cxnSp>
        <p:nvCxnSpPr>
          <p:cNvPr id="62" name="Straight Arrow Connector 61">
            <a:extLst>
              <a:ext uri="{FF2B5EF4-FFF2-40B4-BE49-F238E27FC236}">
                <a16:creationId xmlns:a16="http://schemas.microsoft.com/office/drawing/2014/main" id="{48FE3DD7-201B-7115-76D8-872D3551EF27}"/>
              </a:ext>
            </a:extLst>
          </p:cNvPr>
          <p:cNvCxnSpPr>
            <a:cxnSpLocks/>
          </p:cNvCxnSpPr>
          <p:nvPr/>
        </p:nvCxnSpPr>
        <p:spPr>
          <a:xfrm>
            <a:off x="5239334" y="2876293"/>
            <a:ext cx="410180" cy="0"/>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64" name="Oval 63">
            <a:extLst>
              <a:ext uri="{FF2B5EF4-FFF2-40B4-BE49-F238E27FC236}">
                <a16:creationId xmlns:a16="http://schemas.microsoft.com/office/drawing/2014/main" id="{65156488-A6AB-7B51-2654-3CFF0ED3A97D}"/>
              </a:ext>
            </a:extLst>
          </p:cNvPr>
          <p:cNvSpPr>
            <a:spLocks noChangeAspect="1"/>
          </p:cNvSpPr>
          <p:nvPr/>
        </p:nvSpPr>
        <p:spPr>
          <a:xfrm>
            <a:off x="6295666" y="3006616"/>
            <a:ext cx="291600" cy="291600"/>
          </a:xfrm>
          <a:prstGeom prst="ellipse">
            <a:avLst/>
          </a:prstGeom>
          <a:solidFill>
            <a:srgbClr val="0070C0"/>
          </a:solidFill>
          <a:ln w="19050">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defTabSz="1097236"/>
            <a:r>
              <a:rPr lang="en-US" sz="1000" dirty="0">
                <a:solidFill>
                  <a:schemeClr val="bg1"/>
                </a:solidFill>
                <a:latin typeface="IBM Plex Sans" panose="020B0503050203000203" pitchFamily="34" charset="0"/>
              </a:rPr>
              <a:t>1b</a:t>
            </a:r>
          </a:p>
        </p:txBody>
      </p:sp>
      <p:cxnSp>
        <p:nvCxnSpPr>
          <p:cNvPr id="65" name="Straight Arrow Connector 64">
            <a:extLst>
              <a:ext uri="{FF2B5EF4-FFF2-40B4-BE49-F238E27FC236}">
                <a16:creationId xmlns:a16="http://schemas.microsoft.com/office/drawing/2014/main" id="{B70D8EC9-59A4-0C62-D678-C701E7D795BE}"/>
              </a:ext>
            </a:extLst>
          </p:cNvPr>
          <p:cNvCxnSpPr>
            <a:cxnSpLocks/>
          </p:cNvCxnSpPr>
          <p:nvPr/>
        </p:nvCxnSpPr>
        <p:spPr>
          <a:xfrm>
            <a:off x="6210989" y="2902196"/>
            <a:ext cx="410180" cy="0"/>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66" name="Oval 65">
            <a:extLst>
              <a:ext uri="{FF2B5EF4-FFF2-40B4-BE49-F238E27FC236}">
                <a16:creationId xmlns:a16="http://schemas.microsoft.com/office/drawing/2014/main" id="{229D5816-F668-DAF8-FDA3-2633834518AC}"/>
              </a:ext>
            </a:extLst>
          </p:cNvPr>
          <p:cNvSpPr>
            <a:spLocks noChangeAspect="1"/>
          </p:cNvSpPr>
          <p:nvPr/>
        </p:nvSpPr>
        <p:spPr>
          <a:xfrm>
            <a:off x="5267554" y="2981981"/>
            <a:ext cx="291600" cy="291600"/>
          </a:xfrm>
          <a:prstGeom prst="ellipse">
            <a:avLst/>
          </a:prstGeom>
          <a:solidFill>
            <a:srgbClr val="0070C0"/>
          </a:solidFill>
          <a:ln w="19050">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defTabSz="1097236"/>
            <a:r>
              <a:rPr lang="en-US" sz="1000" dirty="0">
                <a:solidFill>
                  <a:schemeClr val="bg1"/>
                </a:solidFill>
                <a:latin typeface="IBM Plex Sans" panose="020B0503050203000203" pitchFamily="34" charset="0"/>
              </a:rPr>
              <a:t>1a</a:t>
            </a:r>
          </a:p>
        </p:txBody>
      </p:sp>
      <p:cxnSp>
        <p:nvCxnSpPr>
          <p:cNvPr id="68" name="Straight Arrow Connector 67">
            <a:extLst>
              <a:ext uri="{FF2B5EF4-FFF2-40B4-BE49-F238E27FC236}">
                <a16:creationId xmlns:a16="http://schemas.microsoft.com/office/drawing/2014/main" id="{599F958B-01D7-C880-4344-61D2AA4B9B2B}"/>
              </a:ext>
            </a:extLst>
          </p:cNvPr>
          <p:cNvCxnSpPr>
            <a:cxnSpLocks/>
          </p:cNvCxnSpPr>
          <p:nvPr/>
        </p:nvCxnSpPr>
        <p:spPr>
          <a:xfrm>
            <a:off x="7184604" y="2910591"/>
            <a:ext cx="410180" cy="0"/>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69" name="Oval 68">
            <a:extLst>
              <a:ext uri="{FF2B5EF4-FFF2-40B4-BE49-F238E27FC236}">
                <a16:creationId xmlns:a16="http://schemas.microsoft.com/office/drawing/2014/main" id="{61439BE6-85AE-9D89-6C24-D8D0748A9E0D}"/>
              </a:ext>
            </a:extLst>
          </p:cNvPr>
          <p:cNvSpPr>
            <a:spLocks noChangeAspect="1"/>
          </p:cNvSpPr>
          <p:nvPr/>
        </p:nvSpPr>
        <p:spPr>
          <a:xfrm>
            <a:off x="7262399" y="3000436"/>
            <a:ext cx="291600" cy="291600"/>
          </a:xfrm>
          <a:prstGeom prst="ellipse">
            <a:avLst/>
          </a:prstGeom>
          <a:solidFill>
            <a:srgbClr val="0070C0"/>
          </a:solidFill>
          <a:ln w="19050">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defTabSz="1097236"/>
            <a:r>
              <a:rPr lang="en-US" sz="1000" dirty="0">
                <a:solidFill>
                  <a:schemeClr val="bg1"/>
                </a:solidFill>
                <a:latin typeface="IBM Plex Sans" panose="020B0503050203000203" pitchFamily="34" charset="0"/>
              </a:rPr>
              <a:t>1c</a:t>
            </a:r>
          </a:p>
        </p:txBody>
      </p:sp>
      <p:sp>
        <p:nvSpPr>
          <p:cNvPr id="70" name="Rectangle 69">
            <a:extLst>
              <a:ext uri="{FF2B5EF4-FFF2-40B4-BE49-F238E27FC236}">
                <a16:creationId xmlns:a16="http://schemas.microsoft.com/office/drawing/2014/main" id="{41523FFF-B813-0F72-1912-D7F93C53F65B}"/>
              </a:ext>
            </a:extLst>
          </p:cNvPr>
          <p:cNvSpPr/>
          <p:nvPr/>
        </p:nvSpPr>
        <p:spPr>
          <a:xfrm>
            <a:off x="9799106" y="1598003"/>
            <a:ext cx="1190857" cy="798363"/>
          </a:xfrm>
          <a:prstGeom prst="rect">
            <a:avLst/>
          </a:prstGeom>
          <a:no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097236"/>
            <a:endParaRPr lang="en-US" sz="1400" dirty="0">
              <a:solidFill>
                <a:schemeClr val="tx1"/>
              </a:solidFill>
              <a:latin typeface="IBM Plex Sans" panose="020B0503050203000203" pitchFamily="34" charset="0"/>
            </a:endParaRPr>
          </a:p>
        </p:txBody>
      </p:sp>
      <p:sp>
        <p:nvSpPr>
          <p:cNvPr id="71" name="Oval 70">
            <a:extLst>
              <a:ext uri="{FF2B5EF4-FFF2-40B4-BE49-F238E27FC236}">
                <a16:creationId xmlns:a16="http://schemas.microsoft.com/office/drawing/2014/main" id="{7A648DAC-6E9F-D62A-C1EB-B3D04DBA6CDB}"/>
              </a:ext>
            </a:extLst>
          </p:cNvPr>
          <p:cNvSpPr>
            <a:spLocks noChangeAspect="1"/>
          </p:cNvSpPr>
          <p:nvPr/>
        </p:nvSpPr>
        <p:spPr>
          <a:xfrm>
            <a:off x="9720772" y="1230889"/>
            <a:ext cx="288000" cy="288000"/>
          </a:xfrm>
          <a:prstGeom prst="ellipse">
            <a:avLst/>
          </a:prstGeom>
          <a:solidFill>
            <a:srgbClr val="0070C0"/>
          </a:solidFill>
          <a:ln w="190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097236"/>
            <a:r>
              <a:rPr lang="en-US" sz="1200" dirty="0">
                <a:solidFill>
                  <a:schemeClr val="bg1"/>
                </a:solidFill>
                <a:latin typeface="IBM Plex Sans" panose="020B0503050203000203" pitchFamily="34" charset="0"/>
              </a:rPr>
              <a:t>4</a:t>
            </a:r>
          </a:p>
        </p:txBody>
      </p:sp>
      <p:sp>
        <p:nvSpPr>
          <p:cNvPr id="75" name="Oval 74">
            <a:extLst>
              <a:ext uri="{FF2B5EF4-FFF2-40B4-BE49-F238E27FC236}">
                <a16:creationId xmlns:a16="http://schemas.microsoft.com/office/drawing/2014/main" id="{984D5E91-560E-D878-6F8D-06CA4B227223}"/>
              </a:ext>
            </a:extLst>
          </p:cNvPr>
          <p:cNvSpPr>
            <a:spLocks noChangeAspect="1"/>
          </p:cNvSpPr>
          <p:nvPr/>
        </p:nvSpPr>
        <p:spPr>
          <a:xfrm>
            <a:off x="8275543" y="4232866"/>
            <a:ext cx="288000" cy="288000"/>
          </a:xfrm>
          <a:prstGeom prst="ellipse">
            <a:avLst/>
          </a:prstGeom>
          <a:solidFill>
            <a:srgbClr val="0070C0"/>
          </a:solidFill>
          <a:ln w="190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097236"/>
            <a:r>
              <a:rPr lang="en-US" sz="1200" dirty="0">
                <a:solidFill>
                  <a:schemeClr val="bg1"/>
                </a:solidFill>
                <a:latin typeface="IBM Plex Sans" panose="020B0503050203000203" pitchFamily="34" charset="0"/>
              </a:rPr>
              <a:t>3</a:t>
            </a:r>
          </a:p>
        </p:txBody>
      </p:sp>
    </p:spTree>
    <p:extLst>
      <p:ext uri="{BB962C8B-B14F-4D97-AF65-F5344CB8AC3E}">
        <p14:creationId xmlns:p14="http://schemas.microsoft.com/office/powerpoint/2010/main" val="9879225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a:extLst>
              <a:ext uri="{FF2B5EF4-FFF2-40B4-BE49-F238E27FC236}">
                <a16:creationId xmlns:a16="http://schemas.microsoft.com/office/drawing/2014/main" id="{523A501E-339A-B80A-56CE-14587C29E000}"/>
              </a:ext>
            </a:extLst>
          </p:cNvPr>
          <p:cNvSpPr txBox="1"/>
          <p:nvPr/>
        </p:nvSpPr>
        <p:spPr>
          <a:xfrm>
            <a:off x="10430493" y="29485"/>
            <a:ext cx="1698834" cy="6694140"/>
          </a:xfrm>
          <a:prstGeom prst="rect">
            <a:avLst/>
          </a:prstGeom>
          <a:noFill/>
        </p:spPr>
        <p:txBody>
          <a:bodyPr wrap="square" rtlCol="0">
            <a:spAutoFit/>
          </a:bodyPr>
          <a:lstStyle/>
          <a:p>
            <a:pPr>
              <a:spcBef>
                <a:spcPts val="600"/>
              </a:spcBef>
            </a:pPr>
            <a:r>
              <a:rPr lang="en-US" sz="1200" b="1" dirty="0">
                <a:latin typeface="IBM Plex Sans" panose="020B0503050203000203" pitchFamily="34" charset="0"/>
              </a:rPr>
              <a:t>IIAS</a:t>
            </a:r>
          </a:p>
          <a:p>
            <a:pPr>
              <a:spcBef>
                <a:spcPts val="600"/>
              </a:spcBef>
            </a:pPr>
            <a:endParaRPr lang="en-US" sz="1200" dirty="0">
              <a:latin typeface="IBM Plex Sans" panose="020B0503050203000203" pitchFamily="34" charset="0"/>
            </a:endParaRPr>
          </a:p>
          <a:p>
            <a:pPr>
              <a:spcBef>
                <a:spcPts val="600"/>
              </a:spcBef>
            </a:pPr>
            <a:r>
              <a:rPr lang="en-US" sz="1200" dirty="0">
                <a:latin typeface="IBM Plex Sans" panose="020B0503050203000203" pitchFamily="34" charset="0"/>
              </a:rPr>
              <a:t>DWH</a:t>
            </a:r>
          </a:p>
          <a:p>
            <a:pPr marL="171450" indent="-171450">
              <a:spcBef>
                <a:spcPts val="600"/>
              </a:spcBef>
              <a:buFont typeface="Arial" panose="020B0604020202020204" pitchFamily="34" charset="0"/>
              <a:buChar char="•"/>
            </a:pPr>
            <a:r>
              <a:rPr lang="en-US" sz="1200" dirty="0">
                <a:solidFill>
                  <a:srgbClr val="00B050"/>
                </a:solidFill>
                <a:latin typeface="IBM Plex Sans" panose="020B0503050203000203" pitchFamily="34" charset="0"/>
              </a:rPr>
              <a:t>EDW</a:t>
            </a:r>
          </a:p>
          <a:p>
            <a:pPr marL="171450" indent="-171450">
              <a:spcBef>
                <a:spcPts val="600"/>
              </a:spcBef>
              <a:buFont typeface="Arial" panose="020B0604020202020204" pitchFamily="34" charset="0"/>
              <a:buChar char="•"/>
            </a:pPr>
            <a:r>
              <a:rPr lang="en-US" sz="1200" dirty="0">
                <a:solidFill>
                  <a:srgbClr val="00B050"/>
                </a:solidFill>
                <a:latin typeface="IBM Plex Sans" panose="020B0503050203000203" pitchFamily="34" charset="0"/>
              </a:rPr>
              <a:t>GDM</a:t>
            </a:r>
          </a:p>
          <a:p>
            <a:pPr marL="171450" indent="-171450">
              <a:spcBef>
                <a:spcPts val="600"/>
              </a:spcBef>
              <a:buFont typeface="Arial" panose="020B0604020202020204" pitchFamily="34" charset="0"/>
              <a:buChar char="•"/>
            </a:pPr>
            <a:r>
              <a:rPr lang="en-US" sz="1200" dirty="0">
                <a:solidFill>
                  <a:srgbClr val="00B050"/>
                </a:solidFill>
                <a:latin typeface="IBM Plex Sans" panose="020B0503050203000203" pitchFamily="34" charset="0"/>
              </a:rPr>
              <a:t>Landing</a:t>
            </a:r>
            <a:r>
              <a:rPr lang="en-US" sz="1200" dirty="0">
                <a:latin typeface="IBM Plex Sans" panose="020B0503050203000203" pitchFamily="34" charset="0"/>
              </a:rPr>
              <a:t> </a:t>
            </a:r>
          </a:p>
          <a:p>
            <a:pPr marL="171450" indent="-171450">
              <a:spcBef>
                <a:spcPts val="600"/>
              </a:spcBef>
              <a:buFont typeface="Arial" panose="020B0604020202020204" pitchFamily="34" charset="0"/>
              <a:buChar char="•"/>
            </a:pPr>
            <a:r>
              <a:rPr lang="en-US" sz="1200" dirty="0">
                <a:solidFill>
                  <a:srgbClr val="00B050"/>
                </a:solidFill>
                <a:latin typeface="IBM Plex Sans" panose="020B0503050203000203" pitchFamily="34" charset="0"/>
              </a:rPr>
              <a:t>Other Marts</a:t>
            </a:r>
          </a:p>
          <a:p>
            <a:pPr marL="171450" indent="-171450">
              <a:spcBef>
                <a:spcPts val="600"/>
              </a:spcBef>
              <a:buFont typeface="Arial" panose="020B0604020202020204" pitchFamily="34" charset="0"/>
              <a:buChar char="•"/>
            </a:pPr>
            <a:r>
              <a:rPr lang="en-US" sz="1200" dirty="0">
                <a:latin typeface="IBM Plex Sans" panose="020B0503050203000203" pitchFamily="34" charset="0"/>
              </a:rPr>
              <a:t>Snapshots</a:t>
            </a:r>
          </a:p>
          <a:p>
            <a:pPr marL="171450" indent="-171450">
              <a:spcBef>
                <a:spcPts val="600"/>
              </a:spcBef>
              <a:buFont typeface="Arial" panose="020B0604020202020204" pitchFamily="34" charset="0"/>
              <a:buChar char="•"/>
            </a:pPr>
            <a:r>
              <a:rPr lang="en-US" sz="1200" dirty="0">
                <a:solidFill>
                  <a:srgbClr val="00B050"/>
                </a:solidFill>
                <a:latin typeface="IBM Plex Sans" panose="020B0503050203000203" pitchFamily="34" charset="0"/>
              </a:rPr>
              <a:t>Staging</a:t>
            </a:r>
          </a:p>
          <a:p>
            <a:pPr>
              <a:spcBef>
                <a:spcPts val="600"/>
              </a:spcBef>
            </a:pPr>
            <a:endParaRPr lang="en-US" sz="1200" dirty="0">
              <a:latin typeface="IBM Plex Sans" panose="020B0503050203000203" pitchFamily="34" charset="0"/>
            </a:endParaRPr>
          </a:p>
          <a:p>
            <a:pPr>
              <a:spcBef>
                <a:spcPts val="600"/>
              </a:spcBef>
            </a:pPr>
            <a:r>
              <a:rPr lang="en-US" sz="1200" dirty="0">
                <a:latin typeface="IBM Plex Sans" panose="020B0503050203000203" pitchFamily="34" charset="0"/>
              </a:rPr>
              <a:t>Downstream</a:t>
            </a:r>
          </a:p>
          <a:p>
            <a:pPr marL="171450" indent="-171450">
              <a:spcBef>
                <a:spcPts val="600"/>
              </a:spcBef>
              <a:buFont typeface="Arial" panose="020B0604020202020204" pitchFamily="34" charset="0"/>
              <a:buChar char="•"/>
            </a:pPr>
            <a:r>
              <a:rPr lang="en-US" sz="1200" dirty="0">
                <a:solidFill>
                  <a:srgbClr val="00B050"/>
                </a:solidFill>
                <a:latin typeface="IBM Plex Sans" panose="020B0503050203000203" pitchFamily="34" charset="0"/>
              </a:rPr>
              <a:t>Analytics</a:t>
            </a:r>
          </a:p>
          <a:p>
            <a:pPr marL="171450" indent="-171450">
              <a:spcBef>
                <a:spcPts val="600"/>
              </a:spcBef>
              <a:buFont typeface="Arial" panose="020B0604020202020204" pitchFamily="34" charset="0"/>
              <a:buChar char="•"/>
            </a:pPr>
            <a:r>
              <a:rPr lang="en-US" sz="1200" dirty="0">
                <a:solidFill>
                  <a:srgbClr val="00B050"/>
                </a:solidFill>
                <a:latin typeface="IBM Plex Sans" panose="020B0503050203000203" pitchFamily="34" charset="0"/>
              </a:rPr>
              <a:t>BID</a:t>
            </a:r>
          </a:p>
          <a:p>
            <a:pPr marL="171450" indent="-171450">
              <a:spcBef>
                <a:spcPts val="600"/>
              </a:spcBef>
              <a:buFont typeface="Arial" panose="020B0604020202020204" pitchFamily="34" charset="0"/>
              <a:buChar char="•"/>
            </a:pPr>
            <a:r>
              <a:rPr lang="en-US" sz="1200" dirty="0">
                <a:solidFill>
                  <a:srgbClr val="00B050"/>
                </a:solidFill>
                <a:latin typeface="IBM Plex Sans" panose="020B0503050203000203" pitchFamily="34" charset="0"/>
              </a:rPr>
              <a:t>CRM</a:t>
            </a:r>
          </a:p>
          <a:p>
            <a:pPr marL="171450" indent="-171450">
              <a:spcBef>
                <a:spcPts val="600"/>
              </a:spcBef>
              <a:buFont typeface="Arial" panose="020B0604020202020204" pitchFamily="34" charset="0"/>
              <a:buChar char="•"/>
            </a:pPr>
            <a:r>
              <a:rPr lang="en-US" sz="1200" dirty="0">
                <a:latin typeface="IBM Plex Sans" panose="020B0503050203000203" pitchFamily="34" charset="0"/>
              </a:rPr>
              <a:t>DWH (mainly users)</a:t>
            </a:r>
          </a:p>
          <a:p>
            <a:pPr marL="171450" indent="-171450">
              <a:spcBef>
                <a:spcPts val="600"/>
              </a:spcBef>
              <a:buFont typeface="Arial" panose="020B0604020202020204" pitchFamily="34" charset="0"/>
              <a:buChar char="•"/>
            </a:pPr>
            <a:endParaRPr lang="en-US" sz="1200" dirty="0">
              <a:latin typeface="IBM Plex Sans" panose="020B0503050203000203" pitchFamily="34" charset="0"/>
            </a:endParaRPr>
          </a:p>
          <a:p>
            <a:pPr>
              <a:spcBef>
                <a:spcPts val="600"/>
              </a:spcBef>
            </a:pPr>
            <a:r>
              <a:rPr lang="en-US" sz="1200" dirty="0">
                <a:latin typeface="IBM Plex Sans" panose="020B0503050203000203" pitchFamily="34" charset="0"/>
              </a:rPr>
              <a:t>IBM</a:t>
            </a:r>
          </a:p>
          <a:p>
            <a:pPr marL="171450" indent="-171450">
              <a:spcBef>
                <a:spcPts val="600"/>
              </a:spcBef>
              <a:buFont typeface="Arial" panose="020B0604020202020204" pitchFamily="34" charset="0"/>
              <a:buChar char="•"/>
            </a:pPr>
            <a:r>
              <a:rPr lang="en-US" sz="1200" dirty="0">
                <a:latin typeface="IBM Plex Sans" panose="020B0503050203000203" pitchFamily="34" charset="0"/>
              </a:rPr>
              <a:t>Backup</a:t>
            </a:r>
          </a:p>
          <a:p>
            <a:pPr marL="171450" indent="-171450">
              <a:spcBef>
                <a:spcPts val="600"/>
              </a:spcBef>
              <a:buFont typeface="Arial" panose="020B0604020202020204" pitchFamily="34" charset="0"/>
              <a:buChar char="•"/>
            </a:pPr>
            <a:r>
              <a:rPr lang="en-US" sz="1200" dirty="0">
                <a:latin typeface="IBM Plex Sans" panose="020B0503050203000203" pitchFamily="34" charset="0"/>
              </a:rPr>
              <a:t>Development (can be dropped after moving to prod)</a:t>
            </a:r>
          </a:p>
          <a:p>
            <a:pPr marL="171450" indent="-171450">
              <a:spcBef>
                <a:spcPts val="600"/>
              </a:spcBef>
              <a:buFont typeface="Arial" panose="020B0604020202020204" pitchFamily="34" charset="0"/>
              <a:buChar char="•"/>
            </a:pPr>
            <a:r>
              <a:rPr lang="en-US" sz="1200" dirty="0">
                <a:latin typeface="IBM Plex Sans" panose="020B0503050203000203" pitchFamily="34" charset="0"/>
              </a:rPr>
              <a:t>Operational (ops report etc.)</a:t>
            </a:r>
          </a:p>
          <a:p>
            <a:pPr marL="171450" indent="-171450">
              <a:spcBef>
                <a:spcPts val="600"/>
              </a:spcBef>
              <a:buFont typeface="Arial" panose="020B0604020202020204" pitchFamily="34" charset="0"/>
              <a:buChar char="•"/>
            </a:pPr>
            <a:r>
              <a:rPr lang="en-US" sz="1200" dirty="0">
                <a:latin typeface="IBM Plex Sans" panose="020B0503050203000203" pitchFamily="34" charset="0"/>
              </a:rPr>
              <a:t>System (DB specific)</a:t>
            </a:r>
          </a:p>
          <a:p>
            <a:pPr marL="171450" indent="-171450">
              <a:spcBef>
                <a:spcPts val="600"/>
              </a:spcBef>
              <a:buFont typeface="Arial" panose="020B0604020202020204" pitchFamily="34" charset="0"/>
              <a:buChar char="•"/>
            </a:pPr>
            <a:r>
              <a:rPr lang="en-US" sz="1200" dirty="0">
                <a:latin typeface="IBM Plex Sans" panose="020B0503050203000203" pitchFamily="34" charset="0"/>
              </a:rPr>
              <a:t>User</a:t>
            </a:r>
          </a:p>
        </p:txBody>
      </p:sp>
      <p:grpSp>
        <p:nvGrpSpPr>
          <p:cNvPr id="1184" name="Group 1183">
            <a:extLst>
              <a:ext uri="{FF2B5EF4-FFF2-40B4-BE49-F238E27FC236}">
                <a16:creationId xmlns:a16="http://schemas.microsoft.com/office/drawing/2014/main" id="{038B1A64-A189-ED9C-F30E-39300C9534E9}"/>
              </a:ext>
            </a:extLst>
          </p:cNvPr>
          <p:cNvGrpSpPr/>
          <p:nvPr/>
        </p:nvGrpSpPr>
        <p:grpSpPr>
          <a:xfrm>
            <a:off x="519013" y="254272"/>
            <a:ext cx="9461770" cy="2563767"/>
            <a:chOff x="519013" y="347036"/>
            <a:chExt cx="9461770" cy="2563767"/>
          </a:xfrm>
        </p:grpSpPr>
        <p:grpSp>
          <p:nvGrpSpPr>
            <p:cNvPr id="13" name="Group 12">
              <a:extLst>
                <a:ext uri="{FF2B5EF4-FFF2-40B4-BE49-F238E27FC236}">
                  <a16:creationId xmlns:a16="http://schemas.microsoft.com/office/drawing/2014/main" id="{BB8BD0A8-90FA-E749-EB58-B8F508D11EF9}"/>
                </a:ext>
              </a:extLst>
            </p:cNvPr>
            <p:cNvGrpSpPr/>
            <p:nvPr/>
          </p:nvGrpSpPr>
          <p:grpSpPr>
            <a:xfrm>
              <a:off x="1651142" y="730894"/>
              <a:ext cx="970137" cy="1209169"/>
              <a:chOff x="325262" y="868680"/>
              <a:chExt cx="970137" cy="1209169"/>
            </a:xfrm>
          </p:grpSpPr>
          <p:pic>
            <p:nvPicPr>
              <p:cNvPr id="4" name="Graphic 3" descr="Database with solid fill">
                <a:extLst>
                  <a:ext uri="{FF2B5EF4-FFF2-40B4-BE49-F238E27FC236}">
                    <a16:creationId xmlns:a16="http://schemas.microsoft.com/office/drawing/2014/main" id="{E9243DE0-00BD-5F4A-1CA3-81E973A7664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5050" y="868680"/>
                <a:ext cx="670560" cy="670560"/>
              </a:xfrm>
              <a:prstGeom prst="rect">
                <a:avLst/>
              </a:prstGeom>
            </p:spPr>
          </p:pic>
          <p:sp>
            <p:nvSpPr>
              <p:cNvPr id="5" name="TextBox 4">
                <a:extLst>
                  <a:ext uri="{FF2B5EF4-FFF2-40B4-BE49-F238E27FC236}">
                    <a16:creationId xmlns:a16="http://schemas.microsoft.com/office/drawing/2014/main" id="{CB736D32-5409-5126-8DE6-B5BE0AE7F297}"/>
                  </a:ext>
                </a:extLst>
              </p:cNvPr>
              <p:cNvSpPr txBox="1"/>
              <p:nvPr/>
            </p:nvSpPr>
            <p:spPr>
              <a:xfrm>
                <a:off x="325262" y="1539240"/>
                <a:ext cx="970137" cy="538609"/>
              </a:xfrm>
              <a:prstGeom prst="rect">
                <a:avLst/>
              </a:prstGeom>
              <a:noFill/>
            </p:spPr>
            <p:txBody>
              <a:bodyPr wrap="none" rtlCol="0">
                <a:spAutoFit/>
              </a:bodyPr>
              <a:lstStyle/>
              <a:p>
                <a:pPr algn="ctr">
                  <a:spcBef>
                    <a:spcPts val="600"/>
                  </a:spcBef>
                </a:pPr>
                <a:r>
                  <a:rPr lang="en-US" sz="1200" dirty="0">
                    <a:latin typeface="IBM Plex Sans" panose="020B0503050203000203" pitchFamily="34" charset="0"/>
                  </a:rPr>
                  <a:t>Landing DB</a:t>
                </a:r>
              </a:p>
              <a:p>
                <a:pPr algn="ctr">
                  <a:spcBef>
                    <a:spcPts val="600"/>
                  </a:spcBef>
                </a:pPr>
                <a:r>
                  <a:rPr lang="en-US" sz="1200" dirty="0">
                    <a:latin typeface="IBM Plex Sans" panose="020B0503050203000203" pitchFamily="34" charset="0"/>
                  </a:rPr>
                  <a:t>(DB2)</a:t>
                </a:r>
              </a:p>
            </p:txBody>
          </p:sp>
        </p:grpSp>
        <p:grpSp>
          <p:nvGrpSpPr>
            <p:cNvPr id="12" name="Group 11">
              <a:extLst>
                <a:ext uri="{FF2B5EF4-FFF2-40B4-BE49-F238E27FC236}">
                  <a16:creationId xmlns:a16="http://schemas.microsoft.com/office/drawing/2014/main" id="{F3BF9925-75DD-BD40-CCE0-84E2D0003E73}"/>
                </a:ext>
              </a:extLst>
            </p:cNvPr>
            <p:cNvGrpSpPr/>
            <p:nvPr/>
          </p:nvGrpSpPr>
          <p:grpSpPr>
            <a:xfrm>
              <a:off x="3367227" y="1332142"/>
              <a:ext cx="941283" cy="1209169"/>
              <a:chOff x="1492707" y="868680"/>
              <a:chExt cx="941283" cy="1209169"/>
            </a:xfrm>
          </p:grpSpPr>
          <p:pic>
            <p:nvPicPr>
              <p:cNvPr id="6" name="Graphic 5" descr="Database with solid fill">
                <a:extLst>
                  <a:ext uri="{FF2B5EF4-FFF2-40B4-BE49-F238E27FC236}">
                    <a16:creationId xmlns:a16="http://schemas.microsoft.com/office/drawing/2014/main" id="{DB125D2C-C3C9-1D80-EDA4-CF88865694B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28068" y="868680"/>
                <a:ext cx="670560" cy="670560"/>
              </a:xfrm>
              <a:prstGeom prst="rect">
                <a:avLst/>
              </a:prstGeom>
            </p:spPr>
          </p:pic>
          <p:sp>
            <p:nvSpPr>
              <p:cNvPr id="7" name="TextBox 6">
                <a:extLst>
                  <a:ext uri="{FF2B5EF4-FFF2-40B4-BE49-F238E27FC236}">
                    <a16:creationId xmlns:a16="http://schemas.microsoft.com/office/drawing/2014/main" id="{437257BE-4366-8886-9402-46304C6619B0}"/>
                  </a:ext>
                </a:extLst>
              </p:cNvPr>
              <p:cNvSpPr txBox="1"/>
              <p:nvPr/>
            </p:nvSpPr>
            <p:spPr>
              <a:xfrm>
                <a:off x="1492707" y="1539240"/>
                <a:ext cx="941283" cy="538609"/>
              </a:xfrm>
              <a:prstGeom prst="rect">
                <a:avLst/>
              </a:prstGeom>
              <a:noFill/>
            </p:spPr>
            <p:txBody>
              <a:bodyPr wrap="none" rtlCol="0">
                <a:spAutoFit/>
              </a:bodyPr>
              <a:lstStyle/>
              <a:p>
                <a:pPr algn="ctr">
                  <a:spcBef>
                    <a:spcPts val="600"/>
                  </a:spcBef>
                </a:pPr>
                <a:r>
                  <a:rPr lang="en-US" sz="1200" dirty="0">
                    <a:latin typeface="IBM Plex Sans" panose="020B0503050203000203" pitchFamily="34" charset="0"/>
                  </a:rPr>
                  <a:t>Staging DB</a:t>
                </a:r>
              </a:p>
              <a:p>
                <a:pPr algn="ctr">
                  <a:spcBef>
                    <a:spcPts val="600"/>
                  </a:spcBef>
                </a:pPr>
                <a:r>
                  <a:rPr lang="en-US" sz="1200" dirty="0">
                    <a:latin typeface="IBM Plex Sans" panose="020B0503050203000203" pitchFamily="34" charset="0"/>
                  </a:rPr>
                  <a:t>(IIAS)</a:t>
                </a:r>
              </a:p>
            </p:txBody>
          </p:sp>
        </p:grpSp>
        <p:grpSp>
          <p:nvGrpSpPr>
            <p:cNvPr id="14" name="Group 13">
              <a:extLst>
                <a:ext uri="{FF2B5EF4-FFF2-40B4-BE49-F238E27FC236}">
                  <a16:creationId xmlns:a16="http://schemas.microsoft.com/office/drawing/2014/main" id="{7E8162EB-08F8-A190-AED4-DBD8FA2C1FCD}"/>
                </a:ext>
              </a:extLst>
            </p:cNvPr>
            <p:cNvGrpSpPr/>
            <p:nvPr/>
          </p:nvGrpSpPr>
          <p:grpSpPr>
            <a:xfrm>
              <a:off x="5754108" y="727557"/>
              <a:ext cx="2042547" cy="1209169"/>
              <a:chOff x="942082" y="868680"/>
              <a:chExt cx="2042547" cy="1209169"/>
            </a:xfrm>
          </p:grpSpPr>
          <p:pic>
            <p:nvPicPr>
              <p:cNvPr id="15" name="Graphic 14" descr="Database with solid fill">
                <a:extLst>
                  <a:ext uri="{FF2B5EF4-FFF2-40B4-BE49-F238E27FC236}">
                    <a16:creationId xmlns:a16="http://schemas.microsoft.com/office/drawing/2014/main" id="{1364BEF2-3E66-049C-613F-29F42925A0B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28068" y="868680"/>
                <a:ext cx="648000" cy="648000"/>
              </a:xfrm>
              <a:prstGeom prst="rect">
                <a:avLst/>
              </a:prstGeom>
            </p:spPr>
          </p:pic>
          <p:sp>
            <p:nvSpPr>
              <p:cNvPr id="16" name="TextBox 15">
                <a:extLst>
                  <a:ext uri="{FF2B5EF4-FFF2-40B4-BE49-F238E27FC236}">
                    <a16:creationId xmlns:a16="http://schemas.microsoft.com/office/drawing/2014/main" id="{976DD648-0FD3-DF05-E502-A29528FDC796}"/>
                  </a:ext>
                </a:extLst>
              </p:cNvPr>
              <p:cNvSpPr txBox="1"/>
              <p:nvPr/>
            </p:nvSpPr>
            <p:spPr>
              <a:xfrm>
                <a:off x="942082" y="1539240"/>
                <a:ext cx="2042547" cy="538609"/>
              </a:xfrm>
              <a:prstGeom prst="rect">
                <a:avLst/>
              </a:prstGeom>
              <a:noFill/>
            </p:spPr>
            <p:txBody>
              <a:bodyPr wrap="none" rtlCol="0">
                <a:spAutoFit/>
              </a:bodyPr>
              <a:lstStyle/>
              <a:p>
                <a:pPr algn="ctr">
                  <a:spcBef>
                    <a:spcPts val="600"/>
                  </a:spcBef>
                </a:pPr>
                <a:r>
                  <a:rPr lang="en-US" sz="1200" dirty="0">
                    <a:latin typeface="IBM Plex Sans" panose="020B0503050203000203" pitchFamily="34" charset="0"/>
                  </a:rPr>
                  <a:t>EDW + GDM + Other Marts </a:t>
                </a:r>
              </a:p>
              <a:p>
                <a:pPr algn="ctr">
                  <a:spcBef>
                    <a:spcPts val="600"/>
                  </a:spcBef>
                </a:pPr>
                <a:r>
                  <a:rPr lang="en-US" sz="1200" dirty="0">
                    <a:latin typeface="IBM Plex Sans" panose="020B0503050203000203" pitchFamily="34" charset="0"/>
                  </a:rPr>
                  <a:t>(IIAS)</a:t>
                </a:r>
              </a:p>
            </p:txBody>
          </p:sp>
        </p:grpSp>
        <p:cxnSp>
          <p:nvCxnSpPr>
            <p:cNvPr id="18" name="Straight Arrow Connector 17">
              <a:extLst>
                <a:ext uri="{FF2B5EF4-FFF2-40B4-BE49-F238E27FC236}">
                  <a16:creationId xmlns:a16="http://schemas.microsoft.com/office/drawing/2014/main" id="{2BCBEB79-DB62-35CB-BC3D-F3C3394C2B9F}"/>
                </a:ext>
              </a:extLst>
            </p:cNvPr>
            <p:cNvCxnSpPr>
              <a:cxnSpLocks/>
              <a:stCxn id="6" idx="3"/>
              <a:endCxn id="15" idx="1"/>
            </p:cNvCxnSpPr>
            <p:nvPr/>
          </p:nvCxnSpPr>
          <p:spPr>
            <a:xfrm flipV="1">
              <a:off x="4173148" y="1051557"/>
              <a:ext cx="2266946" cy="615865"/>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32" name="Group 31">
              <a:extLst>
                <a:ext uri="{FF2B5EF4-FFF2-40B4-BE49-F238E27FC236}">
                  <a16:creationId xmlns:a16="http://schemas.microsoft.com/office/drawing/2014/main" id="{82089713-E2A2-8EE0-EF27-43457CD19FC1}"/>
                </a:ext>
              </a:extLst>
            </p:cNvPr>
            <p:cNvGrpSpPr/>
            <p:nvPr/>
          </p:nvGrpSpPr>
          <p:grpSpPr>
            <a:xfrm>
              <a:off x="519013" y="778791"/>
              <a:ext cx="1249879" cy="1345938"/>
              <a:chOff x="519013" y="916577"/>
              <a:chExt cx="1249879" cy="1345938"/>
            </a:xfrm>
          </p:grpSpPr>
          <p:pic>
            <p:nvPicPr>
              <p:cNvPr id="1028" name="Picture 4" descr="Ibm Change Data Capture Logo, HD Png Download , Transparent Png Image -  PNGitem">
                <a:extLst>
                  <a:ext uri="{FF2B5EF4-FFF2-40B4-BE49-F238E27FC236}">
                    <a16:creationId xmlns:a16="http://schemas.microsoft.com/office/drawing/2014/main" id="{3BC155B7-8ACA-B855-8DCD-5187177B26E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6913" y="916577"/>
                <a:ext cx="894080" cy="574766"/>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a16="http://schemas.microsoft.com/office/drawing/2014/main" id="{F7F719F3-01D8-18EC-AFEC-58E363A1A308}"/>
                  </a:ext>
                </a:extLst>
              </p:cNvPr>
              <p:cNvSpPr txBox="1"/>
              <p:nvPr/>
            </p:nvSpPr>
            <p:spPr>
              <a:xfrm>
                <a:off x="519013" y="1539240"/>
                <a:ext cx="1249879" cy="723275"/>
              </a:xfrm>
              <a:prstGeom prst="rect">
                <a:avLst/>
              </a:prstGeom>
              <a:noFill/>
            </p:spPr>
            <p:txBody>
              <a:bodyPr wrap="square" rtlCol="0">
                <a:spAutoFit/>
              </a:bodyPr>
              <a:lstStyle/>
              <a:p>
                <a:pPr algn="ctr">
                  <a:spcBef>
                    <a:spcPts val="600"/>
                  </a:spcBef>
                </a:pPr>
                <a:r>
                  <a:rPr lang="en-US" sz="1200" dirty="0">
                    <a:latin typeface="IBM Plex Sans" panose="020B0503050203000203" pitchFamily="34" charset="0"/>
                  </a:rPr>
                  <a:t>Change Data Capture </a:t>
                </a:r>
              </a:p>
              <a:p>
                <a:pPr algn="ctr">
                  <a:spcBef>
                    <a:spcPts val="600"/>
                  </a:spcBef>
                </a:pPr>
                <a:r>
                  <a:rPr lang="en-US" sz="1200" dirty="0">
                    <a:latin typeface="IBM Plex Sans" panose="020B0503050203000203" pitchFamily="34" charset="0"/>
                  </a:rPr>
                  <a:t>(IBM)</a:t>
                </a:r>
              </a:p>
            </p:txBody>
          </p:sp>
        </p:grpSp>
        <p:grpSp>
          <p:nvGrpSpPr>
            <p:cNvPr id="61" name="Group 60">
              <a:extLst>
                <a:ext uri="{FF2B5EF4-FFF2-40B4-BE49-F238E27FC236}">
                  <a16:creationId xmlns:a16="http://schemas.microsoft.com/office/drawing/2014/main" id="{9D1797F5-3F7C-B89F-3706-BB8D09ADB0FE}"/>
                </a:ext>
              </a:extLst>
            </p:cNvPr>
            <p:cNvGrpSpPr/>
            <p:nvPr/>
          </p:nvGrpSpPr>
          <p:grpSpPr>
            <a:xfrm>
              <a:off x="6103821" y="1945811"/>
              <a:ext cx="1326004" cy="947559"/>
              <a:chOff x="1300353" y="868680"/>
              <a:chExt cx="1326004" cy="947559"/>
            </a:xfrm>
          </p:grpSpPr>
          <p:pic>
            <p:nvPicPr>
              <p:cNvPr id="62" name="Graphic 61" descr="Database with solid fill">
                <a:extLst>
                  <a:ext uri="{FF2B5EF4-FFF2-40B4-BE49-F238E27FC236}">
                    <a16:creationId xmlns:a16="http://schemas.microsoft.com/office/drawing/2014/main" id="{3584DF9C-1F7B-AC8E-2754-19FDFCB0256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28068" y="868680"/>
                <a:ext cx="648000" cy="648000"/>
              </a:xfrm>
              <a:prstGeom prst="rect">
                <a:avLst/>
              </a:prstGeom>
            </p:spPr>
          </p:pic>
          <p:sp>
            <p:nvSpPr>
              <p:cNvPr id="63" name="TextBox 62">
                <a:extLst>
                  <a:ext uri="{FF2B5EF4-FFF2-40B4-BE49-F238E27FC236}">
                    <a16:creationId xmlns:a16="http://schemas.microsoft.com/office/drawing/2014/main" id="{33B95DE4-449E-CB19-47F9-B385A28616E2}"/>
                  </a:ext>
                </a:extLst>
              </p:cNvPr>
              <p:cNvSpPr txBox="1"/>
              <p:nvPr/>
            </p:nvSpPr>
            <p:spPr>
              <a:xfrm>
                <a:off x="1300353" y="1539240"/>
                <a:ext cx="1326004" cy="276999"/>
              </a:xfrm>
              <a:prstGeom prst="rect">
                <a:avLst/>
              </a:prstGeom>
              <a:noFill/>
            </p:spPr>
            <p:txBody>
              <a:bodyPr wrap="none" rtlCol="0">
                <a:spAutoFit/>
              </a:bodyPr>
              <a:lstStyle/>
              <a:p>
                <a:pPr algn="ctr">
                  <a:spcBef>
                    <a:spcPts val="600"/>
                  </a:spcBef>
                </a:pPr>
                <a:r>
                  <a:rPr lang="en-US" sz="1200" dirty="0">
                    <a:latin typeface="IBM Plex Sans" panose="020B0503050203000203" pitchFamily="34" charset="0"/>
                  </a:rPr>
                  <a:t>Snapshot (IIAS)</a:t>
                </a:r>
              </a:p>
            </p:txBody>
          </p:sp>
        </p:grpSp>
        <p:cxnSp>
          <p:nvCxnSpPr>
            <p:cNvPr id="1025" name="Elbow Connector 1024">
              <a:extLst>
                <a:ext uri="{FF2B5EF4-FFF2-40B4-BE49-F238E27FC236}">
                  <a16:creationId xmlns:a16="http://schemas.microsoft.com/office/drawing/2014/main" id="{75F8EACE-F852-1F5C-6C12-DF769AE005EF}"/>
                </a:ext>
              </a:extLst>
            </p:cNvPr>
            <p:cNvCxnSpPr>
              <a:cxnSpLocks/>
              <a:stCxn id="6" idx="3"/>
              <a:endCxn id="62" idx="1"/>
            </p:cNvCxnSpPr>
            <p:nvPr/>
          </p:nvCxnSpPr>
          <p:spPr>
            <a:xfrm>
              <a:off x="4173148" y="1667422"/>
              <a:ext cx="2258388" cy="602389"/>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1040" name="TextBox 1039">
              <a:extLst>
                <a:ext uri="{FF2B5EF4-FFF2-40B4-BE49-F238E27FC236}">
                  <a16:creationId xmlns:a16="http://schemas.microsoft.com/office/drawing/2014/main" id="{5C3CB4A9-A1BB-D8EF-AB63-C6FEF355A7E7}"/>
                </a:ext>
              </a:extLst>
            </p:cNvPr>
            <p:cNvSpPr txBox="1"/>
            <p:nvPr/>
          </p:nvSpPr>
          <p:spPr>
            <a:xfrm>
              <a:off x="5451309" y="933966"/>
              <a:ext cx="530915" cy="276999"/>
            </a:xfrm>
            <a:prstGeom prst="rect">
              <a:avLst/>
            </a:prstGeom>
            <a:solidFill>
              <a:schemeClr val="bg1"/>
            </a:solidFill>
          </p:spPr>
          <p:txBody>
            <a:bodyPr wrap="none" rtlCol="0">
              <a:spAutoFit/>
            </a:bodyPr>
            <a:lstStyle/>
            <a:p>
              <a:pPr algn="ctr">
                <a:spcBef>
                  <a:spcPts val="600"/>
                </a:spcBef>
              </a:pPr>
              <a:r>
                <a:rPr lang="en-US" sz="1200" dirty="0">
                  <a:latin typeface="IBM Plex Sans" panose="020B0503050203000203" pitchFamily="34" charset="0"/>
                </a:rPr>
                <a:t>DS-3</a:t>
              </a:r>
            </a:p>
          </p:txBody>
        </p:sp>
        <p:sp>
          <p:nvSpPr>
            <p:cNvPr id="1042" name="TextBox 1041">
              <a:extLst>
                <a:ext uri="{FF2B5EF4-FFF2-40B4-BE49-F238E27FC236}">
                  <a16:creationId xmlns:a16="http://schemas.microsoft.com/office/drawing/2014/main" id="{583D6165-CDE0-928C-2F31-E9797115C2F9}"/>
                </a:ext>
              </a:extLst>
            </p:cNvPr>
            <p:cNvSpPr txBox="1"/>
            <p:nvPr/>
          </p:nvSpPr>
          <p:spPr>
            <a:xfrm>
              <a:off x="5326845" y="2127429"/>
              <a:ext cx="774571" cy="276999"/>
            </a:xfrm>
            <a:prstGeom prst="rect">
              <a:avLst/>
            </a:prstGeom>
            <a:solidFill>
              <a:schemeClr val="bg1"/>
            </a:solidFill>
          </p:spPr>
          <p:txBody>
            <a:bodyPr wrap="none" rtlCol="0">
              <a:spAutoFit/>
            </a:bodyPr>
            <a:lstStyle/>
            <a:p>
              <a:pPr algn="ctr">
                <a:spcBef>
                  <a:spcPts val="600"/>
                </a:spcBef>
              </a:pPr>
              <a:r>
                <a:rPr lang="en-US" sz="1200" dirty="0">
                  <a:latin typeface="IBM Plex Sans" panose="020B0503050203000203" pitchFamily="34" charset="0"/>
                </a:rPr>
                <a:t>DB Copy</a:t>
              </a:r>
            </a:p>
          </p:txBody>
        </p:sp>
        <p:sp>
          <p:nvSpPr>
            <p:cNvPr id="1064" name="TextBox 1063">
              <a:extLst>
                <a:ext uri="{FF2B5EF4-FFF2-40B4-BE49-F238E27FC236}">
                  <a16:creationId xmlns:a16="http://schemas.microsoft.com/office/drawing/2014/main" id="{729B295C-B54E-A93E-027B-FD2791B0943B}"/>
                </a:ext>
              </a:extLst>
            </p:cNvPr>
            <p:cNvSpPr txBox="1"/>
            <p:nvPr/>
          </p:nvSpPr>
          <p:spPr>
            <a:xfrm>
              <a:off x="759743" y="2372194"/>
              <a:ext cx="776175" cy="538609"/>
            </a:xfrm>
            <a:prstGeom prst="rect">
              <a:avLst/>
            </a:prstGeom>
            <a:solidFill>
              <a:schemeClr val="accent5">
                <a:lumMod val="20000"/>
                <a:lumOff val="80000"/>
              </a:schemeClr>
            </a:solidFill>
            <a:ln>
              <a:solidFill>
                <a:schemeClr val="accent1"/>
              </a:solidFill>
            </a:ln>
          </p:spPr>
          <p:txBody>
            <a:bodyPr wrap="none" rtlCol="0">
              <a:spAutoFit/>
            </a:bodyPr>
            <a:lstStyle/>
            <a:p>
              <a:pPr algn="r">
                <a:spcBef>
                  <a:spcPts val="600"/>
                </a:spcBef>
              </a:pPr>
              <a:r>
                <a:rPr lang="en-US" sz="1200" dirty="0">
                  <a:latin typeface="IBM Plex Sans" panose="020B0503050203000203" pitchFamily="34" charset="0"/>
                </a:rPr>
                <a:t>DB Link</a:t>
              </a:r>
            </a:p>
            <a:p>
              <a:pPr algn="r">
                <a:spcBef>
                  <a:spcPts val="600"/>
                </a:spcBef>
              </a:pPr>
              <a:r>
                <a:rPr lang="en-US" sz="1200" dirty="0">
                  <a:latin typeface="IBM Plex Sans" panose="020B0503050203000203" pitchFamily="34" charset="0"/>
                </a:rPr>
                <a:t>Flat files</a:t>
              </a:r>
            </a:p>
          </p:txBody>
        </p:sp>
        <p:cxnSp>
          <p:nvCxnSpPr>
            <p:cNvPr id="1066" name="Straight Arrow Connector 1065">
              <a:extLst>
                <a:ext uri="{FF2B5EF4-FFF2-40B4-BE49-F238E27FC236}">
                  <a16:creationId xmlns:a16="http://schemas.microsoft.com/office/drawing/2014/main" id="{C8B01E86-2C8C-68B3-3BE1-0C27F7B80AC0}"/>
                </a:ext>
              </a:extLst>
            </p:cNvPr>
            <p:cNvCxnSpPr>
              <a:cxnSpLocks/>
              <a:stCxn id="1064" idx="3"/>
              <a:endCxn id="6" idx="1"/>
            </p:cNvCxnSpPr>
            <p:nvPr/>
          </p:nvCxnSpPr>
          <p:spPr>
            <a:xfrm flipV="1">
              <a:off x="1535918" y="1667422"/>
              <a:ext cx="1966670" cy="974077"/>
            </a:xfrm>
            <a:prstGeom prst="bentConnector3">
              <a:avLst>
                <a:gd name="adj1" fmla="val 73247"/>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068" name="Group 1067">
              <a:extLst>
                <a:ext uri="{FF2B5EF4-FFF2-40B4-BE49-F238E27FC236}">
                  <a16:creationId xmlns:a16="http://schemas.microsoft.com/office/drawing/2014/main" id="{ACFFE1E9-DBAE-7957-8561-C5B8BDEF3FB8}"/>
                </a:ext>
              </a:extLst>
            </p:cNvPr>
            <p:cNvGrpSpPr/>
            <p:nvPr/>
          </p:nvGrpSpPr>
          <p:grpSpPr>
            <a:xfrm>
              <a:off x="8209144" y="724659"/>
              <a:ext cx="1771639" cy="1209169"/>
              <a:chOff x="1077545" y="868680"/>
              <a:chExt cx="1771639" cy="1209169"/>
            </a:xfrm>
          </p:grpSpPr>
          <p:pic>
            <p:nvPicPr>
              <p:cNvPr id="1069" name="Graphic 1068" descr="Database with solid fill">
                <a:extLst>
                  <a:ext uri="{FF2B5EF4-FFF2-40B4-BE49-F238E27FC236}">
                    <a16:creationId xmlns:a16="http://schemas.microsoft.com/office/drawing/2014/main" id="{C0C5621B-6708-8FCC-65B4-2AE565E2A92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28068" y="868680"/>
                <a:ext cx="648000" cy="648000"/>
              </a:xfrm>
              <a:prstGeom prst="rect">
                <a:avLst/>
              </a:prstGeom>
            </p:spPr>
          </p:pic>
          <p:sp>
            <p:nvSpPr>
              <p:cNvPr id="1070" name="TextBox 1069">
                <a:extLst>
                  <a:ext uri="{FF2B5EF4-FFF2-40B4-BE49-F238E27FC236}">
                    <a16:creationId xmlns:a16="http://schemas.microsoft.com/office/drawing/2014/main" id="{D86DCAC0-956F-4DCC-BBB9-EB6FA8D1DA4D}"/>
                  </a:ext>
                </a:extLst>
              </p:cNvPr>
              <p:cNvSpPr txBox="1"/>
              <p:nvPr/>
            </p:nvSpPr>
            <p:spPr>
              <a:xfrm>
                <a:off x="1077545" y="1539240"/>
                <a:ext cx="1771639" cy="538609"/>
              </a:xfrm>
              <a:prstGeom prst="rect">
                <a:avLst/>
              </a:prstGeom>
              <a:noFill/>
            </p:spPr>
            <p:txBody>
              <a:bodyPr wrap="none" rtlCol="0">
                <a:spAutoFit/>
              </a:bodyPr>
              <a:lstStyle/>
              <a:p>
                <a:pPr algn="ctr">
                  <a:spcBef>
                    <a:spcPts val="600"/>
                  </a:spcBef>
                </a:pPr>
                <a:r>
                  <a:rPr lang="en-US" sz="1200" dirty="0">
                    <a:latin typeface="IBM Plex Sans" panose="020B0503050203000203" pitchFamily="34" charset="0"/>
                  </a:rPr>
                  <a:t>Analytics + BID + CRM </a:t>
                </a:r>
              </a:p>
              <a:p>
                <a:pPr algn="ctr">
                  <a:spcBef>
                    <a:spcPts val="600"/>
                  </a:spcBef>
                </a:pPr>
                <a:r>
                  <a:rPr lang="en-US" sz="1200" dirty="0">
                    <a:latin typeface="IBM Plex Sans" panose="020B0503050203000203" pitchFamily="34" charset="0"/>
                  </a:rPr>
                  <a:t>(IIAS + </a:t>
                </a:r>
                <a:r>
                  <a:rPr lang="en-US" sz="1200" dirty="0">
                    <a:solidFill>
                      <a:srgbClr val="C00000"/>
                    </a:solidFill>
                    <a:latin typeface="IBM Plex Sans" panose="020B0503050203000203" pitchFamily="34" charset="0"/>
                  </a:rPr>
                  <a:t>CP4D</a:t>
                </a:r>
                <a:r>
                  <a:rPr lang="en-US" sz="1200" dirty="0">
                    <a:latin typeface="IBM Plex Sans" panose="020B0503050203000203" pitchFamily="34" charset="0"/>
                  </a:rPr>
                  <a:t>)</a:t>
                </a:r>
              </a:p>
            </p:txBody>
          </p:sp>
        </p:grpSp>
        <p:cxnSp>
          <p:nvCxnSpPr>
            <p:cNvPr id="1072" name="Straight Arrow Connector 1071">
              <a:extLst>
                <a:ext uri="{FF2B5EF4-FFF2-40B4-BE49-F238E27FC236}">
                  <a16:creationId xmlns:a16="http://schemas.microsoft.com/office/drawing/2014/main" id="{6C67DBD2-4277-7ACD-8F75-EE7268474657}"/>
                </a:ext>
              </a:extLst>
            </p:cNvPr>
            <p:cNvCxnSpPr>
              <a:cxnSpLocks/>
              <a:stCxn id="15" idx="3"/>
              <a:endCxn id="1069" idx="1"/>
            </p:cNvCxnSpPr>
            <p:nvPr/>
          </p:nvCxnSpPr>
          <p:spPr>
            <a:xfrm flipV="1">
              <a:off x="7088094" y="1048659"/>
              <a:ext cx="1671573" cy="28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75" name="Elbow Connector 1074">
              <a:extLst>
                <a:ext uri="{FF2B5EF4-FFF2-40B4-BE49-F238E27FC236}">
                  <a16:creationId xmlns:a16="http://schemas.microsoft.com/office/drawing/2014/main" id="{63C74881-26A7-098C-A0FB-38F5A4AA901B}"/>
                </a:ext>
              </a:extLst>
            </p:cNvPr>
            <p:cNvCxnSpPr>
              <a:cxnSpLocks/>
              <a:stCxn id="6" idx="0"/>
              <a:endCxn id="1069" idx="0"/>
            </p:cNvCxnSpPr>
            <p:nvPr/>
          </p:nvCxnSpPr>
          <p:spPr>
            <a:xfrm rot="5400000" flipH="1" flipV="1">
              <a:off x="6157026" y="-1594498"/>
              <a:ext cx="607483" cy="5245799"/>
            </a:xfrm>
            <a:prstGeom prst="bentConnector3">
              <a:avLst>
                <a:gd name="adj1" fmla="val 137631"/>
              </a:avLst>
            </a:prstGeom>
            <a:ln>
              <a:tailEnd type="triangle"/>
            </a:ln>
          </p:spPr>
          <p:style>
            <a:lnRef idx="1">
              <a:schemeClr val="accent1"/>
            </a:lnRef>
            <a:fillRef idx="0">
              <a:schemeClr val="accent1"/>
            </a:fillRef>
            <a:effectRef idx="0">
              <a:schemeClr val="accent1"/>
            </a:effectRef>
            <a:fontRef idx="minor">
              <a:schemeClr val="tx1"/>
            </a:fontRef>
          </p:style>
        </p:cxnSp>
        <p:sp>
          <p:nvSpPr>
            <p:cNvPr id="1081" name="TextBox 1080">
              <a:extLst>
                <a:ext uri="{FF2B5EF4-FFF2-40B4-BE49-F238E27FC236}">
                  <a16:creationId xmlns:a16="http://schemas.microsoft.com/office/drawing/2014/main" id="{791AC41B-A7F0-E603-7B33-744459DE55DF}"/>
                </a:ext>
              </a:extLst>
            </p:cNvPr>
            <p:cNvSpPr txBox="1"/>
            <p:nvPr/>
          </p:nvSpPr>
          <p:spPr>
            <a:xfrm>
              <a:off x="7039954" y="347036"/>
              <a:ext cx="1026243" cy="276999"/>
            </a:xfrm>
            <a:prstGeom prst="rect">
              <a:avLst/>
            </a:prstGeom>
            <a:solidFill>
              <a:schemeClr val="bg1"/>
            </a:solidFill>
          </p:spPr>
          <p:txBody>
            <a:bodyPr wrap="none" rtlCol="0">
              <a:spAutoFit/>
            </a:bodyPr>
            <a:lstStyle/>
            <a:p>
              <a:pPr algn="ctr">
                <a:spcBef>
                  <a:spcPts val="600"/>
                </a:spcBef>
              </a:pPr>
              <a:r>
                <a:rPr lang="en-US" sz="1200" dirty="0">
                  <a:solidFill>
                    <a:srgbClr val="C00000"/>
                  </a:solidFill>
                  <a:latin typeface="IBM Plex Sans" panose="020B0503050203000203" pitchFamily="34" charset="0"/>
                </a:rPr>
                <a:t>DS-4</a:t>
              </a:r>
              <a:r>
                <a:rPr lang="en-US" sz="1200" dirty="0">
                  <a:latin typeface="IBM Plex Sans" panose="020B0503050203000203" pitchFamily="34" charset="0"/>
                </a:rPr>
                <a:t> / SPSS</a:t>
              </a:r>
            </a:p>
          </p:txBody>
        </p:sp>
        <p:sp>
          <p:nvSpPr>
            <p:cNvPr id="1083" name="TextBox 1082">
              <a:extLst>
                <a:ext uri="{FF2B5EF4-FFF2-40B4-BE49-F238E27FC236}">
                  <a16:creationId xmlns:a16="http://schemas.microsoft.com/office/drawing/2014/main" id="{03336B4C-1D19-D94C-D425-4DD945EC2232}"/>
                </a:ext>
              </a:extLst>
            </p:cNvPr>
            <p:cNvSpPr txBox="1"/>
            <p:nvPr/>
          </p:nvSpPr>
          <p:spPr>
            <a:xfrm>
              <a:off x="7392991" y="900563"/>
              <a:ext cx="530915" cy="276999"/>
            </a:xfrm>
            <a:prstGeom prst="rect">
              <a:avLst/>
            </a:prstGeom>
            <a:solidFill>
              <a:schemeClr val="bg1"/>
            </a:solidFill>
          </p:spPr>
          <p:txBody>
            <a:bodyPr wrap="none" rtlCol="0">
              <a:spAutoFit/>
            </a:bodyPr>
            <a:lstStyle>
              <a:defPPr>
                <a:defRPr lang="en-US"/>
              </a:defPPr>
              <a:lvl1pPr algn="ctr">
                <a:spcBef>
                  <a:spcPts val="600"/>
                </a:spcBef>
                <a:defRPr sz="1200">
                  <a:latin typeface="IBM Plex Sans" panose="020B0503050203000203" pitchFamily="34" charset="0"/>
                </a:defRPr>
              </a:lvl1pPr>
            </a:lstStyle>
            <a:p>
              <a:r>
                <a:rPr lang="en-US" dirty="0"/>
                <a:t>DS-5</a:t>
              </a:r>
            </a:p>
          </p:txBody>
        </p:sp>
        <p:sp>
          <p:nvSpPr>
            <p:cNvPr id="1084" name="TextBox 1083">
              <a:extLst>
                <a:ext uri="{FF2B5EF4-FFF2-40B4-BE49-F238E27FC236}">
                  <a16:creationId xmlns:a16="http://schemas.microsoft.com/office/drawing/2014/main" id="{9F77EC8A-93AD-FE6D-85D1-A2DD574C14B8}"/>
                </a:ext>
              </a:extLst>
            </p:cNvPr>
            <p:cNvSpPr txBox="1"/>
            <p:nvPr/>
          </p:nvSpPr>
          <p:spPr>
            <a:xfrm>
              <a:off x="2680731" y="2168725"/>
              <a:ext cx="530915" cy="276999"/>
            </a:xfrm>
            <a:prstGeom prst="rect">
              <a:avLst/>
            </a:prstGeom>
            <a:solidFill>
              <a:schemeClr val="bg1"/>
            </a:solidFill>
          </p:spPr>
          <p:txBody>
            <a:bodyPr wrap="none" rtlCol="0">
              <a:spAutoFit/>
            </a:bodyPr>
            <a:lstStyle/>
            <a:p>
              <a:pPr algn="ctr">
                <a:spcBef>
                  <a:spcPts val="600"/>
                </a:spcBef>
              </a:pPr>
              <a:r>
                <a:rPr lang="en-US" sz="1200" dirty="0">
                  <a:latin typeface="IBM Plex Sans" panose="020B0503050203000203" pitchFamily="34" charset="0"/>
                </a:rPr>
                <a:t>DS-2</a:t>
              </a:r>
            </a:p>
          </p:txBody>
        </p:sp>
        <p:cxnSp>
          <p:nvCxnSpPr>
            <p:cNvPr id="1091" name="Elbow Connector 1090">
              <a:extLst>
                <a:ext uri="{FF2B5EF4-FFF2-40B4-BE49-F238E27FC236}">
                  <a16:creationId xmlns:a16="http://schemas.microsoft.com/office/drawing/2014/main" id="{BE1558B2-23B8-6AAA-E414-16A85BBD493F}"/>
                </a:ext>
              </a:extLst>
            </p:cNvPr>
            <p:cNvCxnSpPr>
              <a:cxnSpLocks/>
              <a:stCxn id="4" idx="3"/>
              <a:endCxn id="6" idx="1"/>
            </p:cNvCxnSpPr>
            <p:nvPr/>
          </p:nvCxnSpPr>
          <p:spPr>
            <a:xfrm>
              <a:off x="2471490" y="1066174"/>
              <a:ext cx="1031098" cy="601248"/>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1062" name="TextBox 1061">
              <a:extLst>
                <a:ext uri="{FF2B5EF4-FFF2-40B4-BE49-F238E27FC236}">
                  <a16:creationId xmlns:a16="http://schemas.microsoft.com/office/drawing/2014/main" id="{B88E59D2-3846-73E9-DF2E-F67E153D39EE}"/>
                </a:ext>
              </a:extLst>
            </p:cNvPr>
            <p:cNvSpPr txBox="1"/>
            <p:nvPr/>
          </p:nvSpPr>
          <p:spPr>
            <a:xfrm>
              <a:off x="2680731" y="1157127"/>
              <a:ext cx="530915" cy="276999"/>
            </a:xfrm>
            <a:prstGeom prst="rect">
              <a:avLst/>
            </a:prstGeom>
            <a:solidFill>
              <a:schemeClr val="bg1"/>
            </a:solidFill>
          </p:spPr>
          <p:txBody>
            <a:bodyPr wrap="none" rtlCol="0">
              <a:spAutoFit/>
            </a:bodyPr>
            <a:lstStyle/>
            <a:p>
              <a:pPr algn="ctr">
                <a:spcBef>
                  <a:spcPts val="600"/>
                </a:spcBef>
              </a:pPr>
              <a:r>
                <a:rPr lang="en-US" sz="1200" dirty="0">
                  <a:latin typeface="IBM Plex Sans" panose="020B0503050203000203" pitchFamily="34" charset="0"/>
                </a:rPr>
                <a:t>DS-1</a:t>
              </a:r>
            </a:p>
          </p:txBody>
        </p:sp>
        <p:cxnSp>
          <p:nvCxnSpPr>
            <p:cNvPr id="1103" name="Straight Arrow Connector 1102">
              <a:extLst>
                <a:ext uri="{FF2B5EF4-FFF2-40B4-BE49-F238E27FC236}">
                  <a16:creationId xmlns:a16="http://schemas.microsoft.com/office/drawing/2014/main" id="{7567341C-4DD8-BE6D-B205-3A7B67774246}"/>
                </a:ext>
              </a:extLst>
            </p:cNvPr>
            <p:cNvCxnSpPr>
              <a:stCxn id="1028" idx="3"/>
              <a:endCxn id="4" idx="1"/>
            </p:cNvCxnSpPr>
            <p:nvPr/>
          </p:nvCxnSpPr>
          <p:spPr>
            <a:xfrm>
              <a:off x="1590993" y="1066174"/>
              <a:ext cx="20993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23" name="Group 22">
            <a:extLst>
              <a:ext uri="{FF2B5EF4-FFF2-40B4-BE49-F238E27FC236}">
                <a16:creationId xmlns:a16="http://schemas.microsoft.com/office/drawing/2014/main" id="{768260C3-D19D-2700-3B87-F30FE5046ADF}"/>
              </a:ext>
            </a:extLst>
          </p:cNvPr>
          <p:cNvGrpSpPr/>
          <p:nvPr/>
        </p:nvGrpSpPr>
        <p:grpSpPr>
          <a:xfrm>
            <a:off x="1603550" y="3625278"/>
            <a:ext cx="1098378" cy="1187856"/>
            <a:chOff x="254914" y="3861600"/>
            <a:chExt cx="1098378" cy="1187856"/>
          </a:xfrm>
        </p:grpSpPr>
        <p:pic>
          <p:nvPicPr>
            <p:cNvPr id="1026" name="Picture 2">
              <a:extLst>
                <a:ext uri="{FF2B5EF4-FFF2-40B4-BE49-F238E27FC236}">
                  <a16:creationId xmlns:a16="http://schemas.microsoft.com/office/drawing/2014/main" id="{8ECC6BCF-4E38-9EC7-C249-CE8268E1237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6330" y="3861600"/>
              <a:ext cx="576000" cy="576000"/>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C8871F7-4CF4-7775-7DF1-5B67F0595E8D}"/>
                </a:ext>
              </a:extLst>
            </p:cNvPr>
            <p:cNvSpPr txBox="1"/>
            <p:nvPr/>
          </p:nvSpPr>
          <p:spPr>
            <a:xfrm>
              <a:off x="254914" y="4510847"/>
              <a:ext cx="1098378" cy="538609"/>
            </a:xfrm>
            <a:prstGeom prst="rect">
              <a:avLst/>
            </a:prstGeom>
            <a:noFill/>
          </p:spPr>
          <p:txBody>
            <a:bodyPr wrap="none" rtlCol="0">
              <a:spAutoFit/>
            </a:bodyPr>
            <a:lstStyle/>
            <a:p>
              <a:pPr algn="ctr">
                <a:spcBef>
                  <a:spcPts val="600"/>
                </a:spcBef>
              </a:pPr>
              <a:r>
                <a:rPr lang="en-US" sz="1200" dirty="0">
                  <a:latin typeface="IBM Plex Sans" panose="020B0503050203000203" pitchFamily="34" charset="0"/>
                </a:rPr>
                <a:t>Landing zone</a:t>
              </a:r>
            </a:p>
            <a:p>
              <a:pPr algn="ctr">
                <a:spcBef>
                  <a:spcPts val="600"/>
                </a:spcBef>
              </a:pPr>
              <a:r>
                <a:rPr lang="en-US" sz="1200" dirty="0">
                  <a:latin typeface="IBM Plex Sans" panose="020B0503050203000203" pitchFamily="34" charset="0"/>
                </a:rPr>
                <a:t>(Kafka)</a:t>
              </a:r>
            </a:p>
          </p:txBody>
        </p:sp>
      </p:grpSp>
      <p:cxnSp>
        <p:nvCxnSpPr>
          <p:cNvPr id="28" name="Straight Arrow Connector 27">
            <a:extLst>
              <a:ext uri="{FF2B5EF4-FFF2-40B4-BE49-F238E27FC236}">
                <a16:creationId xmlns:a16="http://schemas.microsoft.com/office/drawing/2014/main" id="{8F81F78A-B1A5-7E21-D263-BF6FD5D9C2C7}"/>
              </a:ext>
            </a:extLst>
          </p:cNvPr>
          <p:cNvCxnSpPr>
            <a:cxnSpLocks/>
            <a:stCxn id="26" idx="3"/>
            <a:endCxn id="1026" idx="1"/>
          </p:cNvCxnSpPr>
          <p:nvPr/>
        </p:nvCxnSpPr>
        <p:spPr>
          <a:xfrm>
            <a:off x="1467953" y="3911700"/>
            <a:ext cx="367013" cy="15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30" name="Group 29">
            <a:extLst>
              <a:ext uri="{FF2B5EF4-FFF2-40B4-BE49-F238E27FC236}">
                <a16:creationId xmlns:a16="http://schemas.microsoft.com/office/drawing/2014/main" id="{06BD0198-300E-3BD3-C24D-64CD2927DAFF}"/>
              </a:ext>
            </a:extLst>
          </p:cNvPr>
          <p:cNvGrpSpPr/>
          <p:nvPr/>
        </p:nvGrpSpPr>
        <p:grpSpPr>
          <a:xfrm>
            <a:off x="598772" y="3594954"/>
            <a:ext cx="1090362" cy="1205654"/>
            <a:chOff x="598772" y="3843802"/>
            <a:chExt cx="1090362" cy="1205654"/>
          </a:xfrm>
        </p:grpSpPr>
        <p:pic>
          <p:nvPicPr>
            <p:cNvPr id="26" name="Picture 25">
              <a:extLst>
                <a:ext uri="{FF2B5EF4-FFF2-40B4-BE49-F238E27FC236}">
                  <a16:creationId xmlns:a16="http://schemas.microsoft.com/office/drawing/2014/main" id="{1E5603A1-6019-1526-AB5A-D42EF552711F}"/>
                </a:ext>
              </a:extLst>
            </p:cNvPr>
            <p:cNvPicPr>
              <a:picLocks noChangeAspect="1"/>
            </p:cNvPicPr>
            <p:nvPr/>
          </p:nvPicPr>
          <p:blipFill>
            <a:blip r:embed="rId7"/>
            <a:stretch>
              <a:fillRect/>
            </a:stretch>
          </p:blipFill>
          <p:spPr>
            <a:xfrm>
              <a:off x="819953" y="3843802"/>
              <a:ext cx="648000" cy="633492"/>
            </a:xfrm>
            <a:prstGeom prst="rect">
              <a:avLst/>
            </a:prstGeom>
          </p:spPr>
        </p:pic>
        <p:sp>
          <p:nvSpPr>
            <p:cNvPr id="29" name="TextBox 28">
              <a:extLst>
                <a:ext uri="{FF2B5EF4-FFF2-40B4-BE49-F238E27FC236}">
                  <a16:creationId xmlns:a16="http://schemas.microsoft.com/office/drawing/2014/main" id="{26A04E81-2C82-C2CE-DAE0-EA49C00E3D33}"/>
                </a:ext>
              </a:extLst>
            </p:cNvPr>
            <p:cNvSpPr txBox="1"/>
            <p:nvPr/>
          </p:nvSpPr>
          <p:spPr>
            <a:xfrm>
              <a:off x="598772" y="4510847"/>
              <a:ext cx="1090362" cy="538609"/>
            </a:xfrm>
            <a:prstGeom prst="rect">
              <a:avLst/>
            </a:prstGeom>
            <a:noFill/>
          </p:spPr>
          <p:txBody>
            <a:bodyPr wrap="none" rtlCol="0">
              <a:spAutoFit/>
            </a:bodyPr>
            <a:lstStyle/>
            <a:p>
              <a:pPr algn="ctr">
                <a:spcBef>
                  <a:spcPts val="600"/>
                </a:spcBef>
              </a:pPr>
              <a:r>
                <a:rPr lang="en-US" sz="1200" dirty="0">
                  <a:latin typeface="IBM Plex Sans" panose="020B0503050203000203" pitchFamily="34" charset="0"/>
                </a:rPr>
                <a:t>New </a:t>
              </a:r>
            </a:p>
            <a:p>
              <a:pPr algn="ctr">
                <a:spcBef>
                  <a:spcPts val="600"/>
                </a:spcBef>
              </a:pPr>
              <a:r>
                <a:rPr lang="en-US" sz="1200" dirty="0">
                  <a:latin typeface="IBM Plex Sans" panose="020B0503050203000203" pitchFamily="34" charset="0"/>
                </a:rPr>
                <a:t>CDC Solution</a:t>
              </a:r>
            </a:p>
          </p:txBody>
        </p:sp>
      </p:grpSp>
      <p:cxnSp>
        <p:nvCxnSpPr>
          <p:cNvPr id="43" name="Straight Arrow Connector 42">
            <a:extLst>
              <a:ext uri="{FF2B5EF4-FFF2-40B4-BE49-F238E27FC236}">
                <a16:creationId xmlns:a16="http://schemas.microsoft.com/office/drawing/2014/main" id="{8F9C4DC8-A888-E029-5536-3DD62818AF70}"/>
              </a:ext>
            </a:extLst>
          </p:cNvPr>
          <p:cNvCxnSpPr>
            <a:stCxn id="1026" idx="3"/>
            <a:endCxn id="1032" idx="1"/>
          </p:cNvCxnSpPr>
          <p:nvPr/>
        </p:nvCxnSpPr>
        <p:spPr>
          <a:xfrm>
            <a:off x="2410966" y="3913278"/>
            <a:ext cx="1104940" cy="1032387"/>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45" name="Group 44">
            <a:extLst>
              <a:ext uri="{FF2B5EF4-FFF2-40B4-BE49-F238E27FC236}">
                <a16:creationId xmlns:a16="http://schemas.microsoft.com/office/drawing/2014/main" id="{052A23E9-EDF8-8DD8-D85B-D2A7F9F39877}"/>
              </a:ext>
            </a:extLst>
          </p:cNvPr>
          <p:cNvGrpSpPr/>
          <p:nvPr/>
        </p:nvGrpSpPr>
        <p:grpSpPr>
          <a:xfrm>
            <a:off x="3261301" y="4621665"/>
            <a:ext cx="1149675" cy="1158291"/>
            <a:chOff x="2882739" y="4317718"/>
            <a:chExt cx="1149675" cy="1158291"/>
          </a:xfrm>
        </p:grpSpPr>
        <p:pic>
          <p:nvPicPr>
            <p:cNvPr id="1032" name="Picture 8" descr="Zero-Copy&quot; Hybrid Bursting with No App Changes">
              <a:extLst>
                <a:ext uri="{FF2B5EF4-FFF2-40B4-BE49-F238E27FC236}">
                  <a16:creationId xmlns:a16="http://schemas.microsoft.com/office/drawing/2014/main" id="{C86C0274-5DB4-3286-1950-6B5570D954B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137344" y="4317718"/>
              <a:ext cx="648000" cy="648000"/>
            </a:xfrm>
            <a:prstGeom prst="rect">
              <a:avLst/>
            </a:prstGeom>
            <a:noFill/>
            <a:extLst>
              <a:ext uri="{909E8E84-426E-40DD-AFC4-6F175D3DCCD1}">
                <a14:hiddenFill xmlns:a14="http://schemas.microsoft.com/office/drawing/2010/main">
                  <a:solidFill>
                    <a:srgbClr val="FFFFFF"/>
                  </a:solidFill>
                </a14:hiddenFill>
              </a:ext>
            </a:extLst>
          </p:spPr>
        </p:pic>
        <p:sp>
          <p:nvSpPr>
            <p:cNvPr id="44" name="TextBox 43">
              <a:extLst>
                <a:ext uri="{FF2B5EF4-FFF2-40B4-BE49-F238E27FC236}">
                  <a16:creationId xmlns:a16="http://schemas.microsoft.com/office/drawing/2014/main" id="{D3EF7CAD-1F77-3F9A-87AA-B5E7A78CF9A2}"/>
                </a:ext>
              </a:extLst>
            </p:cNvPr>
            <p:cNvSpPr txBox="1"/>
            <p:nvPr/>
          </p:nvSpPr>
          <p:spPr>
            <a:xfrm>
              <a:off x="2882739" y="4937400"/>
              <a:ext cx="1149675" cy="538609"/>
            </a:xfrm>
            <a:prstGeom prst="rect">
              <a:avLst/>
            </a:prstGeom>
            <a:noFill/>
          </p:spPr>
          <p:txBody>
            <a:bodyPr wrap="none" rtlCol="0">
              <a:spAutoFit/>
            </a:bodyPr>
            <a:lstStyle/>
            <a:p>
              <a:pPr algn="ctr">
                <a:spcBef>
                  <a:spcPts val="600"/>
                </a:spcBef>
              </a:pPr>
              <a:r>
                <a:rPr lang="en-US" sz="1200" dirty="0">
                  <a:latin typeface="IBM Plex Sans" panose="020B0503050203000203" pitchFamily="34" charset="0"/>
                </a:rPr>
                <a:t>Raw Zone</a:t>
              </a:r>
            </a:p>
            <a:p>
              <a:pPr algn="ctr">
                <a:spcBef>
                  <a:spcPts val="600"/>
                </a:spcBef>
              </a:pPr>
              <a:r>
                <a:rPr lang="en-US" sz="1200" dirty="0">
                  <a:latin typeface="IBM Plex Sans" panose="020B0503050203000203" pitchFamily="34" charset="0"/>
                </a:rPr>
                <a:t>(Object Store)</a:t>
              </a:r>
            </a:p>
          </p:txBody>
        </p:sp>
      </p:grpSp>
      <p:sp>
        <p:nvSpPr>
          <p:cNvPr id="55" name="TextBox 54">
            <a:extLst>
              <a:ext uri="{FF2B5EF4-FFF2-40B4-BE49-F238E27FC236}">
                <a16:creationId xmlns:a16="http://schemas.microsoft.com/office/drawing/2014/main" id="{CA287ED5-AA67-8999-B5A4-01270EAD58A6}"/>
              </a:ext>
            </a:extLst>
          </p:cNvPr>
          <p:cNvSpPr txBox="1"/>
          <p:nvPr/>
        </p:nvSpPr>
        <p:spPr>
          <a:xfrm>
            <a:off x="1295219" y="6167476"/>
            <a:ext cx="5081840" cy="276999"/>
          </a:xfrm>
          <a:prstGeom prst="rect">
            <a:avLst/>
          </a:prstGeom>
          <a:noFill/>
        </p:spPr>
        <p:txBody>
          <a:bodyPr wrap="none" rtlCol="0">
            <a:spAutoFit/>
          </a:bodyPr>
          <a:lstStyle/>
          <a:p>
            <a:pPr algn="ctr">
              <a:spcBef>
                <a:spcPts val="600"/>
              </a:spcBef>
            </a:pPr>
            <a:r>
              <a:rPr lang="en-US" sz="1200" dirty="0">
                <a:solidFill>
                  <a:schemeClr val="tx1">
                    <a:lumMod val="50000"/>
                    <a:lumOff val="50000"/>
                  </a:schemeClr>
                </a:solidFill>
                <a:latin typeface="IBM Plex Sans" panose="020B0503050203000203" pitchFamily="34" charset="0"/>
              </a:rPr>
              <a:t>subject area/data source/object/year/month/day of ingestion/raw data</a:t>
            </a:r>
          </a:p>
        </p:txBody>
      </p:sp>
      <p:sp>
        <p:nvSpPr>
          <p:cNvPr id="56" name="TextBox 55">
            <a:extLst>
              <a:ext uri="{FF2B5EF4-FFF2-40B4-BE49-F238E27FC236}">
                <a16:creationId xmlns:a16="http://schemas.microsoft.com/office/drawing/2014/main" id="{72A41381-8D8F-50F2-EED3-72306502EB54}"/>
              </a:ext>
            </a:extLst>
          </p:cNvPr>
          <p:cNvSpPr txBox="1"/>
          <p:nvPr/>
        </p:nvSpPr>
        <p:spPr>
          <a:xfrm>
            <a:off x="6074339" y="6446626"/>
            <a:ext cx="1389547" cy="276999"/>
          </a:xfrm>
          <a:prstGeom prst="rect">
            <a:avLst/>
          </a:prstGeom>
          <a:noFill/>
        </p:spPr>
        <p:txBody>
          <a:bodyPr wrap="none" rtlCol="0">
            <a:spAutoFit/>
          </a:bodyPr>
          <a:lstStyle/>
          <a:p>
            <a:pPr algn="ctr">
              <a:spcBef>
                <a:spcPts val="600"/>
              </a:spcBef>
            </a:pPr>
            <a:r>
              <a:rPr lang="en-IN" sz="1200" b="0" i="0" u="none" strike="noStrike" dirty="0">
                <a:solidFill>
                  <a:schemeClr val="tx1">
                    <a:lumMod val="50000"/>
                    <a:lumOff val="50000"/>
                  </a:schemeClr>
                </a:solidFill>
                <a:effectLst/>
                <a:latin typeface="Maven Pro"/>
              </a:rPr>
              <a:t>Purpose/Type/Files</a:t>
            </a:r>
            <a:endParaRPr lang="en-US" sz="1200" dirty="0">
              <a:solidFill>
                <a:schemeClr val="tx1">
                  <a:lumMod val="50000"/>
                  <a:lumOff val="50000"/>
                </a:schemeClr>
              </a:solidFill>
              <a:latin typeface="IBM Plex Sans" panose="020B0503050203000203" pitchFamily="34" charset="0"/>
            </a:endParaRPr>
          </a:p>
        </p:txBody>
      </p:sp>
      <p:cxnSp>
        <p:nvCxnSpPr>
          <p:cNvPr id="60" name="Straight Connector 59">
            <a:extLst>
              <a:ext uri="{FF2B5EF4-FFF2-40B4-BE49-F238E27FC236}">
                <a16:creationId xmlns:a16="http://schemas.microsoft.com/office/drawing/2014/main" id="{8BF826CA-11BD-9B04-2F08-C1ACBBE27E68}"/>
              </a:ext>
            </a:extLst>
          </p:cNvPr>
          <p:cNvCxnSpPr>
            <a:stCxn id="55" idx="0"/>
            <a:endCxn id="44" idx="2"/>
          </p:cNvCxnSpPr>
          <p:nvPr/>
        </p:nvCxnSpPr>
        <p:spPr>
          <a:xfrm flipV="1">
            <a:off x="3836139" y="5779956"/>
            <a:ext cx="0" cy="387520"/>
          </a:xfrm>
          <a:prstGeom prst="line">
            <a:avLst/>
          </a:prstGeom>
        </p:spPr>
        <p:style>
          <a:lnRef idx="1">
            <a:schemeClr val="accent1"/>
          </a:lnRef>
          <a:fillRef idx="0">
            <a:schemeClr val="accent1"/>
          </a:fillRef>
          <a:effectRef idx="0">
            <a:schemeClr val="accent1"/>
          </a:effectRef>
          <a:fontRef idx="minor">
            <a:schemeClr val="tx1"/>
          </a:fontRef>
        </p:style>
      </p:cxnSp>
      <p:grpSp>
        <p:nvGrpSpPr>
          <p:cNvPr id="1126" name="Group 1125">
            <a:extLst>
              <a:ext uri="{FF2B5EF4-FFF2-40B4-BE49-F238E27FC236}">
                <a16:creationId xmlns:a16="http://schemas.microsoft.com/office/drawing/2014/main" id="{25D7BBA1-AD88-639C-8F5A-6FB1D7A553AA}"/>
              </a:ext>
            </a:extLst>
          </p:cNvPr>
          <p:cNvGrpSpPr/>
          <p:nvPr/>
        </p:nvGrpSpPr>
        <p:grpSpPr>
          <a:xfrm>
            <a:off x="5846363" y="3550909"/>
            <a:ext cx="1832553" cy="1147163"/>
            <a:chOff x="5846363" y="3819383"/>
            <a:chExt cx="1832553" cy="1147163"/>
          </a:xfrm>
        </p:grpSpPr>
        <p:pic>
          <p:nvPicPr>
            <p:cNvPr id="1048" name="Graphic 1047" descr="Database with solid fill">
              <a:extLst>
                <a:ext uri="{FF2B5EF4-FFF2-40B4-BE49-F238E27FC236}">
                  <a16:creationId xmlns:a16="http://schemas.microsoft.com/office/drawing/2014/main" id="{CAE2EED9-BB03-C2E5-0507-1B7EA750A43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425317" y="3819383"/>
              <a:ext cx="648000" cy="648000"/>
            </a:xfrm>
            <a:prstGeom prst="rect">
              <a:avLst/>
            </a:prstGeom>
          </p:spPr>
        </p:pic>
        <p:sp>
          <p:nvSpPr>
            <p:cNvPr id="1049" name="TextBox 1048">
              <a:extLst>
                <a:ext uri="{FF2B5EF4-FFF2-40B4-BE49-F238E27FC236}">
                  <a16:creationId xmlns:a16="http://schemas.microsoft.com/office/drawing/2014/main" id="{DE7C8BEA-7EC0-1553-44B7-C629DF2129A3}"/>
                </a:ext>
              </a:extLst>
            </p:cNvPr>
            <p:cNvSpPr txBox="1"/>
            <p:nvPr/>
          </p:nvSpPr>
          <p:spPr>
            <a:xfrm>
              <a:off x="5846363" y="4427937"/>
              <a:ext cx="1832553" cy="538609"/>
            </a:xfrm>
            <a:prstGeom prst="rect">
              <a:avLst/>
            </a:prstGeom>
            <a:noFill/>
          </p:spPr>
          <p:txBody>
            <a:bodyPr wrap="none" rtlCol="0">
              <a:spAutoFit/>
            </a:bodyPr>
            <a:lstStyle/>
            <a:p>
              <a:pPr algn="ctr">
                <a:spcBef>
                  <a:spcPts val="600"/>
                </a:spcBef>
              </a:pPr>
              <a:r>
                <a:rPr lang="en-US" sz="1200" dirty="0">
                  <a:latin typeface="IBM Plex Sans" panose="020B0503050203000203" pitchFamily="34" charset="0"/>
                </a:rPr>
                <a:t>Marts </a:t>
              </a:r>
            </a:p>
            <a:p>
              <a:pPr algn="ctr">
                <a:spcBef>
                  <a:spcPts val="600"/>
                </a:spcBef>
              </a:pPr>
              <a:r>
                <a:rPr lang="en-US" sz="1200" dirty="0">
                  <a:latin typeface="IBM Plex Sans" panose="020B0503050203000203" pitchFamily="34" charset="0"/>
                </a:rPr>
                <a:t>(dim model + col. store)</a:t>
              </a:r>
            </a:p>
          </p:txBody>
        </p:sp>
      </p:grpSp>
      <p:cxnSp>
        <p:nvCxnSpPr>
          <p:cNvPr id="1051" name="Elbow Connector 1050">
            <a:extLst>
              <a:ext uri="{FF2B5EF4-FFF2-40B4-BE49-F238E27FC236}">
                <a16:creationId xmlns:a16="http://schemas.microsoft.com/office/drawing/2014/main" id="{7C13C550-3D42-C79D-EE52-A2A8655B1410}"/>
              </a:ext>
            </a:extLst>
          </p:cNvPr>
          <p:cNvCxnSpPr>
            <a:cxnSpLocks/>
            <a:stCxn id="1032" idx="3"/>
            <a:endCxn id="1048" idx="1"/>
          </p:cNvCxnSpPr>
          <p:nvPr/>
        </p:nvCxnSpPr>
        <p:spPr>
          <a:xfrm flipV="1">
            <a:off x="4163906" y="3874909"/>
            <a:ext cx="2261411" cy="1070756"/>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1058" name="TextBox 1057">
            <a:extLst>
              <a:ext uri="{FF2B5EF4-FFF2-40B4-BE49-F238E27FC236}">
                <a16:creationId xmlns:a16="http://schemas.microsoft.com/office/drawing/2014/main" id="{A534AEF9-35E7-44B5-8779-465333E11A2E}"/>
              </a:ext>
            </a:extLst>
          </p:cNvPr>
          <p:cNvSpPr txBox="1"/>
          <p:nvPr/>
        </p:nvSpPr>
        <p:spPr>
          <a:xfrm>
            <a:off x="5836741" y="5536472"/>
            <a:ext cx="1851789" cy="538609"/>
          </a:xfrm>
          <a:prstGeom prst="rect">
            <a:avLst/>
          </a:prstGeom>
          <a:noFill/>
        </p:spPr>
        <p:txBody>
          <a:bodyPr wrap="none" rtlCol="0">
            <a:spAutoFit/>
          </a:bodyPr>
          <a:lstStyle/>
          <a:p>
            <a:pPr algn="ctr">
              <a:spcBef>
                <a:spcPts val="600"/>
              </a:spcBef>
            </a:pPr>
            <a:r>
              <a:rPr lang="en-US" sz="1200" dirty="0">
                <a:latin typeface="IBM Plex Sans" panose="020B0503050203000203" pitchFamily="34" charset="0"/>
              </a:rPr>
              <a:t>Conformed Zone </a:t>
            </a:r>
          </a:p>
          <a:p>
            <a:pPr algn="ctr">
              <a:spcBef>
                <a:spcPts val="600"/>
              </a:spcBef>
            </a:pPr>
            <a:r>
              <a:rPr lang="en-US" sz="1200" dirty="0">
                <a:latin typeface="IBM Plex Sans" panose="020B0503050203000203" pitchFamily="34" charset="0"/>
              </a:rPr>
              <a:t>(Iceberg + Object Store)</a:t>
            </a:r>
          </a:p>
        </p:txBody>
      </p:sp>
      <p:sp>
        <p:nvSpPr>
          <p:cNvPr id="1109" name="TextBox 1108">
            <a:extLst>
              <a:ext uri="{FF2B5EF4-FFF2-40B4-BE49-F238E27FC236}">
                <a16:creationId xmlns:a16="http://schemas.microsoft.com/office/drawing/2014/main" id="{60AF9BFB-FDD1-C3EE-1E0D-B87B3A0D4197}"/>
              </a:ext>
            </a:extLst>
          </p:cNvPr>
          <p:cNvSpPr txBox="1"/>
          <p:nvPr/>
        </p:nvSpPr>
        <p:spPr>
          <a:xfrm>
            <a:off x="749719" y="5300532"/>
            <a:ext cx="776238" cy="800219"/>
          </a:xfrm>
          <a:prstGeom prst="rect">
            <a:avLst/>
          </a:prstGeom>
          <a:solidFill>
            <a:schemeClr val="accent5">
              <a:lumMod val="20000"/>
              <a:lumOff val="80000"/>
            </a:schemeClr>
          </a:solidFill>
          <a:ln>
            <a:solidFill>
              <a:schemeClr val="accent1"/>
            </a:solidFill>
          </a:ln>
        </p:spPr>
        <p:txBody>
          <a:bodyPr wrap="none" rtlCol="0">
            <a:spAutoFit/>
          </a:bodyPr>
          <a:lstStyle/>
          <a:p>
            <a:pPr algn="r">
              <a:spcBef>
                <a:spcPts val="600"/>
              </a:spcBef>
            </a:pPr>
            <a:r>
              <a:rPr lang="en-US" sz="1200" dirty="0">
                <a:latin typeface="IBM Plex Sans" panose="020B0503050203000203" pitchFamily="34" charset="0"/>
              </a:rPr>
              <a:t>DB Link</a:t>
            </a:r>
          </a:p>
          <a:p>
            <a:pPr algn="r">
              <a:spcBef>
                <a:spcPts val="600"/>
              </a:spcBef>
            </a:pPr>
            <a:r>
              <a:rPr lang="en-US" sz="1200" dirty="0">
                <a:latin typeface="IBM Plex Sans" panose="020B0503050203000203" pitchFamily="34" charset="0"/>
              </a:rPr>
              <a:t>Flat files</a:t>
            </a:r>
          </a:p>
          <a:p>
            <a:pPr algn="r">
              <a:spcBef>
                <a:spcPts val="600"/>
              </a:spcBef>
            </a:pPr>
            <a:r>
              <a:rPr lang="en-US" sz="1200" dirty="0">
                <a:latin typeface="IBM Plex Sans" panose="020B0503050203000203" pitchFamily="34" charset="0"/>
              </a:rPr>
              <a:t>APIs</a:t>
            </a:r>
          </a:p>
        </p:txBody>
      </p:sp>
      <p:cxnSp>
        <p:nvCxnSpPr>
          <p:cNvPr id="1111" name="Elbow Connector 1110">
            <a:extLst>
              <a:ext uri="{FF2B5EF4-FFF2-40B4-BE49-F238E27FC236}">
                <a16:creationId xmlns:a16="http://schemas.microsoft.com/office/drawing/2014/main" id="{1852AE29-B947-1DDB-69AC-BF4B63BB2A3E}"/>
              </a:ext>
            </a:extLst>
          </p:cNvPr>
          <p:cNvCxnSpPr>
            <a:stCxn id="1109" idx="3"/>
            <a:endCxn id="1032" idx="1"/>
          </p:cNvCxnSpPr>
          <p:nvPr/>
        </p:nvCxnSpPr>
        <p:spPr>
          <a:xfrm flipV="1">
            <a:off x="1525957" y="4945665"/>
            <a:ext cx="1989949" cy="754977"/>
          </a:xfrm>
          <a:prstGeom prst="bentConnector3">
            <a:avLst>
              <a:gd name="adj1" fmla="val 72210"/>
            </a:avLst>
          </a:prstGeom>
          <a:ln>
            <a:tailEnd type="triangle"/>
          </a:ln>
        </p:spPr>
        <p:style>
          <a:lnRef idx="1">
            <a:schemeClr val="accent1"/>
          </a:lnRef>
          <a:fillRef idx="0">
            <a:schemeClr val="accent1"/>
          </a:fillRef>
          <a:effectRef idx="0">
            <a:schemeClr val="accent1"/>
          </a:effectRef>
          <a:fontRef idx="minor">
            <a:schemeClr val="tx1"/>
          </a:fontRef>
        </p:style>
      </p:cxnSp>
      <p:sp>
        <p:nvSpPr>
          <p:cNvPr id="1113" name="TextBox 1112">
            <a:extLst>
              <a:ext uri="{FF2B5EF4-FFF2-40B4-BE49-F238E27FC236}">
                <a16:creationId xmlns:a16="http://schemas.microsoft.com/office/drawing/2014/main" id="{C4D6E68C-C78F-36FD-4D43-71AC230300E3}"/>
              </a:ext>
            </a:extLst>
          </p:cNvPr>
          <p:cNvSpPr txBox="1"/>
          <p:nvPr/>
        </p:nvSpPr>
        <p:spPr>
          <a:xfrm>
            <a:off x="2621280" y="4273460"/>
            <a:ext cx="965658" cy="276999"/>
          </a:xfrm>
          <a:prstGeom prst="rect">
            <a:avLst/>
          </a:prstGeom>
          <a:solidFill>
            <a:schemeClr val="bg1"/>
          </a:solidFill>
        </p:spPr>
        <p:txBody>
          <a:bodyPr wrap="square" rtlCol="0">
            <a:spAutoFit/>
          </a:bodyPr>
          <a:lstStyle/>
          <a:p>
            <a:pPr>
              <a:spcBef>
                <a:spcPts val="600"/>
              </a:spcBef>
            </a:pPr>
            <a:r>
              <a:rPr lang="en-US" sz="1200" dirty="0">
                <a:latin typeface="IBM Plex Sans" panose="020B0503050203000203" pitchFamily="34" charset="0"/>
              </a:rPr>
              <a:t>Sink Conn.</a:t>
            </a:r>
          </a:p>
        </p:txBody>
      </p:sp>
      <p:sp>
        <p:nvSpPr>
          <p:cNvPr id="1114" name="TextBox 1113">
            <a:extLst>
              <a:ext uri="{FF2B5EF4-FFF2-40B4-BE49-F238E27FC236}">
                <a16:creationId xmlns:a16="http://schemas.microsoft.com/office/drawing/2014/main" id="{46DE0F58-6B79-1753-B965-38EBC962A769}"/>
              </a:ext>
            </a:extLst>
          </p:cNvPr>
          <p:cNvSpPr txBox="1"/>
          <p:nvPr/>
        </p:nvSpPr>
        <p:spPr>
          <a:xfrm>
            <a:off x="1818142" y="5366835"/>
            <a:ext cx="619764" cy="646331"/>
          </a:xfrm>
          <a:prstGeom prst="rect">
            <a:avLst/>
          </a:prstGeom>
          <a:solidFill>
            <a:schemeClr val="bg1"/>
          </a:solidFill>
        </p:spPr>
        <p:txBody>
          <a:bodyPr wrap="square" rtlCol="0">
            <a:spAutoFit/>
          </a:bodyPr>
          <a:lstStyle/>
          <a:p>
            <a:pPr algn="ctr">
              <a:spcBef>
                <a:spcPts val="600"/>
              </a:spcBef>
            </a:pPr>
            <a:r>
              <a:rPr lang="en-US" sz="1200" dirty="0">
                <a:latin typeface="IBM Plex Sans" panose="020B0503050203000203" pitchFamily="34" charset="0"/>
              </a:rPr>
              <a:t>NiFi Data Flow</a:t>
            </a:r>
          </a:p>
        </p:txBody>
      </p:sp>
      <p:grpSp>
        <p:nvGrpSpPr>
          <p:cNvPr id="1116" name="Group 1115">
            <a:extLst>
              <a:ext uri="{FF2B5EF4-FFF2-40B4-BE49-F238E27FC236}">
                <a16:creationId xmlns:a16="http://schemas.microsoft.com/office/drawing/2014/main" id="{4033113B-C484-7C94-8EA0-4F2035BE286F}"/>
              </a:ext>
            </a:extLst>
          </p:cNvPr>
          <p:cNvGrpSpPr/>
          <p:nvPr/>
        </p:nvGrpSpPr>
        <p:grpSpPr>
          <a:xfrm>
            <a:off x="8520126" y="5462781"/>
            <a:ext cx="1149674" cy="1136355"/>
            <a:chOff x="2834944" y="4309510"/>
            <a:chExt cx="1149674" cy="1136355"/>
          </a:xfrm>
        </p:grpSpPr>
        <p:pic>
          <p:nvPicPr>
            <p:cNvPr id="1117" name="Picture 8" descr="Zero-Copy&quot; Hybrid Bursting with No App Changes">
              <a:extLst>
                <a:ext uri="{FF2B5EF4-FFF2-40B4-BE49-F238E27FC236}">
                  <a16:creationId xmlns:a16="http://schemas.microsoft.com/office/drawing/2014/main" id="{2643CAB1-BF56-D539-0E17-297F7EABDCB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38361" y="4309510"/>
              <a:ext cx="648000" cy="648000"/>
            </a:xfrm>
            <a:prstGeom prst="rect">
              <a:avLst/>
            </a:prstGeom>
            <a:noFill/>
            <a:extLst>
              <a:ext uri="{909E8E84-426E-40DD-AFC4-6F175D3DCCD1}">
                <a14:hiddenFill xmlns:a14="http://schemas.microsoft.com/office/drawing/2010/main">
                  <a:solidFill>
                    <a:srgbClr val="FFFFFF"/>
                  </a:solidFill>
                </a14:hiddenFill>
              </a:ext>
            </a:extLst>
          </p:spPr>
        </p:pic>
        <p:sp>
          <p:nvSpPr>
            <p:cNvPr id="1118" name="TextBox 1117">
              <a:extLst>
                <a:ext uri="{FF2B5EF4-FFF2-40B4-BE49-F238E27FC236}">
                  <a16:creationId xmlns:a16="http://schemas.microsoft.com/office/drawing/2014/main" id="{923410E8-126B-3328-C0C8-06CF01C0808D}"/>
                </a:ext>
              </a:extLst>
            </p:cNvPr>
            <p:cNvSpPr txBox="1"/>
            <p:nvPr/>
          </p:nvSpPr>
          <p:spPr>
            <a:xfrm>
              <a:off x="2834944" y="4907256"/>
              <a:ext cx="1149674" cy="538609"/>
            </a:xfrm>
            <a:prstGeom prst="rect">
              <a:avLst/>
            </a:prstGeom>
            <a:noFill/>
          </p:spPr>
          <p:txBody>
            <a:bodyPr wrap="none" rtlCol="0">
              <a:spAutoFit/>
            </a:bodyPr>
            <a:lstStyle/>
            <a:p>
              <a:pPr algn="ctr">
                <a:spcBef>
                  <a:spcPts val="600"/>
                </a:spcBef>
              </a:pPr>
              <a:r>
                <a:rPr lang="en-US" sz="1200" dirty="0">
                  <a:latin typeface="IBM Plex Sans" panose="020B0503050203000203" pitchFamily="34" charset="0"/>
                </a:rPr>
                <a:t>Sandbox </a:t>
              </a:r>
            </a:p>
            <a:p>
              <a:pPr algn="ctr">
                <a:spcBef>
                  <a:spcPts val="600"/>
                </a:spcBef>
              </a:pPr>
              <a:r>
                <a:rPr lang="en-US" sz="1200" dirty="0">
                  <a:latin typeface="IBM Plex Sans" panose="020B0503050203000203" pitchFamily="34" charset="0"/>
                </a:rPr>
                <a:t>(Object Store)</a:t>
              </a:r>
            </a:p>
          </p:txBody>
        </p:sp>
      </p:grpSp>
      <p:cxnSp>
        <p:nvCxnSpPr>
          <p:cNvPr id="1123" name="Straight Connector 1122">
            <a:extLst>
              <a:ext uri="{FF2B5EF4-FFF2-40B4-BE49-F238E27FC236}">
                <a16:creationId xmlns:a16="http://schemas.microsoft.com/office/drawing/2014/main" id="{17E13A37-2468-DF00-2BFA-60AAE2C5EDB0}"/>
              </a:ext>
            </a:extLst>
          </p:cNvPr>
          <p:cNvCxnSpPr>
            <a:stCxn id="56" idx="0"/>
            <a:endCxn id="1058" idx="2"/>
          </p:cNvCxnSpPr>
          <p:nvPr/>
        </p:nvCxnSpPr>
        <p:spPr>
          <a:xfrm flipH="1" flipV="1">
            <a:off x="6762636" y="6075081"/>
            <a:ext cx="6477" cy="371545"/>
          </a:xfrm>
          <a:prstGeom prst="line">
            <a:avLst/>
          </a:prstGeom>
        </p:spPr>
        <p:style>
          <a:lnRef idx="1">
            <a:schemeClr val="accent1"/>
          </a:lnRef>
          <a:fillRef idx="0">
            <a:schemeClr val="accent1"/>
          </a:fillRef>
          <a:effectRef idx="0">
            <a:schemeClr val="accent1"/>
          </a:effectRef>
          <a:fontRef idx="minor">
            <a:schemeClr val="tx1"/>
          </a:fontRef>
        </p:style>
      </p:cxnSp>
      <p:cxnSp>
        <p:nvCxnSpPr>
          <p:cNvPr id="1144" name="Elbow Connector 1143">
            <a:extLst>
              <a:ext uri="{FF2B5EF4-FFF2-40B4-BE49-F238E27FC236}">
                <a16:creationId xmlns:a16="http://schemas.microsoft.com/office/drawing/2014/main" id="{11F63B2E-4F3A-915C-7619-BDC49AD9F133}"/>
              </a:ext>
            </a:extLst>
          </p:cNvPr>
          <p:cNvCxnSpPr>
            <a:cxnSpLocks/>
            <a:stCxn id="1032" idx="3"/>
            <a:endCxn id="1057" idx="1"/>
          </p:cNvCxnSpPr>
          <p:nvPr/>
        </p:nvCxnSpPr>
        <p:spPr>
          <a:xfrm>
            <a:off x="4163906" y="4945665"/>
            <a:ext cx="1972721" cy="252289"/>
          </a:xfrm>
          <a:prstGeom prst="bentConnector3">
            <a:avLst>
              <a:gd name="adj1" fmla="val 57725"/>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50" name="Elbow Connector 1149">
            <a:extLst>
              <a:ext uri="{FF2B5EF4-FFF2-40B4-BE49-F238E27FC236}">
                <a16:creationId xmlns:a16="http://schemas.microsoft.com/office/drawing/2014/main" id="{A48DDAE1-EED2-95D6-5127-FC488F4AEEAA}"/>
              </a:ext>
            </a:extLst>
          </p:cNvPr>
          <p:cNvCxnSpPr>
            <a:cxnSpLocks/>
            <a:stCxn id="1151" idx="3"/>
            <a:endCxn id="1117" idx="1"/>
          </p:cNvCxnSpPr>
          <p:nvPr/>
        </p:nvCxnSpPr>
        <p:spPr>
          <a:xfrm>
            <a:off x="7451433" y="5197954"/>
            <a:ext cx="1272110" cy="588827"/>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153" name="Group 1152">
            <a:extLst>
              <a:ext uri="{FF2B5EF4-FFF2-40B4-BE49-F238E27FC236}">
                <a16:creationId xmlns:a16="http://schemas.microsoft.com/office/drawing/2014/main" id="{47EC9FDF-E8A2-358A-8B59-EA9B7A46B818}"/>
              </a:ext>
            </a:extLst>
          </p:cNvPr>
          <p:cNvGrpSpPr/>
          <p:nvPr/>
        </p:nvGrpSpPr>
        <p:grpSpPr>
          <a:xfrm>
            <a:off x="6136627" y="4873954"/>
            <a:ext cx="1314806" cy="648000"/>
            <a:chOff x="6136627" y="4873954"/>
            <a:chExt cx="1314806" cy="648000"/>
          </a:xfrm>
        </p:grpSpPr>
        <p:pic>
          <p:nvPicPr>
            <p:cNvPr id="1057" name="Picture 8" descr="Zero-Copy&quot; Hybrid Bursting with No App Changes">
              <a:extLst>
                <a:ext uri="{FF2B5EF4-FFF2-40B4-BE49-F238E27FC236}">
                  <a16:creationId xmlns:a16="http://schemas.microsoft.com/office/drawing/2014/main" id="{4500AD83-DFB8-773B-4F91-4752A5B5F6E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136627" y="4873954"/>
              <a:ext cx="648000" cy="648000"/>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pic>
          <p:nvPicPr>
            <p:cNvPr id="1151" name="Picture 12" descr="PyIceberg">
              <a:extLst>
                <a:ext uri="{FF2B5EF4-FFF2-40B4-BE49-F238E27FC236}">
                  <a16:creationId xmlns:a16="http://schemas.microsoft.com/office/drawing/2014/main" id="{322DED2D-9F39-4D25-A0F8-D556385C03C6}"/>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803433" y="4873954"/>
              <a:ext cx="648000" cy="648000"/>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grpSp>
      <p:cxnSp>
        <p:nvCxnSpPr>
          <p:cNvPr id="1157" name="Elbow Connector 1156">
            <a:extLst>
              <a:ext uri="{FF2B5EF4-FFF2-40B4-BE49-F238E27FC236}">
                <a16:creationId xmlns:a16="http://schemas.microsoft.com/office/drawing/2014/main" id="{3FDCB0D4-FE28-4C62-EB0A-C5833AAA9C5D}"/>
              </a:ext>
            </a:extLst>
          </p:cNvPr>
          <p:cNvCxnSpPr>
            <a:cxnSpLocks/>
            <a:stCxn id="1151" idx="3"/>
          </p:cNvCxnSpPr>
          <p:nvPr/>
        </p:nvCxnSpPr>
        <p:spPr>
          <a:xfrm flipV="1">
            <a:off x="7451433" y="4212532"/>
            <a:ext cx="1380110" cy="985422"/>
          </a:xfrm>
          <a:prstGeom prst="bentConnector3">
            <a:avLst>
              <a:gd name="adj1" fmla="val 45583"/>
            </a:avLst>
          </a:prstGeom>
          <a:ln>
            <a:tailEnd type="triangle"/>
          </a:ln>
        </p:spPr>
        <p:style>
          <a:lnRef idx="1">
            <a:schemeClr val="accent1"/>
          </a:lnRef>
          <a:fillRef idx="0">
            <a:schemeClr val="accent1"/>
          </a:fillRef>
          <a:effectRef idx="0">
            <a:schemeClr val="accent1"/>
          </a:effectRef>
          <a:fontRef idx="minor">
            <a:schemeClr val="tx1"/>
          </a:fontRef>
        </p:style>
      </p:cxnSp>
      <p:sp>
        <p:nvSpPr>
          <p:cNvPr id="1166" name="TextBox 1165">
            <a:extLst>
              <a:ext uri="{FF2B5EF4-FFF2-40B4-BE49-F238E27FC236}">
                <a16:creationId xmlns:a16="http://schemas.microsoft.com/office/drawing/2014/main" id="{191C4D24-AF16-05A8-EF37-F06E5D98FA95}"/>
              </a:ext>
            </a:extLst>
          </p:cNvPr>
          <p:cNvSpPr txBox="1"/>
          <p:nvPr/>
        </p:nvSpPr>
        <p:spPr>
          <a:xfrm>
            <a:off x="8343609" y="4655224"/>
            <a:ext cx="1494320" cy="538609"/>
          </a:xfrm>
          <a:prstGeom prst="rect">
            <a:avLst/>
          </a:prstGeom>
          <a:noFill/>
        </p:spPr>
        <p:txBody>
          <a:bodyPr wrap="none" rtlCol="0">
            <a:spAutoFit/>
          </a:bodyPr>
          <a:lstStyle/>
          <a:p>
            <a:pPr algn="ctr">
              <a:spcBef>
                <a:spcPts val="600"/>
              </a:spcBef>
            </a:pPr>
            <a:r>
              <a:rPr lang="en-US" sz="1200" dirty="0">
                <a:latin typeface="IBM Plex Sans" panose="020B0503050203000203" pitchFamily="34" charset="0"/>
              </a:rPr>
              <a:t>Dept. Specific view</a:t>
            </a:r>
          </a:p>
          <a:p>
            <a:pPr algn="ctr">
              <a:spcBef>
                <a:spcPts val="600"/>
              </a:spcBef>
            </a:pPr>
            <a:r>
              <a:rPr lang="en-US" sz="1200" dirty="0">
                <a:latin typeface="IBM Plex Sans" panose="020B0503050203000203" pitchFamily="34" charset="0"/>
              </a:rPr>
              <a:t>(Query engine)</a:t>
            </a:r>
          </a:p>
        </p:txBody>
      </p:sp>
      <p:grpSp>
        <p:nvGrpSpPr>
          <p:cNvPr id="1167" name="Group 1166">
            <a:extLst>
              <a:ext uri="{FF2B5EF4-FFF2-40B4-BE49-F238E27FC236}">
                <a16:creationId xmlns:a16="http://schemas.microsoft.com/office/drawing/2014/main" id="{14A88D66-C22F-50A1-6CC9-F1139ACF3705}"/>
              </a:ext>
            </a:extLst>
          </p:cNvPr>
          <p:cNvGrpSpPr/>
          <p:nvPr/>
        </p:nvGrpSpPr>
        <p:grpSpPr>
          <a:xfrm>
            <a:off x="8131266" y="2541311"/>
            <a:ext cx="1832554" cy="1147163"/>
            <a:chOff x="5846358" y="3819383"/>
            <a:chExt cx="1832554" cy="1147163"/>
          </a:xfrm>
        </p:grpSpPr>
        <p:pic>
          <p:nvPicPr>
            <p:cNvPr id="1168" name="Graphic 1167" descr="Database with solid fill">
              <a:extLst>
                <a:ext uri="{FF2B5EF4-FFF2-40B4-BE49-F238E27FC236}">
                  <a16:creationId xmlns:a16="http://schemas.microsoft.com/office/drawing/2014/main" id="{E55FBC15-1AA4-4A5A-D834-AF69E9F82C3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425317" y="3819383"/>
              <a:ext cx="648000" cy="648000"/>
            </a:xfrm>
            <a:prstGeom prst="rect">
              <a:avLst/>
            </a:prstGeom>
          </p:spPr>
        </p:pic>
        <p:sp>
          <p:nvSpPr>
            <p:cNvPr id="1169" name="TextBox 1168">
              <a:extLst>
                <a:ext uri="{FF2B5EF4-FFF2-40B4-BE49-F238E27FC236}">
                  <a16:creationId xmlns:a16="http://schemas.microsoft.com/office/drawing/2014/main" id="{7C39F39A-1C35-68E9-54D0-EFDE491C021B}"/>
                </a:ext>
              </a:extLst>
            </p:cNvPr>
            <p:cNvSpPr txBox="1"/>
            <p:nvPr/>
          </p:nvSpPr>
          <p:spPr>
            <a:xfrm>
              <a:off x="5846358" y="4427937"/>
              <a:ext cx="1832554" cy="538609"/>
            </a:xfrm>
            <a:prstGeom prst="rect">
              <a:avLst/>
            </a:prstGeom>
            <a:noFill/>
          </p:spPr>
          <p:txBody>
            <a:bodyPr wrap="none" rtlCol="0">
              <a:spAutoFit/>
            </a:bodyPr>
            <a:lstStyle/>
            <a:p>
              <a:pPr algn="ctr">
                <a:spcBef>
                  <a:spcPts val="600"/>
                </a:spcBef>
              </a:pPr>
              <a:r>
                <a:rPr lang="en-US" sz="1200" dirty="0">
                  <a:latin typeface="IBM Plex Sans" panose="020B0503050203000203" pitchFamily="34" charset="0"/>
                </a:rPr>
                <a:t>Dept. Marts </a:t>
              </a:r>
            </a:p>
            <a:p>
              <a:pPr algn="ctr">
                <a:spcBef>
                  <a:spcPts val="600"/>
                </a:spcBef>
              </a:pPr>
              <a:r>
                <a:rPr lang="en-US" sz="1200" dirty="0">
                  <a:latin typeface="IBM Plex Sans" panose="020B0503050203000203" pitchFamily="34" charset="0"/>
                </a:rPr>
                <a:t>(dim model + col. store)</a:t>
              </a:r>
            </a:p>
          </p:txBody>
        </p:sp>
      </p:grpSp>
      <p:cxnSp>
        <p:nvCxnSpPr>
          <p:cNvPr id="1172" name="Elbow Connector 1171">
            <a:extLst>
              <a:ext uri="{FF2B5EF4-FFF2-40B4-BE49-F238E27FC236}">
                <a16:creationId xmlns:a16="http://schemas.microsoft.com/office/drawing/2014/main" id="{BA7350CC-21A8-ECDC-5798-68D2AEB81B9E}"/>
              </a:ext>
            </a:extLst>
          </p:cNvPr>
          <p:cNvCxnSpPr>
            <a:cxnSpLocks/>
            <a:stCxn id="1151" idx="3"/>
            <a:endCxn id="1168" idx="1"/>
          </p:cNvCxnSpPr>
          <p:nvPr/>
        </p:nvCxnSpPr>
        <p:spPr>
          <a:xfrm flipV="1">
            <a:off x="7451433" y="2865311"/>
            <a:ext cx="1258792" cy="233264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177" name="TextBox 1176">
            <a:extLst>
              <a:ext uri="{FF2B5EF4-FFF2-40B4-BE49-F238E27FC236}">
                <a16:creationId xmlns:a16="http://schemas.microsoft.com/office/drawing/2014/main" id="{F5A062BA-EF30-9C4B-D70C-D87F6D9990BD}"/>
              </a:ext>
            </a:extLst>
          </p:cNvPr>
          <p:cNvSpPr txBox="1"/>
          <p:nvPr/>
        </p:nvSpPr>
        <p:spPr>
          <a:xfrm>
            <a:off x="4781172" y="3996418"/>
            <a:ext cx="1360363" cy="461665"/>
          </a:xfrm>
          <a:prstGeom prst="rect">
            <a:avLst/>
          </a:prstGeom>
          <a:solidFill>
            <a:schemeClr val="bg1"/>
          </a:solidFill>
        </p:spPr>
        <p:txBody>
          <a:bodyPr wrap="square" rtlCol="0">
            <a:spAutoFit/>
          </a:bodyPr>
          <a:lstStyle/>
          <a:p>
            <a:pPr>
              <a:spcBef>
                <a:spcPts val="600"/>
              </a:spcBef>
            </a:pPr>
            <a:r>
              <a:rPr lang="en-US" sz="1200" dirty="0">
                <a:latin typeface="IBM Plex Sans" panose="020B0503050203000203" pitchFamily="34" charset="0"/>
              </a:rPr>
              <a:t>Python/Spark (PS) -1</a:t>
            </a:r>
          </a:p>
        </p:txBody>
      </p:sp>
      <p:sp>
        <p:nvSpPr>
          <p:cNvPr id="1178" name="TextBox 1177">
            <a:extLst>
              <a:ext uri="{FF2B5EF4-FFF2-40B4-BE49-F238E27FC236}">
                <a16:creationId xmlns:a16="http://schemas.microsoft.com/office/drawing/2014/main" id="{61CAD062-151C-78A0-0487-5ADCF25F1F6E}"/>
              </a:ext>
            </a:extLst>
          </p:cNvPr>
          <p:cNvSpPr txBox="1"/>
          <p:nvPr/>
        </p:nvSpPr>
        <p:spPr>
          <a:xfrm>
            <a:off x="4781172" y="5083076"/>
            <a:ext cx="596803" cy="276999"/>
          </a:xfrm>
          <a:prstGeom prst="rect">
            <a:avLst/>
          </a:prstGeom>
          <a:solidFill>
            <a:schemeClr val="bg1"/>
          </a:solidFill>
        </p:spPr>
        <p:txBody>
          <a:bodyPr wrap="square" rtlCol="0">
            <a:spAutoFit/>
          </a:bodyPr>
          <a:lstStyle/>
          <a:p>
            <a:pPr>
              <a:spcBef>
                <a:spcPts val="600"/>
              </a:spcBef>
            </a:pPr>
            <a:r>
              <a:rPr lang="en-US" sz="1200" dirty="0">
                <a:latin typeface="IBM Plex Sans" panose="020B0503050203000203" pitchFamily="34" charset="0"/>
              </a:rPr>
              <a:t>PS-2</a:t>
            </a:r>
          </a:p>
        </p:txBody>
      </p:sp>
      <p:sp>
        <p:nvSpPr>
          <p:cNvPr id="1179" name="TextBox 1178">
            <a:extLst>
              <a:ext uri="{FF2B5EF4-FFF2-40B4-BE49-F238E27FC236}">
                <a16:creationId xmlns:a16="http://schemas.microsoft.com/office/drawing/2014/main" id="{328AE8F0-2FB3-558F-176A-B5BC81773E5F}"/>
              </a:ext>
            </a:extLst>
          </p:cNvPr>
          <p:cNvSpPr txBox="1"/>
          <p:nvPr/>
        </p:nvSpPr>
        <p:spPr>
          <a:xfrm>
            <a:off x="7828349" y="2927093"/>
            <a:ext cx="596803" cy="276999"/>
          </a:xfrm>
          <a:prstGeom prst="rect">
            <a:avLst/>
          </a:prstGeom>
          <a:solidFill>
            <a:schemeClr val="bg1"/>
          </a:solidFill>
        </p:spPr>
        <p:txBody>
          <a:bodyPr wrap="square" rtlCol="0">
            <a:spAutoFit/>
          </a:bodyPr>
          <a:lstStyle/>
          <a:p>
            <a:pPr>
              <a:spcBef>
                <a:spcPts val="600"/>
              </a:spcBef>
            </a:pPr>
            <a:r>
              <a:rPr lang="en-US" sz="1200" dirty="0">
                <a:latin typeface="IBM Plex Sans" panose="020B0503050203000203" pitchFamily="34" charset="0"/>
              </a:rPr>
              <a:t>PS-3</a:t>
            </a:r>
          </a:p>
        </p:txBody>
      </p:sp>
      <p:sp>
        <p:nvSpPr>
          <p:cNvPr id="1180" name="TextBox 1179">
            <a:extLst>
              <a:ext uri="{FF2B5EF4-FFF2-40B4-BE49-F238E27FC236}">
                <a16:creationId xmlns:a16="http://schemas.microsoft.com/office/drawing/2014/main" id="{6A769FE6-1B8B-CE43-6A5F-A59578B74ECF}"/>
              </a:ext>
            </a:extLst>
          </p:cNvPr>
          <p:cNvSpPr txBox="1"/>
          <p:nvPr/>
        </p:nvSpPr>
        <p:spPr>
          <a:xfrm>
            <a:off x="8136464" y="4074032"/>
            <a:ext cx="550263" cy="276999"/>
          </a:xfrm>
          <a:prstGeom prst="rect">
            <a:avLst/>
          </a:prstGeom>
          <a:solidFill>
            <a:schemeClr val="bg1"/>
          </a:solidFill>
        </p:spPr>
        <p:txBody>
          <a:bodyPr wrap="square" rtlCol="0">
            <a:spAutoFit/>
          </a:bodyPr>
          <a:lstStyle/>
          <a:p>
            <a:pPr>
              <a:spcBef>
                <a:spcPts val="600"/>
              </a:spcBef>
            </a:pPr>
            <a:r>
              <a:rPr lang="en-US" sz="1200" dirty="0">
                <a:latin typeface="IBM Plex Sans" panose="020B0503050203000203" pitchFamily="34" charset="0"/>
              </a:rPr>
              <a:t>PS-4</a:t>
            </a:r>
          </a:p>
        </p:txBody>
      </p:sp>
      <p:sp>
        <p:nvSpPr>
          <p:cNvPr id="1181" name="TextBox 1180">
            <a:extLst>
              <a:ext uri="{FF2B5EF4-FFF2-40B4-BE49-F238E27FC236}">
                <a16:creationId xmlns:a16="http://schemas.microsoft.com/office/drawing/2014/main" id="{14F8D32F-F801-2C09-5E1A-27194D357D55}"/>
              </a:ext>
            </a:extLst>
          </p:cNvPr>
          <p:cNvSpPr txBox="1"/>
          <p:nvPr/>
        </p:nvSpPr>
        <p:spPr>
          <a:xfrm>
            <a:off x="7830538" y="5417045"/>
            <a:ext cx="596803" cy="276999"/>
          </a:xfrm>
          <a:prstGeom prst="rect">
            <a:avLst/>
          </a:prstGeom>
          <a:solidFill>
            <a:schemeClr val="bg1"/>
          </a:solidFill>
        </p:spPr>
        <p:txBody>
          <a:bodyPr wrap="square" rtlCol="0">
            <a:spAutoFit/>
          </a:bodyPr>
          <a:lstStyle/>
          <a:p>
            <a:pPr>
              <a:spcBef>
                <a:spcPts val="600"/>
              </a:spcBef>
            </a:pPr>
            <a:r>
              <a:rPr lang="en-US" sz="1200" dirty="0">
                <a:latin typeface="IBM Plex Sans" panose="020B0503050203000203" pitchFamily="34" charset="0"/>
              </a:rPr>
              <a:t>PS-5</a:t>
            </a:r>
          </a:p>
        </p:txBody>
      </p:sp>
      <p:cxnSp>
        <p:nvCxnSpPr>
          <p:cNvPr id="1187" name="Elbow Connector 1186">
            <a:extLst>
              <a:ext uri="{FF2B5EF4-FFF2-40B4-BE49-F238E27FC236}">
                <a16:creationId xmlns:a16="http://schemas.microsoft.com/office/drawing/2014/main" id="{0F710D01-E3E2-12D3-AE9B-BD7D3384B511}"/>
              </a:ext>
            </a:extLst>
          </p:cNvPr>
          <p:cNvCxnSpPr>
            <a:cxnSpLocks/>
            <a:stCxn id="1026" idx="0"/>
          </p:cNvCxnSpPr>
          <p:nvPr/>
        </p:nvCxnSpPr>
        <p:spPr>
          <a:xfrm rot="5400000" flipH="1" flipV="1">
            <a:off x="5001276" y="-96990"/>
            <a:ext cx="843958" cy="6600578"/>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191" name="TextBox 1190">
            <a:extLst>
              <a:ext uri="{FF2B5EF4-FFF2-40B4-BE49-F238E27FC236}">
                <a16:creationId xmlns:a16="http://schemas.microsoft.com/office/drawing/2014/main" id="{C728FDCD-BA63-83B8-B2E4-0473FEED8894}"/>
              </a:ext>
            </a:extLst>
          </p:cNvPr>
          <p:cNvSpPr txBox="1"/>
          <p:nvPr/>
        </p:nvSpPr>
        <p:spPr>
          <a:xfrm>
            <a:off x="3350417" y="2587575"/>
            <a:ext cx="1360363" cy="646331"/>
          </a:xfrm>
          <a:prstGeom prst="rect">
            <a:avLst/>
          </a:prstGeom>
          <a:solidFill>
            <a:schemeClr val="bg1"/>
          </a:solidFill>
        </p:spPr>
        <p:txBody>
          <a:bodyPr wrap="square" rtlCol="0">
            <a:spAutoFit/>
          </a:bodyPr>
          <a:lstStyle/>
          <a:p>
            <a:pPr>
              <a:spcBef>
                <a:spcPts val="600"/>
              </a:spcBef>
            </a:pPr>
            <a:r>
              <a:rPr lang="en-US" sz="1200" dirty="0">
                <a:latin typeface="IBM Plex Sans" panose="020B0503050203000203" pitchFamily="34" charset="0"/>
              </a:rPr>
              <a:t>Real-time Analytics (new) by Apache Flink</a:t>
            </a:r>
          </a:p>
        </p:txBody>
      </p:sp>
      <p:pic>
        <p:nvPicPr>
          <p:cNvPr id="3" name="Graphic 2" descr="Gears with solid fill">
            <a:extLst>
              <a:ext uri="{FF2B5EF4-FFF2-40B4-BE49-F238E27FC236}">
                <a16:creationId xmlns:a16="http://schemas.microsoft.com/office/drawing/2014/main" id="{1E37E88A-BA03-595F-2173-384708DC4246}"/>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8723543" y="3937999"/>
            <a:ext cx="648000" cy="648000"/>
          </a:xfrm>
          <a:prstGeom prst="rect">
            <a:avLst/>
          </a:prstGeom>
        </p:spPr>
      </p:pic>
    </p:spTree>
    <p:extLst>
      <p:ext uri="{BB962C8B-B14F-4D97-AF65-F5344CB8AC3E}">
        <p14:creationId xmlns:p14="http://schemas.microsoft.com/office/powerpoint/2010/main" val="20683835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48C81D-3D28-AA78-5D9F-695CBF47073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3E4FEE1-6658-35FA-ED51-EAC898820E9A}"/>
              </a:ext>
            </a:extLst>
          </p:cNvPr>
          <p:cNvSpPr>
            <a:spLocks noGrp="1"/>
          </p:cNvSpPr>
          <p:nvPr>
            <p:ph type="title"/>
          </p:nvPr>
        </p:nvSpPr>
        <p:spPr>
          <a:xfrm>
            <a:off x="376660" y="251669"/>
            <a:ext cx="11281942" cy="452983"/>
          </a:xfrm>
        </p:spPr>
        <p:txBody>
          <a:bodyPr vert="horz" lIns="91440" tIns="45720" rIns="91440" bIns="45720" rtlCol="0" anchor="ctr">
            <a:normAutofit/>
          </a:bodyPr>
          <a:lstStyle/>
          <a:p>
            <a:r>
              <a:rPr lang="en-IN" sz="2000" b="1" dirty="0">
                <a:latin typeface="IBM Plex Sans Condensed" panose="020B0506050203000203" pitchFamily="34" charset="77"/>
              </a:rPr>
              <a:t>Current Data Warehouse / Lake challenges are impediments to the value realization</a:t>
            </a:r>
          </a:p>
        </p:txBody>
      </p:sp>
      <p:pic>
        <p:nvPicPr>
          <p:cNvPr id="40" name="Graphic 39">
            <a:extLst>
              <a:ext uri="{FF2B5EF4-FFF2-40B4-BE49-F238E27FC236}">
                <a16:creationId xmlns:a16="http://schemas.microsoft.com/office/drawing/2014/main" id="{BE78C2A3-BFC0-BA80-7FC5-7FAC6570602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82676" y="3989125"/>
            <a:ext cx="7772400" cy="2150109"/>
          </a:xfrm>
          <a:prstGeom prst="rect">
            <a:avLst/>
          </a:prstGeom>
        </p:spPr>
      </p:pic>
      <p:sp>
        <p:nvSpPr>
          <p:cNvPr id="41" name="TextBox 40">
            <a:extLst>
              <a:ext uri="{FF2B5EF4-FFF2-40B4-BE49-F238E27FC236}">
                <a16:creationId xmlns:a16="http://schemas.microsoft.com/office/drawing/2014/main" id="{AD473E61-4772-FE41-FE37-40571AB1E1C2}"/>
              </a:ext>
            </a:extLst>
          </p:cNvPr>
          <p:cNvSpPr txBox="1"/>
          <p:nvPr/>
        </p:nvSpPr>
        <p:spPr>
          <a:xfrm>
            <a:off x="376660" y="1004283"/>
            <a:ext cx="11281942" cy="2646878"/>
          </a:xfrm>
          <a:prstGeom prst="rect">
            <a:avLst/>
          </a:prstGeom>
          <a:noFill/>
        </p:spPr>
        <p:txBody>
          <a:bodyPr wrap="square" rtlCol="0">
            <a:spAutoFit/>
          </a:bodyPr>
          <a:lstStyle/>
          <a:p>
            <a:pPr marL="171450" indent="-171450">
              <a:spcBef>
                <a:spcPts val="600"/>
              </a:spcBef>
              <a:buFont typeface="Arial" panose="020B0604020202020204" pitchFamily="34" charset="0"/>
              <a:buChar char="•"/>
            </a:pPr>
            <a:r>
              <a:rPr lang="en-US" sz="1400" dirty="0">
                <a:latin typeface="IBM Plex Sans" panose="020B0503050203000203" pitchFamily="34" charset="0"/>
              </a:rPr>
              <a:t>The current data warehouse is maxed out on resources, and it is difficult to scale to meet the data growth </a:t>
            </a:r>
          </a:p>
          <a:p>
            <a:pPr marL="171450" indent="-171450">
              <a:spcBef>
                <a:spcPts val="600"/>
              </a:spcBef>
              <a:buFont typeface="Arial" panose="020B0604020202020204" pitchFamily="34" charset="0"/>
              <a:buChar char="•"/>
            </a:pPr>
            <a:r>
              <a:rPr lang="en-US" sz="1400" dirty="0">
                <a:latin typeface="IBM Plex Sans" panose="020B0503050203000203" pitchFamily="34" charset="0"/>
              </a:rPr>
              <a:t>The present analytics platform cannot accommodate the current list of use cases and there are many more in the pipeline</a:t>
            </a:r>
          </a:p>
          <a:p>
            <a:pPr marL="171450" indent="-171450">
              <a:spcBef>
                <a:spcPts val="600"/>
              </a:spcBef>
              <a:buFont typeface="Arial" panose="020B0604020202020204" pitchFamily="34" charset="0"/>
              <a:buChar char="•"/>
            </a:pPr>
            <a:r>
              <a:rPr lang="en-US" sz="1400" dirty="0">
                <a:latin typeface="IBM Plex Sans" panose="020B0503050203000203" pitchFamily="34" charset="0"/>
              </a:rPr>
              <a:t>In the current architecture the Data Lake is downstream of Data Warehouse, leading to higher latency and delay to data driven decisions </a:t>
            </a:r>
          </a:p>
          <a:p>
            <a:pPr marL="171450" indent="-171450">
              <a:spcBef>
                <a:spcPts val="600"/>
              </a:spcBef>
              <a:buFont typeface="Arial" panose="020B0604020202020204" pitchFamily="34" charset="0"/>
              <a:buChar char="•"/>
            </a:pPr>
            <a:r>
              <a:rPr lang="en-US" sz="1400" dirty="0">
                <a:latin typeface="IBM Plex Sans" panose="020B0503050203000203" pitchFamily="34" charset="0"/>
              </a:rPr>
              <a:t>Same data is replicated across multiple places which is non-optimum from cost and quality perspective</a:t>
            </a:r>
          </a:p>
          <a:p>
            <a:pPr marL="171450" indent="-171450">
              <a:spcBef>
                <a:spcPts val="600"/>
              </a:spcBef>
              <a:buFont typeface="Arial" panose="020B0604020202020204" pitchFamily="34" charset="0"/>
              <a:buChar char="•"/>
            </a:pPr>
            <a:r>
              <a:rPr lang="en-US" sz="1400" dirty="0">
                <a:latin typeface="IBM Plex Sans" panose="020B0503050203000203" pitchFamily="34" charset="0"/>
              </a:rPr>
              <a:t>Analytics team wants to explore data in self-service mode without making a copy of the data</a:t>
            </a:r>
          </a:p>
          <a:p>
            <a:pPr marL="171450" indent="-171450">
              <a:spcBef>
                <a:spcPts val="600"/>
              </a:spcBef>
              <a:buFont typeface="Arial" panose="020B0604020202020204" pitchFamily="34" charset="0"/>
              <a:buChar char="•"/>
            </a:pPr>
            <a:r>
              <a:rPr lang="en-US" sz="1400" dirty="0">
                <a:latin typeface="IBM Plex Sans" panose="020B0503050203000203" pitchFamily="34" charset="0"/>
              </a:rPr>
              <a:t>The current Data Warehouse on IIAS is going out of support in near future </a:t>
            </a:r>
          </a:p>
          <a:p>
            <a:pPr marL="171450" indent="-171450">
              <a:spcBef>
                <a:spcPts val="600"/>
              </a:spcBef>
              <a:buFont typeface="Arial" panose="020B0604020202020204" pitchFamily="34" charset="0"/>
              <a:buChar char="•"/>
            </a:pPr>
            <a:r>
              <a:rPr lang="en-US" sz="1400" dirty="0">
                <a:latin typeface="IBM Plex Sans" panose="020B0503050203000203" pitchFamily="34" charset="0"/>
              </a:rPr>
              <a:t>Better compatibility with source system database (e.g., CBS) must be there for efficient change data capture (CDC)</a:t>
            </a:r>
          </a:p>
          <a:p>
            <a:pPr marL="171450" indent="-171450">
              <a:spcBef>
                <a:spcPts val="600"/>
              </a:spcBef>
              <a:buFont typeface="Arial" panose="020B0604020202020204" pitchFamily="34" charset="0"/>
              <a:buChar char="•"/>
            </a:pPr>
            <a:r>
              <a:rPr lang="en-US" sz="1400" dirty="0">
                <a:latin typeface="IBM Plex Sans" panose="020B0503050203000203" pitchFamily="34" charset="0"/>
              </a:rPr>
              <a:t>There is no DR at present, which is required for business continuity</a:t>
            </a:r>
          </a:p>
          <a:p>
            <a:pPr marL="171450" indent="-171450">
              <a:spcBef>
                <a:spcPts val="600"/>
              </a:spcBef>
              <a:buFont typeface="Arial" panose="020B0604020202020204" pitchFamily="34" charset="0"/>
              <a:buChar char="•"/>
            </a:pPr>
            <a:endParaRPr lang="en-US" sz="1400" dirty="0">
              <a:latin typeface="IBM Plex Sans" panose="020B0503050203000203" pitchFamily="34" charset="0"/>
            </a:endParaRPr>
          </a:p>
        </p:txBody>
      </p:sp>
      <p:sp>
        <p:nvSpPr>
          <p:cNvPr id="42" name="Rectangle 41">
            <a:extLst>
              <a:ext uri="{FF2B5EF4-FFF2-40B4-BE49-F238E27FC236}">
                <a16:creationId xmlns:a16="http://schemas.microsoft.com/office/drawing/2014/main" id="{8A55EE38-57CF-1896-AC47-6562E5CD16F2}"/>
              </a:ext>
            </a:extLst>
          </p:cNvPr>
          <p:cNvSpPr/>
          <p:nvPr/>
        </p:nvSpPr>
        <p:spPr>
          <a:xfrm>
            <a:off x="6501612" y="3989125"/>
            <a:ext cx="1887014" cy="614542"/>
          </a:xfrm>
          <a:prstGeom prst="rect">
            <a:avLst/>
          </a:prstGeom>
          <a:solidFill>
            <a:schemeClr val="accent5">
              <a:lumMod val="20000"/>
              <a:lumOff val="80000"/>
              <a:alpha val="33000"/>
            </a:schemeClr>
          </a:solidFill>
          <a:ln w="190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defTabSz="1097236"/>
            <a:r>
              <a:rPr lang="en-US" sz="1400" b="1" dirty="0">
                <a:solidFill>
                  <a:schemeClr val="tx1"/>
                </a:solidFill>
                <a:latin typeface="IBM Plex Sans" panose="020B0503050203000203" pitchFamily="34" charset="0"/>
              </a:rPr>
              <a:t>DWH</a:t>
            </a:r>
          </a:p>
        </p:txBody>
      </p:sp>
      <p:sp>
        <p:nvSpPr>
          <p:cNvPr id="43" name="Rectangle 42">
            <a:extLst>
              <a:ext uri="{FF2B5EF4-FFF2-40B4-BE49-F238E27FC236}">
                <a16:creationId xmlns:a16="http://schemas.microsoft.com/office/drawing/2014/main" id="{FB12FACF-1C6E-E1C3-CD81-BF152F5A97AB}"/>
              </a:ext>
            </a:extLst>
          </p:cNvPr>
          <p:cNvSpPr/>
          <p:nvPr/>
        </p:nvSpPr>
        <p:spPr>
          <a:xfrm>
            <a:off x="482676" y="3989126"/>
            <a:ext cx="5911961" cy="2383830"/>
          </a:xfrm>
          <a:prstGeom prst="rect">
            <a:avLst/>
          </a:prstGeom>
          <a:solidFill>
            <a:schemeClr val="accent5">
              <a:lumMod val="20000"/>
              <a:lumOff val="80000"/>
              <a:alpha val="33000"/>
            </a:schemeClr>
          </a:solidFill>
          <a:ln w="190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defTabSz="1097236"/>
            <a:r>
              <a:rPr lang="en-US" sz="1400" b="1" dirty="0">
                <a:solidFill>
                  <a:schemeClr val="tx1"/>
                </a:solidFill>
                <a:latin typeface="IBM Plex Sans" panose="020B0503050203000203" pitchFamily="34" charset="0"/>
              </a:rPr>
              <a:t>DWH</a:t>
            </a:r>
          </a:p>
        </p:txBody>
      </p:sp>
      <p:pic>
        <p:nvPicPr>
          <p:cNvPr id="46" name="Graphic 45" descr="Bar chart outline">
            <a:extLst>
              <a:ext uri="{FF2B5EF4-FFF2-40B4-BE49-F238E27FC236}">
                <a16:creationId xmlns:a16="http://schemas.microsoft.com/office/drawing/2014/main" id="{F2B52B15-A41B-E4A6-4E91-46238707583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550432" y="4668179"/>
            <a:ext cx="396000" cy="396000"/>
          </a:xfrm>
          <a:prstGeom prst="rect">
            <a:avLst/>
          </a:prstGeom>
        </p:spPr>
      </p:pic>
      <p:pic>
        <p:nvPicPr>
          <p:cNvPr id="48" name="Graphic 47" descr="Statistics with solid fill">
            <a:extLst>
              <a:ext uri="{FF2B5EF4-FFF2-40B4-BE49-F238E27FC236}">
                <a16:creationId xmlns:a16="http://schemas.microsoft.com/office/drawing/2014/main" id="{5750A56D-36C6-ABD7-71F9-D039804A4B7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550432" y="5395721"/>
            <a:ext cx="396000" cy="396000"/>
          </a:xfrm>
          <a:prstGeom prst="rect">
            <a:avLst/>
          </a:prstGeom>
        </p:spPr>
      </p:pic>
      <p:pic>
        <p:nvPicPr>
          <p:cNvPr id="50" name="Graphic 49" descr="Pie chart outline">
            <a:extLst>
              <a:ext uri="{FF2B5EF4-FFF2-40B4-BE49-F238E27FC236}">
                <a16:creationId xmlns:a16="http://schemas.microsoft.com/office/drawing/2014/main" id="{F110D72A-AC82-DCEC-FCA4-A093C24451D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550432" y="5031950"/>
            <a:ext cx="396000" cy="396000"/>
          </a:xfrm>
          <a:prstGeom prst="rect">
            <a:avLst/>
          </a:prstGeom>
        </p:spPr>
      </p:pic>
      <p:sp>
        <p:nvSpPr>
          <p:cNvPr id="51" name="TextBox 50">
            <a:extLst>
              <a:ext uri="{FF2B5EF4-FFF2-40B4-BE49-F238E27FC236}">
                <a16:creationId xmlns:a16="http://schemas.microsoft.com/office/drawing/2014/main" id="{9675F188-123D-B633-D17D-39084AEB3E87}"/>
              </a:ext>
            </a:extLst>
          </p:cNvPr>
          <p:cNvSpPr txBox="1"/>
          <p:nvPr/>
        </p:nvSpPr>
        <p:spPr>
          <a:xfrm>
            <a:off x="9054025" y="4802480"/>
            <a:ext cx="1085462" cy="830997"/>
          </a:xfrm>
          <a:prstGeom prst="rect">
            <a:avLst/>
          </a:prstGeom>
          <a:noFill/>
        </p:spPr>
        <p:txBody>
          <a:bodyPr wrap="square" rtlCol="0">
            <a:spAutoFit/>
          </a:bodyPr>
          <a:lstStyle/>
          <a:p>
            <a:pPr>
              <a:spcBef>
                <a:spcPts val="600"/>
              </a:spcBef>
            </a:pPr>
            <a:r>
              <a:rPr lang="en-US" sz="1200" dirty="0">
                <a:latin typeface="IBM Plex Sans" panose="020B0503050203000203" pitchFamily="34" charset="0"/>
              </a:rPr>
              <a:t>Data Exploration and Analytics</a:t>
            </a:r>
          </a:p>
        </p:txBody>
      </p:sp>
      <p:sp>
        <p:nvSpPr>
          <p:cNvPr id="52" name="Right Bracket 51">
            <a:extLst>
              <a:ext uri="{FF2B5EF4-FFF2-40B4-BE49-F238E27FC236}">
                <a16:creationId xmlns:a16="http://schemas.microsoft.com/office/drawing/2014/main" id="{2E004C54-00E6-5B0A-53A9-E0DAE5D56962}"/>
              </a:ext>
            </a:extLst>
          </p:cNvPr>
          <p:cNvSpPr/>
          <p:nvPr/>
        </p:nvSpPr>
        <p:spPr>
          <a:xfrm rot="16200000">
            <a:off x="6618961" y="2334748"/>
            <a:ext cx="180520" cy="3091714"/>
          </a:xfrm>
          <a:prstGeom prst="rightBracket">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3" name="TextBox 52">
            <a:extLst>
              <a:ext uri="{FF2B5EF4-FFF2-40B4-BE49-F238E27FC236}">
                <a16:creationId xmlns:a16="http://schemas.microsoft.com/office/drawing/2014/main" id="{FA94454F-9CC4-5475-1393-0A978F3F3A5A}"/>
              </a:ext>
            </a:extLst>
          </p:cNvPr>
          <p:cNvSpPr txBox="1"/>
          <p:nvPr/>
        </p:nvSpPr>
        <p:spPr>
          <a:xfrm>
            <a:off x="4974582" y="3511825"/>
            <a:ext cx="3469278" cy="276999"/>
          </a:xfrm>
          <a:prstGeom prst="rect">
            <a:avLst/>
          </a:prstGeom>
          <a:noFill/>
        </p:spPr>
        <p:txBody>
          <a:bodyPr wrap="square" rtlCol="0">
            <a:spAutoFit/>
          </a:bodyPr>
          <a:lstStyle/>
          <a:p>
            <a:pPr algn="ctr">
              <a:spcBef>
                <a:spcPts val="600"/>
              </a:spcBef>
            </a:pPr>
            <a:r>
              <a:rPr lang="en-US" sz="1200" dirty="0">
                <a:latin typeface="IBM Plex Sans" panose="020B0503050203000203" pitchFamily="34" charset="0"/>
              </a:rPr>
              <a:t>Reg reports, ah-hoc reports and other queries</a:t>
            </a:r>
          </a:p>
        </p:txBody>
      </p:sp>
      <p:sp>
        <p:nvSpPr>
          <p:cNvPr id="55" name="Right Bracket 54">
            <a:extLst>
              <a:ext uri="{FF2B5EF4-FFF2-40B4-BE49-F238E27FC236}">
                <a16:creationId xmlns:a16="http://schemas.microsoft.com/office/drawing/2014/main" id="{C816E568-1809-DD9C-AFD3-0B59B8B4EC0B}"/>
              </a:ext>
            </a:extLst>
          </p:cNvPr>
          <p:cNvSpPr/>
          <p:nvPr/>
        </p:nvSpPr>
        <p:spPr>
          <a:xfrm>
            <a:off x="8873505" y="4666727"/>
            <a:ext cx="180520" cy="1124994"/>
          </a:xfrm>
          <a:prstGeom prst="rightBracket">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6" name="TextBox 55">
            <a:extLst>
              <a:ext uri="{FF2B5EF4-FFF2-40B4-BE49-F238E27FC236}">
                <a16:creationId xmlns:a16="http://schemas.microsoft.com/office/drawing/2014/main" id="{503F261D-1D54-EB3F-DB87-EBBB4CD42EFA}"/>
              </a:ext>
            </a:extLst>
          </p:cNvPr>
          <p:cNvSpPr txBox="1"/>
          <p:nvPr/>
        </p:nvSpPr>
        <p:spPr>
          <a:xfrm>
            <a:off x="429668" y="6441753"/>
            <a:ext cx="1585692" cy="276999"/>
          </a:xfrm>
          <a:prstGeom prst="rect">
            <a:avLst/>
          </a:prstGeom>
          <a:noFill/>
        </p:spPr>
        <p:txBody>
          <a:bodyPr wrap="none" rtlCol="0">
            <a:spAutoFit/>
          </a:bodyPr>
          <a:lstStyle/>
          <a:p>
            <a:pPr algn="ctr">
              <a:spcBef>
                <a:spcPts val="600"/>
              </a:spcBef>
            </a:pPr>
            <a:r>
              <a:rPr lang="en-US" sz="1200" dirty="0">
                <a:latin typeface="IBM Plex Sans" panose="020B0503050203000203" pitchFamily="34" charset="0"/>
              </a:rPr>
              <a:t>DS = Data Stage Job</a:t>
            </a:r>
          </a:p>
        </p:txBody>
      </p:sp>
      <p:sp>
        <p:nvSpPr>
          <p:cNvPr id="44" name="Rectangle 43">
            <a:extLst>
              <a:ext uri="{FF2B5EF4-FFF2-40B4-BE49-F238E27FC236}">
                <a16:creationId xmlns:a16="http://schemas.microsoft.com/office/drawing/2014/main" id="{739665C5-95BA-48B0-2DFA-9422A971BDF6}"/>
              </a:ext>
            </a:extLst>
          </p:cNvPr>
          <p:cNvSpPr/>
          <p:nvPr/>
        </p:nvSpPr>
        <p:spPr>
          <a:xfrm>
            <a:off x="6501610" y="4666727"/>
            <a:ext cx="1887015" cy="1706227"/>
          </a:xfrm>
          <a:prstGeom prst="rect">
            <a:avLst/>
          </a:prstGeom>
          <a:solidFill>
            <a:schemeClr val="accent6">
              <a:lumMod val="40000"/>
              <a:lumOff val="60000"/>
              <a:alpha val="33000"/>
            </a:schemeClr>
          </a:solidFill>
          <a:ln w="19050">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b"/>
          <a:lstStyle/>
          <a:p>
            <a:pPr defTabSz="1097236"/>
            <a:r>
              <a:rPr lang="en-US" sz="1400" b="1">
                <a:solidFill>
                  <a:schemeClr val="tx1"/>
                </a:solidFill>
                <a:latin typeface="IBM Plex Sans" panose="020B0503050203000203" pitchFamily="34" charset="0"/>
              </a:rPr>
              <a:t>Data Lake</a:t>
            </a:r>
            <a:endParaRPr lang="en-US" sz="1400" b="1" dirty="0">
              <a:solidFill>
                <a:schemeClr val="tx1"/>
              </a:solidFill>
              <a:latin typeface="IBM Plex Sans" panose="020B0503050203000203" pitchFamily="34" charset="0"/>
            </a:endParaRPr>
          </a:p>
        </p:txBody>
      </p:sp>
    </p:spTree>
    <p:extLst>
      <p:ext uri="{BB962C8B-B14F-4D97-AF65-F5344CB8AC3E}">
        <p14:creationId xmlns:p14="http://schemas.microsoft.com/office/powerpoint/2010/main" val="2626140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blinds(horizontal)">
                                      <p:cBhvr>
                                        <p:cTn id="7" dur="500"/>
                                        <p:tgtEl>
                                          <p:spTgt spid="42"/>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43"/>
                                        </p:tgtEl>
                                        <p:attrNameLst>
                                          <p:attrName>style.visibility</p:attrName>
                                        </p:attrNameLst>
                                      </p:cBhvr>
                                      <p:to>
                                        <p:strVal val="visible"/>
                                      </p:to>
                                    </p:set>
                                    <p:animEffect transition="in" filter="blinds(horizontal)">
                                      <p:cBhvr>
                                        <p:cTn id="10" dur="500"/>
                                        <p:tgtEl>
                                          <p:spTgt spid="43"/>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44"/>
                                        </p:tgtEl>
                                        <p:attrNameLst>
                                          <p:attrName>style.visibility</p:attrName>
                                        </p:attrNameLst>
                                      </p:cBhvr>
                                      <p:to>
                                        <p:strVal val="visible"/>
                                      </p:to>
                                    </p:set>
                                    <p:animEffect transition="in" filter="blinds(horizontal)">
                                      <p:cBhvr>
                                        <p:cTn id="13" dur="500"/>
                                        <p:tgtEl>
                                          <p:spTgt spid="44"/>
                                        </p:tgtEl>
                                      </p:cBhvr>
                                    </p:animEffect>
                                  </p:childTnLst>
                                </p:cTn>
                              </p:par>
                              <p:par>
                                <p:cTn id="14" presetID="3" presetClass="entr" presetSubtype="10" fill="hold" grpId="1" nodeType="withEffect">
                                  <p:stCondLst>
                                    <p:cond delay="0"/>
                                  </p:stCondLst>
                                  <p:childTnLst>
                                    <p:set>
                                      <p:cBhvr>
                                        <p:cTn id="15" dur="1" fill="hold">
                                          <p:stCondLst>
                                            <p:cond delay="0"/>
                                          </p:stCondLst>
                                        </p:cTn>
                                        <p:tgtEl>
                                          <p:spTgt spid="43"/>
                                        </p:tgtEl>
                                        <p:attrNameLst>
                                          <p:attrName>style.visibility</p:attrName>
                                        </p:attrNameLst>
                                      </p:cBhvr>
                                      <p:to>
                                        <p:strVal val="visible"/>
                                      </p:to>
                                    </p:set>
                                    <p:animEffect transition="in" filter="blinds(horizontal)">
                                      <p:cBhvr>
                                        <p:cTn id="16" dur="500"/>
                                        <p:tgtEl>
                                          <p:spTgt spid="43"/>
                                        </p:tgtEl>
                                      </p:cBhvr>
                                    </p:animEffect>
                                  </p:childTnLst>
                                </p:cTn>
                              </p:par>
                              <p:par>
                                <p:cTn id="17" presetID="3" presetClass="entr" presetSubtype="10" fill="hold" grpId="1" nodeType="withEffect">
                                  <p:stCondLst>
                                    <p:cond delay="0"/>
                                  </p:stCondLst>
                                  <p:childTnLst>
                                    <p:set>
                                      <p:cBhvr>
                                        <p:cTn id="18" dur="1" fill="hold">
                                          <p:stCondLst>
                                            <p:cond delay="0"/>
                                          </p:stCondLst>
                                        </p:cTn>
                                        <p:tgtEl>
                                          <p:spTgt spid="42"/>
                                        </p:tgtEl>
                                        <p:attrNameLst>
                                          <p:attrName>style.visibility</p:attrName>
                                        </p:attrNameLst>
                                      </p:cBhvr>
                                      <p:to>
                                        <p:strVal val="visible"/>
                                      </p:to>
                                    </p:set>
                                    <p:animEffect transition="in" filter="blinds(horizontal)">
                                      <p:cBhvr>
                                        <p:cTn id="19" dur="500"/>
                                        <p:tgtEl>
                                          <p:spTgt spid="42"/>
                                        </p:tgtEl>
                                      </p:cBhvr>
                                    </p:animEffect>
                                  </p:childTnLst>
                                </p:cTn>
                              </p:par>
                              <p:par>
                                <p:cTn id="20" presetID="3" presetClass="entr" presetSubtype="10" fill="hold" grpId="1" nodeType="withEffect">
                                  <p:stCondLst>
                                    <p:cond delay="0"/>
                                  </p:stCondLst>
                                  <p:childTnLst>
                                    <p:set>
                                      <p:cBhvr>
                                        <p:cTn id="21" dur="1" fill="hold">
                                          <p:stCondLst>
                                            <p:cond delay="0"/>
                                          </p:stCondLst>
                                        </p:cTn>
                                        <p:tgtEl>
                                          <p:spTgt spid="44"/>
                                        </p:tgtEl>
                                        <p:attrNameLst>
                                          <p:attrName>style.visibility</p:attrName>
                                        </p:attrNameLst>
                                      </p:cBhvr>
                                      <p:to>
                                        <p:strVal val="visible"/>
                                      </p:to>
                                    </p:set>
                                    <p:animEffect transition="in" filter="blinds(horizontal)">
                                      <p:cBhvr>
                                        <p:cTn id="22" dur="500"/>
                                        <p:tgtEl>
                                          <p:spTgt spid="44"/>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52"/>
                                        </p:tgtEl>
                                        <p:attrNameLst>
                                          <p:attrName>style.visibility</p:attrName>
                                        </p:attrNameLst>
                                      </p:cBhvr>
                                      <p:to>
                                        <p:strVal val="visible"/>
                                      </p:to>
                                    </p:set>
                                    <p:animEffect transition="in" filter="blinds(horizontal)">
                                      <p:cBhvr>
                                        <p:cTn id="27" dur="500"/>
                                        <p:tgtEl>
                                          <p:spTgt spid="52"/>
                                        </p:tgtEl>
                                      </p:cBhvr>
                                    </p:animEffect>
                                  </p:childTnLst>
                                </p:cTn>
                              </p:par>
                              <p:par>
                                <p:cTn id="28" presetID="3" presetClass="entr" presetSubtype="10" fill="hold" grpId="0" nodeType="withEffect">
                                  <p:stCondLst>
                                    <p:cond delay="0"/>
                                  </p:stCondLst>
                                  <p:childTnLst>
                                    <p:set>
                                      <p:cBhvr>
                                        <p:cTn id="29" dur="1" fill="hold">
                                          <p:stCondLst>
                                            <p:cond delay="0"/>
                                          </p:stCondLst>
                                        </p:cTn>
                                        <p:tgtEl>
                                          <p:spTgt spid="53"/>
                                        </p:tgtEl>
                                        <p:attrNameLst>
                                          <p:attrName>style.visibility</p:attrName>
                                        </p:attrNameLst>
                                      </p:cBhvr>
                                      <p:to>
                                        <p:strVal val="visible"/>
                                      </p:to>
                                    </p:set>
                                    <p:animEffect transition="in" filter="blinds(horizontal)">
                                      <p:cBhvr>
                                        <p:cTn id="30" dur="500"/>
                                        <p:tgtEl>
                                          <p:spTgt spid="53"/>
                                        </p:tgtEl>
                                      </p:cBhvr>
                                    </p:animEffect>
                                  </p:childTnLst>
                                </p:cTn>
                              </p:par>
                              <p:par>
                                <p:cTn id="31" presetID="3" presetClass="entr" presetSubtype="10" fill="hold" nodeType="withEffect">
                                  <p:stCondLst>
                                    <p:cond delay="0"/>
                                  </p:stCondLst>
                                  <p:childTnLst>
                                    <p:set>
                                      <p:cBhvr>
                                        <p:cTn id="32" dur="1" fill="hold">
                                          <p:stCondLst>
                                            <p:cond delay="0"/>
                                          </p:stCondLst>
                                        </p:cTn>
                                        <p:tgtEl>
                                          <p:spTgt spid="46"/>
                                        </p:tgtEl>
                                        <p:attrNameLst>
                                          <p:attrName>style.visibility</p:attrName>
                                        </p:attrNameLst>
                                      </p:cBhvr>
                                      <p:to>
                                        <p:strVal val="visible"/>
                                      </p:to>
                                    </p:set>
                                    <p:animEffect transition="in" filter="blinds(horizontal)">
                                      <p:cBhvr>
                                        <p:cTn id="33" dur="500"/>
                                        <p:tgtEl>
                                          <p:spTgt spid="46"/>
                                        </p:tgtEl>
                                      </p:cBhvr>
                                    </p:animEffect>
                                  </p:childTnLst>
                                </p:cTn>
                              </p:par>
                              <p:par>
                                <p:cTn id="34" presetID="3" presetClass="entr" presetSubtype="10" fill="hold" nodeType="withEffect">
                                  <p:stCondLst>
                                    <p:cond delay="0"/>
                                  </p:stCondLst>
                                  <p:childTnLst>
                                    <p:set>
                                      <p:cBhvr>
                                        <p:cTn id="35" dur="1" fill="hold">
                                          <p:stCondLst>
                                            <p:cond delay="0"/>
                                          </p:stCondLst>
                                        </p:cTn>
                                        <p:tgtEl>
                                          <p:spTgt spid="50"/>
                                        </p:tgtEl>
                                        <p:attrNameLst>
                                          <p:attrName>style.visibility</p:attrName>
                                        </p:attrNameLst>
                                      </p:cBhvr>
                                      <p:to>
                                        <p:strVal val="visible"/>
                                      </p:to>
                                    </p:set>
                                    <p:animEffect transition="in" filter="blinds(horizontal)">
                                      <p:cBhvr>
                                        <p:cTn id="36" dur="500"/>
                                        <p:tgtEl>
                                          <p:spTgt spid="50"/>
                                        </p:tgtEl>
                                      </p:cBhvr>
                                    </p:animEffect>
                                  </p:childTnLst>
                                </p:cTn>
                              </p:par>
                              <p:par>
                                <p:cTn id="37" presetID="3" presetClass="entr" presetSubtype="10" fill="hold" nodeType="withEffect">
                                  <p:stCondLst>
                                    <p:cond delay="0"/>
                                  </p:stCondLst>
                                  <p:childTnLst>
                                    <p:set>
                                      <p:cBhvr>
                                        <p:cTn id="38" dur="1" fill="hold">
                                          <p:stCondLst>
                                            <p:cond delay="0"/>
                                          </p:stCondLst>
                                        </p:cTn>
                                        <p:tgtEl>
                                          <p:spTgt spid="48"/>
                                        </p:tgtEl>
                                        <p:attrNameLst>
                                          <p:attrName>style.visibility</p:attrName>
                                        </p:attrNameLst>
                                      </p:cBhvr>
                                      <p:to>
                                        <p:strVal val="visible"/>
                                      </p:to>
                                    </p:set>
                                    <p:animEffect transition="in" filter="blinds(horizontal)">
                                      <p:cBhvr>
                                        <p:cTn id="39" dur="500"/>
                                        <p:tgtEl>
                                          <p:spTgt spid="48"/>
                                        </p:tgtEl>
                                      </p:cBhvr>
                                    </p:animEffect>
                                  </p:childTnLst>
                                </p:cTn>
                              </p:par>
                              <p:par>
                                <p:cTn id="40" presetID="3" presetClass="entr" presetSubtype="10" fill="hold" grpId="0" nodeType="withEffect">
                                  <p:stCondLst>
                                    <p:cond delay="0"/>
                                  </p:stCondLst>
                                  <p:childTnLst>
                                    <p:set>
                                      <p:cBhvr>
                                        <p:cTn id="41" dur="1" fill="hold">
                                          <p:stCondLst>
                                            <p:cond delay="0"/>
                                          </p:stCondLst>
                                        </p:cTn>
                                        <p:tgtEl>
                                          <p:spTgt spid="55"/>
                                        </p:tgtEl>
                                        <p:attrNameLst>
                                          <p:attrName>style.visibility</p:attrName>
                                        </p:attrNameLst>
                                      </p:cBhvr>
                                      <p:to>
                                        <p:strVal val="visible"/>
                                      </p:to>
                                    </p:set>
                                    <p:animEffect transition="in" filter="blinds(horizontal)">
                                      <p:cBhvr>
                                        <p:cTn id="42" dur="500"/>
                                        <p:tgtEl>
                                          <p:spTgt spid="55"/>
                                        </p:tgtEl>
                                      </p:cBhvr>
                                    </p:animEffect>
                                  </p:childTnLst>
                                </p:cTn>
                              </p:par>
                              <p:par>
                                <p:cTn id="43" presetID="3" presetClass="entr" presetSubtype="10" fill="hold" grpId="0" nodeType="withEffect">
                                  <p:stCondLst>
                                    <p:cond delay="0"/>
                                  </p:stCondLst>
                                  <p:childTnLst>
                                    <p:set>
                                      <p:cBhvr>
                                        <p:cTn id="44" dur="1" fill="hold">
                                          <p:stCondLst>
                                            <p:cond delay="0"/>
                                          </p:stCondLst>
                                        </p:cTn>
                                        <p:tgtEl>
                                          <p:spTgt spid="51"/>
                                        </p:tgtEl>
                                        <p:attrNameLst>
                                          <p:attrName>style.visibility</p:attrName>
                                        </p:attrNameLst>
                                      </p:cBhvr>
                                      <p:to>
                                        <p:strVal val="visible"/>
                                      </p:to>
                                    </p:set>
                                    <p:animEffect transition="in" filter="blinds(horizontal)">
                                      <p:cBhvr>
                                        <p:cTn id="45"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2" grpId="1" animBg="1"/>
      <p:bldP spid="43" grpId="0" animBg="1"/>
      <p:bldP spid="43" grpId="1" animBg="1"/>
      <p:bldP spid="51" grpId="0"/>
      <p:bldP spid="52" grpId="0" animBg="1"/>
      <p:bldP spid="53" grpId="0"/>
      <p:bldP spid="55" grpId="0" animBg="1"/>
      <p:bldP spid="44" grpId="0" animBg="1"/>
      <p:bldP spid="44" grpId="1"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95B53B-FEC4-F9C8-EE3D-E4C766B83385}"/>
            </a:ext>
          </a:extLst>
        </p:cNvPr>
        <p:cNvGrpSpPr/>
        <p:nvPr/>
      </p:nvGrpSpPr>
      <p:grpSpPr>
        <a:xfrm>
          <a:off x="0" y="0"/>
          <a:ext cx="0" cy="0"/>
          <a:chOff x="0" y="0"/>
          <a:chExt cx="0" cy="0"/>
        </a:xfrm>
      </p:grpSpPr>
      <p:grpSp>
        <p:nvGrpSpPr>
          <p:cNvPr id="13" name="Group 12">
            <a:extLst>
              <a:ext uri="{FF2B5EF4-FFF2-40B4-BE49-F238E27FC236}">
                <a16:creationId xmlns:a16="http://schemas.microsoft.com/office/drawing/2014/main" id="{835ADEDD-A056-6DAC-5598-94793D2436E5}"/>
              </a:ext>
            </a:extLst>
          </p:cNvPr>
          <p:cNvGrpSpPr/>
          <p:nvPr/>
        </p:nvGrpSpPr>
        <p:grpSpPr>
          <a:xfrm>
            <a:off x="1849262" y="730894"/>
            <a:ext cx="970137" cy="1209169"/>
            <a:chOff x="325262" y="868680"/>
            <a:chExt cx="970137" cy="1209169"/>
          </a:xfrm>
        </p:grpSpPr>
        <p:pic>
          <p:nvPicPr>
            <p:cNvPr id="4" name="Graphic 3" descr="Database with solid fill">
              <a:extLst>
                <a:ext uri="{FF2B5EF4-FFF2-40B4-BE49-F238E27FC236}">
                  <a16:creationId xmlns:a16="http://schemas.microsoft.com/office/drawing/2014/main" id="{99BF82AD-B65E-7785-BF07-D278D066CE2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5050" y="868680"/>
              <a:ext cx="670560" cy="670560"/>
            </a:xfrm>
            <a:prstGeom prst="rect">
              <a:avLst/>
            </a:prstGeom>
          </p:spPr>
        </p:pic>
        <p:sp>
          <p:nvSpPr>
            <p:cNvPr id="5" name="TextBox 4">
              <a:extLst>
                <a:ext uri="{FF2B5EF4-FFF2-40B4-BE49-F238E27FC236}">
                  <a16:creationId xmlns:a16="http://schemas.microsoft.com/office/drawing/2014/main" id="{1DE8D4CB-78E4-DB08-0D14-A61F5F66298B}"/>
                </a:ext>
              </a:extLst>
            </p:cNvPr>
            <p:cNvSpPr txBox="1"/>
            <p:nvPr/>
          </p:nvSpPr>
          <p:spPr>
            <a:xfrm>
              <a:off x="325262" y="1539240"/>
              <a:ext cx="970137" cy="538609"/>
            </a:xfrm>
            <a:prstGeom prst="rect">
              <a:avLst/>
            </a:prstGeom>
            <a:noFill/>
          </p:spPr>
          <p:txBody>
            <a:bodyPr wrap="none" rtlCol="0">
              <a:spAutoFit/>
            </a:bodyPr>
            <a:lstStyle/>
            <a:p>
              <a:pPr algn="ctr">
                <a:spcBef>
                  <a:spcPts val="600"/>
                </a:spcBef>
              </a:pPr>
              <a:r>
                <a:rPr lang="en-US" sz="1200" dirty="0">
                  <a:latin typeface="IBM Plex Sans" panose="020B0503050203000203" pitchFamily="34" charset="0"/>
                </a:rPr>
                <a:t>Landing DB</a:t>
              </a:r>
            </a:p>
            <a:p>
              <a:pPr algn="ctr">
                <a:spcBef>
                  <a:spcPts val="600"/>
                </a:spcBef>
              </a:pPr>
              <a:r>
                <a:rPr lang="en-US" sz="1200" dirty="0">
                  <a:latin typeface="IBM Plex Sans" panose="020B0503050203000203" pitchFamily="34" charset="0"/>
                </a:rPr>
                <a:t>(DB2)</a:t>
              </a:r>
            </a:p>
          </p:txBody>
        </p:sp>
      </p:grpSp>
      <p:grpSp>
        <p:nvGrpSpPr>
          <p:cNvPr id="12" name="Group 11">
            <a:extLst>
              <a:ext uri="{FF2B5EF4-FFF2-40B4-BE49-F238E27FC236}">
                <a16:creationId xmlns:a16="http://schemas.microsoft.com/office/drawing/2014/main" id="{25B6A49C-BAFA-AB47-BF1A-5C965523EBA1}"/>
              </a:ext>
            </a:extLst>
          </p:cNvPr>
          <p:cNvGrpSpPr/>
          <p:nvPr/>
        </p:nvGrpSpPr>
        <p:grpSpPr>
          <a:xfrm>
            <a:off x="3077667" y="1332142"/>
            <a:ext cx="941283" cy="1209169"/>
            <a:chOff x="1492707" y="868680"/>
            <a:chExt cx="941283" cy="1209169"/>
          </a:xfrm>
        </p:grpSpPr>
        <p:pic>
          <p:nvPicPr>
            <p:cNvPr id="6" name="Graphic 5" descr="Database with solid fill">
              <a:extLst>
                <a:ext uri="{FF2B5EF4-FFF2-40B4-BE49-F238E27FC236}">
                  <a16:creationId xmlns:a16="http://schemas.microsoft.com/office/drawing/2014/main" id="{F2E709D5-A777-EE8C-A0AD-1076CCBE0A8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28068" y="868680"/>
              <a:ext cx="670560" cy="670560"/>
            </a:xfrm>
            <a:prstGeom prst="rect">
              <a:avLst/>
            </a:prstGeom>
          </p:spPr>
        </p:pic>
        <p:sp>
          <p:nvSpPr>
            <p:cNvPr id="7" name="TextBox 6">
              <a:extLst>
                <a:ext uri="{FF2B5EF4-FFF2-40B4-BE49-F238E27FC236}">
                  <a16:creationId xmlns:a16="http://schemas.microsoft.com/office/drawing/2014/main" id="{044D97C0-857F-56FC-5442-E58461B4F61A}"/>
                </a:ext>
              </a:extLst>
            </p:cNvPr>
            <p:cNvSpPr txBox="1"/>
            <p:nvPr/>
          </p:nvSpPr>
          <p:spPr>
            <a:xfrm>
              <a:off x="1492707" y="1539240"/>
              <a:ext cx="941283" cy="538609"/>
            </a:xfrm>
            <a:prstGeom prst="rect">
              <a:avLst/>
            </a:prstGeom>
            <a:noFill/>
          </p:spPr>
          <p:txBody>
            <a:bodyPr wrap="none" rtlCol="0">
              <a:spAutoFit/>
            </a:bodyPr>
            <a:lstStyle/>
            <a:p>
              <a:pPr algn="ctr">
                <a:spcBef>
                  <a:spcPts val="600"/>
                </a:spcBef>
              </a:pPr>
              <a:r>
                <a:rPr lang="en-US" sz="1200" dirty="0">
                  <a:latin typeface="IBM Plex Sans" panose="020B0503050203000203" pitchFamily="34" charset="0"/>
                </a:rPr>
                <a:t>Staging DB</a:t>
              </a:r>
            </a:p>
            <a:p>
              <a:pPr algn="ctr">
                <a:spcBef>
                  <a:spcPts val="600"/>
                </a:spcBef>
              </a:pPr>
              <a:r>
                <a:rPr lang="en-US" sz="1200" dirty="0">
                  <a:latin typeface="IBM Plex Sans" panose="020B0503050203000203" pitchFamily="34" charset="0"/>
                </a:rPr>
                <a:t>(IIAS)</a:t>
              </a:r>
            </a:p>
          </p:txBody>
        </p:sp>
      </p:grpSp>
      <p:cxnSp>
        <p:nvCxnSpPr>
          <p:cNvPr id="9" name="Straight Arrow Connector 8">
            <a:extLst>
              <a:ext uri="{FF2B5EF4-FFF2-40B4-BE49-F238E27FC236}">
                <a16:creationId xmlns:a16="http://schemas.microsoft.com/office/drawing/2014/main" id="{641C43A9-CC5A-6A51-6B71-33C6D496BC94}"/>
              </a:ext>
            </a:extLst>
          </p:cNvPr>
          <p:cNvCxnSpPr>
            <a:cxnSpLocks/>
            <a:endCxn id="6" idx="1"/>
          </p:cNvCxnSpPr>
          <p:nvPr/>
        </p:nvCxnSpPr>
        <p:spPr>
          <a:xfrm>
            <a:off x="2658330" y="1134022"/>
            <a:ext cx="554698" cy="533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DE7A6CC2-56BF-7F7D-29A8-920251211916}"/>
              </a:ext>
            </a:extLst>
          </p:cNvPr>
          <p:cNvGrpSpPr/>
          <p:nvPr/>
        </p:nvGrpSpPr>
        <p:grpSpPr>
          <a:xfrm>
            <a:off x="6355356" y="727557"/>
            <a:ext cx="2042547" cy="1209169"/>
            <a:chOff x="942082" y="868680"/>
            <a:chExt cx="2042547" cy="1209169"/>
          </a:xfrm>
        </p:grpSpPr>
        <p:pic>
          <p:nvPicPr>
            <p:cNvPr id="15" name="Graphic 14" descr="Database with solid fill">
              <a:extLst>
                <a:ext uri="{FF2B5EF4-FFF2-40B4-BE49-F238E27FC236}">
                  <a16:creationId xmlns:a16="http://schemas.microsoft.com/office/drawing/2014/main" id="{639A2780-802A-2F96-43D0-97FD354BF71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28068" y="868680"/>
              <a:ext cx="648000" cy="648000"/>
            </a:xfrm>
            <a:prstGeom prst="rect">
              <a:avLst/>
            </a:prstGeom>
          </p:spPr>
        </p:pic>
        <p:sp>
          <p:nvSpPr>
            <p:cNvPr id="16" name="TextBox 15">
              <a:extLst>
                <a:ext uri="{FF2B5EF4-FFF2-40B4-BE49-F238E27FC236}">
                  <a16:creationId xmlns:a16="http://schemas.microsoft.com/office/drawing/2014/main" id="{980CE945-ABC4-E8A4-0F65-6030C96F2B8A}"/>
                </a:ext>
              </a:extLst>
            </p:cNvPr>
            <p:cNvSpPr txBox="1"/>
            <p:nvPr/>
          </p:nvSpPr>
          <p:spPr>
            <a:xfrm>
              <a:off x="942082" y="1539240"/>
              <a:ext cx="2042547" cy="538609"/>
            </a:xfrm>
            <a:prstGeom prst="rect">
              <a:avLst/>
            </a:prstGeom>
            <a:noFill/>
          </p:spPr>
          <p:txBody>
            <a:bodyPr wrap="none" rtlCol="0">
              <a:spAutoFit/>
            </a:bodyPr>
            <a:lstStyle/>
            <a:p>
              <a:pPr algn="ctr">
                <a:spcBef>
                  <a:spcPts val="600"/>
                </a:spcBef>
              </a:pPr>
              <a:r>
                <a:rPr lang="en-US" sz="1200" dirty="0">
                  <a:latin typeface="IBM Plex Sans" panose="020B0503050203000203" pitchFamily="34" charset="0"/>
                </a:rPr>
                <a:t>EDW + GDM + Other Marts </a:t>
              </a:r>
            </a:p>
            <a:p>
              <a:pPr algn="ctr">
                <a:spcBef>
                  <a:spcPts val="600"/>
                </a:spcBef>
              </a:pPr>
              <a:r>
                <a:rPr lang="en-US" sz="1200" dirty="0">
                  <a:latin typeface="IBM Plex Sans" panose="020B0503050203000203" pitchFamily="34" charset="0"/>
                </a:rPr>
                <a:t>(IIAS)</a:t>
              </a:r>
            </a:p>
          </p:txBody>
        </p:sp>
      </p:grpSp>
      <p:cxnSp>
        <p:nvCxnSpPr>
          <p:cNvPr id="18" name="Straight Arrow Connector 17">
            <a:extLst>
              <a:ext uri="{FF2B5EF4-FFF2-40B4-BE49-F238E27FC236}">
                <a16:creationId xmlns:a16="http://schemas.microsoft.com/office/drawing/2014/main" id="{30B2CEBD-4C2D-DDC6-3FCB-AD7EDF516FEF}"/>
              </a:ext>
            </a:extLst>
          </p:cNvPr>
          <p:cNvCxnSpPr>
            <a:cxnSpLocks/>
            <a:stCxn id="6" idx="3"/>
            <a:endCxn id="15" idx="1"/>
          </p:cNvCxnSpPr>
          <p:nvPr/>
        </p:nvCxnSpPr>
        <p:spPr>
          <a:xfrm flipV="1">
            <a:off x="3883588" y="1051557"/>
            <a:ext cx="3157754" cy="615865"/>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id="{149CD5FA-3935-1421-D115-205867BD9B7B}"/>
              </a:ext>
            </a:extLst>
          </p:cNvPr>
          <p:cNvGrpSpPr/>
          <p:nvPr/>
        </p:nvGrpSpPr>
        <p:grpSpPr>
          <a:xfrm>
            <a:off x="1778914" y="4689988"/>
            <a:ext cx="1098378" cy="1212908"/>
            <a:chOff x="254914" y="3836548"/>
            <a:chExt cx="1098378" cy="1212908"/>
          </a:xfrm>
        </p:grpSpPr>
        <p:pic>
          <p:nvPicPr>
            <p:cNvPr id="1026" name="Picture 2">
              <a:extLst>
                <a:ext uri="{FF2B5EF4-FFF2-40B4-BE49-F238E27FC236}">
                  <a16:creationId xmlns:a16="http://schemas.microsoft.com/office/drawing/2014/main" id="{F1CA0D23-EFB8-E3ED-C176-499CB403CE1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6330" y="3836548"/>
              <a:ext cx="648000" cy="648000"/>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B481C491-A3B9-FA39-FF55-369873C31931}"/>
                </a:ext>
              </a:extLst>
            </p:cNvPr>
            <p:cNvSpPr txBox="1"/>
            <p:nvPr/>
          </p:nvSpPr>
          <p:spPr>
            <a:xfrm>
              <a:off x="254914" y="4510847"/>
              <a:ext cx="1098378" cy="538609"/>
            </a:xfrm>
            <a:prstGeom prst="rect">
              <a:avLst/>
            </a:prstGeom>
            <a:noFill/>
          </p:spPr>
          <p:txBody>
            <a:bodyPr wrap="none" rtlCol="0">
              <a:spAutoFit/>
            </a:bodyPr>
            <a:lstStyle/>
            <a:p>
              <a:pPr algn="ctr">
                <a:spcBef>
                  <a:spcPts val="600"/>
                </a:spcBef>
              </a:pPr>
              <a:r>
                <a:rPr lang="en-US" sz="1200" dirty="0">
                  <a:latin typeface="IBM Plex Sans" panose="020B0503050203000203" pitchFamily="34" charset="0"/>
                </a:rPr>
                <a:t>Landing zone</a:t>
              </a:r>
            </a:p>
            <a:p>
              <a:pPr algn="ctr">
                <a:spcBef>
                  <a:spcPts val="600"/>
                </a:spcBef>
              </a:pPr>
              <a:r>
                <a:rPr lang="en-US" sz="1200" dirty="0">
                  <a:latin typeface="IBM Plex Sans" panose="020B0503050203000203" pitchFamily="34" charset="0"/>
                </a:rPr>
                <a:t>(Kafka)</a:t>
              </a:r>
            </a:p>
          </p:txBody>
        </p:sp>
      </p:grpSp>
      <p:cxnSp>
        <p:nvCxnSpPr>
          <p:cNvPr id="28" name="Straight Arrow Connector 27">
            <a:extLst>
              <a:ext uri="{FF2B5EF4-FFF2-40B4-BE49-F238E27FC236}">
                <a16:creationId xmlns:a16="http://schemas.microsoft.com/office/drawing/2014/main" id="{C6D7B531-B94F-883B-19BA-22DC560CC8D5}"/>
              </a:ext>
            </a:extLst>
          </p:cNvPr>
          <p:cNvCxnSpPr>
            <a:endCxn id="1026" idx="1"/>
          </p:cNvCxnSpPr>
          <p:nvPr/>
        </p:nvCxnSpPr>
        <p:spPr>
          <a:xfrm>
            <a:off x="1590993" y="5013988"/>
            <a:ext cx="41933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30" name="Group 29">
            <a:extLst>
              <a:ext uri="{FF2B5EF4-FFF2-40B4-BE49-F238E27FC236}">
                <a16:creationId xmlns:a16="http://schemas.microsoft.com/office/drawing/2014/main" id="{641C5454-AC32-B102-F25B-A1DD7CA29893}"/>
              </a:ext>
            </a:extLst>
          </p:cNvPr>
          <p:cNvGrpSpPr/>
          <p:nvPr/>
        </p:nvGrpSpPr>
        <p:grpSpPr>
          <a:xfrm>
            <a:off x="598772" y="4697242"/>
            <a:ext cx="1090362" cy="1205654"/>
            <a:chOff x="598772" y="3843802"/>
            <a:chExt cx="1090362" cy="1205654"/>
          </a:xfrm>
        </p:grpSpPr>
        <p:pic>
          <p:nvPicPr>
            <p:cNvPr id="26" name="Picture 25">
              <a:extLst>
                <a:ext uri="{FF2B5EF4-FFF2-40B4-BE49-F238E27FC236}">
                  <a16:creationId xmlns:a16="http://schemas.microsoft.com/office/drawing/2014/main" id="{311200CA-EB7C-4CF8-ACFF-5B602C1EBFBE}"/>
                </a:ext>
              </a:extLst>
            </p:cNvPr>
            <p:cNvPicPr>
              <a:picLocks noChangeAspect="1"/>
            </p:cNvPicPr>
            <p:nvPr/>
          </p:nvPicPr>
          <p:blipFill>
            <a:blip r:embed="rId6"/>
            <a:stretch>
              <a:fillRect/>
            </a:stretch>
          </p:blipFill>
          <p:spPr>
            <a:xfrm>
              <a:off x="819953" y="3843802"/>
              <a:ext cx="648000" cy="633492"/>
            </a:xfrm>
            <a:prstGeom prst="rect">
              <a:avLst/>
            </a:prstGeom>
          </p:spPr>
        </p:pic>
        <p:sp>
          <p:nvSpPr>
            <p:cNvPr id="29" name="TextBox 28">
              <a:extLst>
                <a:ext uri="{FF2B5EF4-FFF2-40B4-BE49-F238E27FC236}">
                  <a16:creationId xmlns:a16="http://schemas.microsoft.com/office/drawing/2014/main" id="{78998364-46E8-346D-4074-D014F76FE49F}"/>
                </a:ext>
              </a:extLst>
            </p:cNvPr>
            <p:cNvSpPr txBox="1"/>
            <p:nvPr/>
          </p:nvSpPr>
          <p:spPr>
            <a:xfrm>
              <a:off x="598772" y="4510847"/>
              <a:ext cx="1090362" cy="538609"/>
            </a:xfrm>
            <a:prstGeom prst="rect">
              <a:avLst/>
            </a:prstGeom>
            <a:noFill/>
          </p:spPr>
          <p:txBody>
            <a:bodyPr wrap="none" rtlCol="0">
              <a:spAutoFit/>
            </a:bodyPr>
            <a:lstStyle/>
            <a:p>
              <a:pPr algn="ctr">
                <a:spcBef>
                  <a:spcPts val="600"/>
                </a:spcBef>
              </a:pPr>
              <a:r>
                <a:rPr lang="en-US" sz="1200" dirty="0">
                  <a:latin typeface="IBM Plex Sans" panose="020B0503050203000203" pitchFamily="34" charset="0"/>
                </a:rPr>
                <a:t>New </a:t>
              </a:r>
            </a:p>
            <a:p>
              <a:pPr algn="ctr">
                <a:spcBef>
                  <a:spcPts val="600"/>
                </a:spcBef>
              </a:pPr>
              <a:r>
                <a:rPr lang="en-US" sz="1200" dirty="0">
                  <a:latin typeface="IBM Plex Sans" panose="020B0503050203000203" pitchFamily="34" charset="0"/>
                </a:rPr>
                <a:t>CDC Solution</a:t>
              </a:r>
            </a:p>
          </p:txBody>
        </p:sp>
      </p:grpSp>
      <p:grpSp>
        <p:nvGrpSpPr>
          <p:cNvPr id="32" name="Group 31">
            <a:extLst>
              <a:ext uri="{FF2B5EF4-FFF2-40B4-BE49-F238E27FC236}">
                <a16:creationId xmlns:a16="http://schemas.microsoft.com/office/drawing/2014/main" id="{970CD873-05D0-504C-5FD8-114C01ABEC89}"/>
              </a:ext>
            </a:extLst>
          </p:cNvPr>
          <p:cNvGrpSpPr/>
          <p:nvPr/>
        </p:nvGrpSpPr>
        <p:grpSpPr>
          <a:xfrm>
            <a:off x="519013" y="778791"/>
            <a:ext cx="1249879" cy="1345938"/>
            <a:chOff x="519013" y="916577"/>
            <a:chExt cx="1249879" cy="1345938"/>
          </a:xfrm>
        </p:grpSpPr>
        <p:pic>
          <p:nvPicPr>
            <p:cNvPr id="1028" name="Picture 4" descr="Ibm Change Data Capture Logo, HD Png Download , Transparent Png Image -  PNGitem">
              <a:extLst>
                <a:ext uri="{FF2B5EF4-FFF2-40B4-BE49-F238E27FC236}">
                  <a16:creationId xmlns:a16="http://schemas.microsoft.com/office/drawing/2014/main" id="{92C7B202-9EC5-C0A5-9AB2-6869CDBFCCA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96913" y="916577"/>
              <a:ext cx="894080" cy="574766"/>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a16="http://schemas.microsoft.com/office/drawing/2014/main" id="{8A67F3D2-E2F0-1162-ED72-9B2CCF213705}"/>
                </a:ext>
              </a:extLst>
            </p:cNvPr>
            <p:cNvSpPr txBox="1"/>
            <p:nvPr/>
          </p:nvSpPr>
          <p:spPr>
            <a:xfrm>
              <a:off x="519013" y="1539240"/>
              <a:ext cx="1249879" cy="723275"/>
            </a:xfrm>
            <a:prstGeom prst="rect">
              <a:avLst/>
            </a:prstGeom>
            <a:noFill/>
          </p:spPr>
          <p:txBody>
            <a:bodyPr wrap="square" rtlCol="0">
              <a:spAutoFit/>
            </a:bodyPr>
            <a:lstStyle/>
            <a:p>
              <a:pPr algn="ctr">
                <a:spcBef>
                  <a:spcPts val="600"/>
                </a:spcBef>
              </a:pPr>
              <a:r>
                <a:rPr lang="en-US" sz="1200" dirty="0">
                  <a:latin typeface="IBM Plex Sans" panose="020B0503050203000203" pitchFamily="34" charset="0"/>
                </a:rPr>
                <a:t>Change Data Capture </a:t>
              </a:r>
            </a:p>
            <a:p>
              <a:pPr algn="ctr">
                <a:spcBef>
                  <a:spcPts val="600"/>
                </a:spcBef>
              </a:pPr>
              <a:r>
                <a:rPr lang="en-US" sz="1200" dirty="0">
                  <a:latin typeface="IBM Plex Sans" panose="020B0503050203000203" pitchFamily="34" charset="0"/>
                </a:rPr>
                <a:t>(IBM)</a:t>
              </a:r>
            </a:p>
          </p:txBody>
        </p:sp>
      </p:grpSp>
      <p:sp>
        <p:nvSpPr>
          <p:cNvPr id="33" name="TextBox 32">
            <a:extLst>
              <a:ext uri="{FF2B5EF4-FFF2-40B4-BE49-F238E27FC236}">
                <a16:creationId xmlns:a16="http://schemas.microsoft.com/office/drawing/2014/main" id="{D7F642D8-8B9D-FE15-D6EE-C50FFE8D09F2}"/>
              </a:ext>
            </a:extLst>
          </p:cNvPr>
          <p:cNvSpPr txBox="1"/>
          <p:nvPr/>
        </p:nvSpPr>
        <p:spPr>
          <a:xfrm>
            <a:off x="10684157" y="933977"/>
            <a:ext cx="1285929" cy="5770811"/>
          </a:xfrm>
          <a:prstGeom prst="rect">
            <a:avLst/>
          </a:prstGeom>
          <a:noFill/>
        </p:spPr>
        <p:txBody>
          <a:bodyPr wrap="none" rtlCol="0">
            <a:spAutoFit/>
          </a:bodyPr>
          <a:lstStyle/>
          <a:p>
            <a:pPr>
              <a:spcBef>
                <a:spcPts val="600"/>
              </a:spcBef>
            </a:pPr>
            <a:r>
              <a:rPr lang="en-US" sz="1200" b="1" dirty="0">
                <a:latin typeface="IBM Plex Sans" panose="020B0503050203000203" pitchFamily="34" charset="0"/>
              </a:rPr>
              <a:t>IIAS</a:t>
            </a:r>
          </a:p>
          <a:p>
            <a:pPr>
              <a:spcBef>
                <a:spcPts val="600"/>
              </a:spcBef>
            </a:pPr>
            <a:endParaRPr lang="en-US" sz="1200" dirty="0">
              <a:latin typeface="IBM Plex Sans" panose="020B0503050203000203" pitchFamily="34" charset="0"/>
            </a:endParaRPr>
          </a:p>
          <a:p>
            <a:pPr>
              <a:spcBef>
                <a:spcPts val="600"/>
              </a:spcBef>
            </a:pPr>
            <a:r>
              <a:rPr lang="en-US" sz="1200" dirty="0">
                <a:latin typeface="IBM Plex Sans" panose="020B0503050203000203" pitchFamily="34" charset="0"/>
              </a:rPr>
              <a:t>DWH</a:t>
            </a:r>
          </a:p>
          <a:p>
            <a:pPr marL="171450" indent="-171450">
              <a:spcBef>
                <a:spcPts val="600"/>
              </a:spcBef>
              <a:buFont typeface="Arial" panose="020B0604020202020204" pitchFamily="34" charset="0"/>
              <a:buChar char="•"/>
            </a:pPr>
            <a:r>
              <a:rPr lang="en-US" sz="1200" dirty="0">
                <a:solidFill>
                  <a:srgbClr val="00B050"/>
                </a:solidFill>
                <a:latin typeface="IBM Plex Sans" panose="020B0503050203000203" pitchFamily="34" charset="0"/>
              </a:rPr>
              <a:t>EDW</a:t>
            </a:r>
          </a:p>
          <a:p>
            <a:pPr marL="171450" indent="-171450">
              <a:spcBef>
                <a:spcPts val="600"/>
              </a:spcBef>
              <a:buFont typeface="Arial" panose="020B0604020202020204" pitchFamily="34" charset="0"/>
              <a:buChar char="•"/>
            </a:pPr>
            <a:r>
              <a:rPr lang="en-US" sz="1200" dirty="0">
                <a:solidFill>
                  <a:srgbClr val="00B050"/>
                </a:solidFill>
                <a:latin typeface="IBM Plex Sans" panose="020B0503050203000203" pitchFamily="34" charset="0"/>
              </a:rPr>
              <a:t>GDM</a:t>
            </a:r>
          </a:p>
          <a:p>
            <a:pPr marL="171450" indent="-171450">
              <a:spcBef>
                <a:spcPts val="600"/>
              </a:spcBef>
              <a:buFont typeface="Arial" panose="020B0604020202020204" pitchFamily="34" charset="0"/>
              <a:buChar char="•"/>
            </a:pPr>
            <a:r>
              <a:rPr lang="en-US" sz="1200" dirty="0">
                <a:solidFill>
                  <a:srgbClr val="00B050"/>
                </a:solidFill>
                <a:latin typeface="IBM Plex Sans" panose="020B0503050203000203" pitchFamily="34" charset="0"/>
              </a:rPr>
              <a:t>Landing</a:t>
            </a:r>
            <a:r>
              <a:rPr lang="en-US" sz="1200" dirty="0">
                <a:latin typeface="IBM Plex Sans" panose="020B0503050203000203" pitchFamily="34" charset="0"/>
              </a:rPr>
              <a:t> </a:t>
            </a:r>
          </a:p>
          <a:p>
            <a:pPr marL="171450" indent="-171450">
              <a:spcBef>
                <a:spcPts val="600"/>
              </a:spcBef>
              <a:buFont typeface="Arial" panose="020B0604020202020204" pitchFamily="34" charset="0"/>
              <a:buChar char="•"/>
            </a:pPr>
            <a:r>
              <a:rPr lang="en-US" sz="1200" dirty="0">
                <a:solidFill>
                  <a:srgbClr val="00B050"/>
                </a:solidFill>
                <a:latin typeface="IBM Plex Sans" panose="020B0503050203000203" pitchFamily="34" charset="0"/>
              </a:rPr>
              <a:t>Other Marts</a:t>
            </a:r>
          </a:p>
          <a:p>
            <a:pPr marL="171450" indent="-171450">
              <a:spcBef>
                <a:spcPts val="600"/>
              </a:spcBef>
              <a:buFont typeface="Arial" panose="020B0604020202020204" pitchFamily="34" charset="0"/>
              <a:buChar char="•"/>
            </a:pPr>
            <a:r>
              <a:rPr lang="en-US" sz="1200" dirty="0">
                <a:latin typeface="IBM Plex Sans" panose="020B0503050203000203" pitchFamily="34" charset="0"/>
              </a:rPr>
              <a:t>Snapshots</a:t>
            </a:r>
          </a:p>
          <a:p>
            <a:pPr marL="171450" indent="-171450">
              <a:spcBef>
                <a:spcPts val="600"/>
              </a:spcBef>
              <a:buFont typeface="Arial" panose="020B0604020202020204" pitchFamily="34" charset="0"/>
              <a:buChar char="•"/>
            </a:pPr>
            <a:r>
              <a:rPr lang="en-US" sz="1200" dirty="0">
                <a:solidFill>
                  <a:srgbClr val="00B050"/>
                </a:solidFill>
                <a:latin typeface="IBM Plex Sans" panose="020B0503050203000203" pitchFamily="34" charset="0"/>
              </a:rPr>
              <a:t>Staging</a:t>
            </a:r>
          </a:p>
          <a:p>
            <a:pPr>
              <a:spcBef>
                <a:spcPts val="600"/>
              </a:spcBef>
            </a:pPr>
            <a:endParaRPr lang="en-US" sz="1200" dirty="0">
              <a:latin typeface="IBM Plex Sans" panose="020B0503050203000203" pitchFamily="34" charset="0"/>
            </a:endParaRPr>
          </a:p>
          <a:p>
            <a:pPr>
              <a:spcBef>
                <a:spcPts val="600"/>
              </a:spcBef>
            </a:pPr>
            <a:r>
              <a:rPr lang="en-US" sz="1200" dirty="0">
                <a:latin typeface="IBM Plex Sans" panose="020B0503050203000203" pitchFamily="34" charset="0"/>
              </a:rPr>
              <a:t>Downstream</a:t>
            </a:r>
          </a:p>
          <a:p>
            <a:pPr marL="171450" indent="-171450">
              <a:spcBef>
                <a:spcPts val="600"/>
              </a:spcBef>
              <a:buFont typeface="Arial" panose="020B0604020202020204" pitchFamily="34" charset="0"/>
              <a:buChar char="•"/>
            </a:pPr>
            <a:r>
              <a:rPr lang="en-US" sz="1200" dirty="0">
                <a:latin typeface="IBM Plex Sans" panose="020B0503050203000203" pitchFamily="34" charset="0"/>
              </a:rPr>
              <a:t>Analytics</a:t>
            </a:r>
          </a:p>
          <a:p>
            <a:pPr marL="171450" indent="-171450">
              <a:spcBef>
                <a:spcPts val="600"/>
              </a:spcBef>
              <a:buFont typeface="Arial" panose="020B0604020202020204" pitchFamily="34" charset="0"/>
              <a:buChar char="•"/>
            </a:pPr>
            <a:r>
              <a:rPr lang="en-US" sz="1200" dirty="0">
                <a:latin typeface="IBM Plex Sans" panose="020B0503050203000203" pitchFamily="34" charset="0"/>
              </a:rPr>
              <a:t>BID</a:t>
            </a:r>
          </a:p>
          <a:p>
            <a:pPr marL="171450" indent="-171450">
              <a:spcBef>
                <a:spcPts val="600"/>
              </a:spcBef>
              <a:buFont typeface="Arial" panose="020B0604020202020204" pitchFamily="34" charset="0"/>
              <a:buChar char="•"/>
            </a:pPr>
            <a:r>
              <a:rPr lang="en-US" sz="1200" dirty="0">
                <a:latin typeface="IBM Plex Sans" panose="020B0503050203000203" pitchFamily="34" charset="0"/>
              </a:rPr>
              <a:t>CRM</a:t>
            </a:r>
          </a:p>
          <a:p>
            <a:pPr marL="171450" indent="-171450">
              <a:spcBef>
                <a:spcPts val="600"/>
              </a:spcBef>
              <a:buFont typeface="Arial" panose="020B0604020202020204" pitchFamily="34" charset="0"/>
              <a:buChar char="•"/>
            </a:pPr>
            <a:r>
              <a:rPr lang="en-US" sz="1200" dirty="0">
                <a:latin typeface="IBM Plex Sans" panose="020B0503050203000203" pitchFamily="34" charset="0"/>
              </a:rPr>
              <a:t>DWH</a:t>
            </a:r>
          </a:p>
          <a:p>
            <a:pPr marL="171450" indent="-171450">
              <a:spcBef>
                <a:spcPts val="600"/>
              </a:spcBef>
              <a:buFont typeface="Arial" panose="020B0604020202020204" pitchFamily="34" charset="0"/>
              <a:buChar char="•"/>
            </a:pPr>
            <a:endParaRPr lang="en-US" sz="1200" dirty="0">
              <a:latin typeface="IBM Plex Sans" panose="020B0503050203000203" pitchFamily="34" charset="0"/>
            </a:endParaRPr>
          </a:p>
          <a:p>
            <a:pPr>
              <a:spcBef>
                <a:spcPts val="600"/>
              </a:spcBef>
            </a:pPr>
            <a:r>
              <a:rPr lang="en-US" sz="1200" dirty="0">
                <a:latin typeface="IBM Plex Sans" panose="020B0503050203000203" pitchFamily="34" charset="0"/>
              </a:rPr>
              <a:t>IBM</a:t>
            </a:r>
          </a:p>
          <a:p>
            <a:pPr marL="171450" indent="-171450">
              <a:spcBef>
                <a:spcPts val="600"/>
              </a:spcBef>
              <a:buFont typeface="Arial" panose="020B0604020202020204" pitchFamily="34" charset="0"/>
              <a:buChar char="•"/>
            </a:pPr>
            <a:r>
              <a:rPr lang="en-US" sz="1200" dirty="0">
                <a:latin typeface="IBM Plex Sans" panose="020B0503050203000203" pitchFamily="34" charset="0"/>
              </a:rPr>
              <a:t>Backup</a:t>
            </a:r>
          </a:p>
          <a:p>
            <a:pPr marL="171450" indent="-171450">
              <a:spcBef>
                <a:spcPts val="600"/>
              </a:spcBef>
              <a:buFont typeface="Arial" panose="020B0604020202020204" pitchFamily="34" charset="0"/>
              <a:buChar char="•"/>
            </a:pPr>
            <a:r>
              <a:rPr lang="en-US" sz="1200" dirty="0">
                <a:latin typeface="IBM Plex Sans" panose="020B0503050203000203" pitchFamily="34" charset="0"/>
              </a:rPr>
              <a:t>Development</a:t>
            </a:r>
          </a:p>
          <a:p>
            <a:pPr marL="171450" indent="-171450">
              <a:spcBef>
                <a:spcPts val="600"/>
              </a:spcBef>
              <a:buFont typeface="Arial" panose="020B0604020202020204" pitchFamily="34" charset="0"/>
              <a:buChar char="•"/>
            </a:pPr>
            <a:r>
              <a:rPr lang="en-US" sz="1200" dirty="0">
                <a:latin typeface="IBM Plex Sans" panose="020B0503050203000203" pitchFamily="34" charset="0"/>
              </a:rPr>
              <a:t>Operational</a:t>
            </a:r>
          </a:p>
          <a:p>
            <a:pPr marL="171450" indent="-171450">
              <a:spcBef>
                <a:spcPts val="600"/>
              </a:spcBef>
              <a:buFont typeface="Arial" panose="020B0604020202020204" pitchFamily="34" charset="0"/>
              <a:buChar char="•"/>
            </a:pPr>
            <a:r>
              <a:rPr lang="en-US" sz="1200" dirty="0">
                <a:latin typeface="IBM Plex Sans" panose="020B0503050203000203" pitchFamily="34" charset="0"/>
              </a:rPr>
              <a:t>System</a:t>
            </a:r>
          </a:p>
          <a:p>
            <a:pPr marL="171450" indent="-171450">
              <a:spcBef>
                <a:spcPts val="600"/>
              </a:spcBef>
              <a:buFont typeface="Arial" panose="020B0604020202020204" pitchFamily="34" charset="0"/>
              <a:buChar char="•"/>
            </a:pPr>
            <a:r>
              <a:rPr lang="en-US" sz="1200" dirty="0">
                <a:latin typeface="IBM Plex Sans" panose="020B0503050203000203" pitchFamily="34" charset="0"/>
              </a:rPr>
              <a:t>User</a:t>
            </a:r>
          </a:p>
        </p:txBody>
      </p:sp>
      <p:sp>
        <p:nvSpPr>
          <p:cNvPr id="34" name="TextBox 33">
            <a:extLst>
              <a:ext uri="{FF2B5EF4-FFF2-40B4-BE49-F238E27FC236}">
                <a16:creationId xmlns:a16="http://schemas.microsoft.com/office/drawing/2014/main" id="{E9198F2C-6442-7420-3270-6A2A3E429A8C}"/>
              </a:ext>
            </a:extLst>
          </p:cNvPr>
          <p:cNvSpPr txBox="1"/>
          <p:nvPr/>
        </p:nvSpPr>
        <p:spPr>
          <a:xfrm>
            <a:off x="8556713" y="2893370"/>
            <a:ext cx="1180131" cy="4462760"/>
          </a:xfrm>
          <a:prstGeom prst="rect">
            <a:avLst/>
          </a:prstGeom>
          <a:noFill/>
        </p:spPr>
        <p:txBody>
          <a:bodyPr wrap="none" rtlCol="0">
            <a:spAutoFit/>
          </a:bodyPr>
          <a:lstStyle/>
          <a:p>
            <a:pPr>
              <a:spcBef>
                <a:spcPts val="600"/>
              </a:spcBef>
            </a:pPr>
            <a:r>
              <a:rPr lang="en-US" sz="1200" b="1" dirty="0">
                <a:latin typeface="IBM Plex Sans" panose="020B0503050203000203" pitchFamily="34" charset="0"/>
              </a:rPr>
              <a:t>DAS</a:t>
            </a:r>
          </a:p>
          <a:p>
            <a:pPr>
              <a:spcBef>
                <a:spcPts val="600"/>
              </a:spcBef>
            </a:pPr>
            <a:endParaRPr lang="en-US" sz="1200" dirty="0">
              <a:latin typeface="IBM Plex Sans" panose="020B0503050203000203" pitchFamily="34" charset="0"/>
            </a:endParaRPr>
          </a:p>
          <a:p>
            <a:pPr>
              <a:spcBef>
                <a:spcPts val="600"/>
              </a:spcBef>
            </a:pPr>
            <a:r>
              <a:rPr lang="en-US" sz="1200" dirty="0">
                <a:latin typeface="IBM Plex Sans" panose="020B0503050203000203" pitchFamily="34" charset="0"/>
              </a:rPr>
              <a:t>Downstream</a:t>
            </a:r>
          </a:p>
          <a:p>
            <a:pPr marL="171450" indent="-171450">
              <a:spcBef>
                <a:spcPts val="600"/>
              </a:spcBef>
              <a:buFont typeface="Arial" panose="020B0604020202020204" pitchFamily="34" charset="0"/>
              <a:buChar char="•"/>
            </a:pPr>
            <a:r>
              <a:rPr lang="en-US" sz="1200" dirty="0">
                <a:latin typeface="IBM Plex Sans" panose="020B0503050203000203" pitchFamily="34" charset="0"/>
              </a:rPr>
              <a:t>Bank user</a:t>
            </a:r>
          </a:p>
          <a:p>
            <a:pPr marL="171450" indent="-171450">
              <a:spcBef>
                <a:spcPts val="600"/>
              </a:spcBef>
              <a:buFont typeface="Arial" panose="020B0604020202020204" pitchFamily="34" charset="0"/>
              <a:buChar char="•"/>
            </a:pPr>
            <a:r>
              <a:rPr lang="en-US" sz="1200" dirty="0">
                <a:latin typeface="IBM Plex Sans" panose="020B0503050203000203" pitchFamily="34" charset="0"/>
              </a:rPr>
              <a:t>BID</a:t>
            </a:r>
          </a:p>
          <a:p>
            <a:pPr>
              <a:spcBef>
                <a:spcPts val="600"/>
              </a:spcBef>
            </a:pPr>
            <a:endParaRPr lang="en-US" sz="1200" dirty="0">
              <a:latin typeface="IBM Plex Sans" panose="020B0503050203000203" pitchFamily="34" charset="0"/>
            </a:endParaRPr>
          </a:p>
          <a:p>
            <a:pPr>
              <a:spcBef>
                <a:spcPts val="600"/>
              </a:spcBef>
            </a:pPr>
            <a:r>
              <a:rPr lang="en-US" sz="1200" dirty="0">
                <a:latin typeface="IBM Plex Sans" panose="020B0503050203000203" pitchFamily="34" charset="0"/>
              </a:rPr>
              <a:t>DWH</a:t>
            </a:r>
          </a:p>
          <a:p>
            <a:pPr marL="171450" indent="-171450">
              <a:spcBef>
                <a:spcPts val="600"/>
              </a:spcBef>
              <a:buFont typeface="Arial" panose="020B0604020202020204" pitchFamily="34" charset="0"/>
              <a:buChar char="•"/>
            </a:pPr>
            <a:r>
              <a:rPr lang="en-US" sz="1200" dirty="0">
                <a:latin typeface="IBM Plex Sans" panose="020B0503050203000203" pitchFamily="34" charset="0"/>
              </a:rPr>
              <a:t>EDW</a:t>
            </a:r>
          </a:p>
          <a:p>
            <a:pPr marL="171450" indent="-171450">
              <a:spcBef>
                <a:spcPts val="600"/>
              </a:spcBef>
              <a:buFont typeface="Arial" panose="020B0604020202020204" pitchFamily="34" charset="0"/>
              <a:buChar char="•"/>
            </a:pPr>
            <a:r>
              <a:rPr lang="en-US" sz="1200" dirty="0">
                <a:latin typeface="IBM Plex Sans" panose="020B0503050203000203" pitchFamily="34" charset="0"/>
              </a:rPr>
              <a:t>GDM </a:t>
            </a:r>
          </a:p>
          <a:p>
            <a:pPr marL="171450" indent="-171450">
              <a:spcBef>
                <a:spcPts val="600"/>
              </a:spcBef>
              <a:buFont typeface="Arial" panose="020B0604020202020204" pitchFamily="34" charset="0"/>
              <a:buChar char="•"/>
            </a:pPr>
            <a:r>
              <a:rPr lang="en-US" sz="1200" dirty="0">
                <a:latin typeface="IBM Plex Sans" panose="020B0503050203000203" pitchFamily="34" charset="0"/>
              </a:rPr>
              <a:t>Other Marts</a:t>
            </a:r>
          </a:p>
          <a:p>
            <a:pPr marL="171450" indent="-171450">
              <a:spcBef>
                <a:spcPts val="600"/>
              </a:spcBef>
              <a:buFont typeface="Arial" panose="020B0604020202020204" pitchFamily="34" charset="0"/>
              <a:buChar char="•"/>
            </a:pPr>
            <a:r>
              <a:rPr lang="en-US" sz="1200" dirty="0">
                <a:latin typeface="IBM Plex Sans" panose="020B0503050203000203" pitchFamily="34" charset="0"/>
              </a:rPr>
              <a:t>Snapshots</a:t>
            </a:r>
          </a:p>
          <a:p>
            <a:pPr marL="171450" indent="-171450">
              <a:spcBef>
                <a:spcPts val="600"/>
              </a:spcBef>
              <a:buFont typeface="Arial" panose="020B0604020202020204" pitchFamily="34" charset="0"/>
              <a:buChar char="•"/>
            </a:pPr>
            <a:r>
              <a:rPr lang="en-US" sz="1200" dirty="0">
                <a:latin typeface="IBM Plex Sans" panose="020B0503050203000203" pitchFamily="34" charset="0"/>
              </a:rPr>
              <a:t>Staging</a:t>
            </a:r>
          </a:p>
          <a:p>
            <a:pPr marL="171450" indent="-171450">
              <a:spcBef>
                <a:spcPts val="600"/>
              </a:spcBef>
              <a:buFont typeface="Arial" panose="020B0604020202020204" pitchFamily="34" charset="0"/>
              <a:buChar char="•"/>
            </a:pPr>
            <a:r>
              <a:rPr lang="en-US" sz="1200" dirty="0">
                <a:latin typeface="IBM Plex Sans" panose="020B0503050203000203" pitchFamily="34" charset="0"/>
              </a:rPr>
              <a:t>Cleanup</a:t>
            </a:r>
          </a:p>
          <a:p>
            <a:pPr marL="171450" indent="-171450">
              <a:spcBef>
                <a:spcPts val="600"/>
              </a:spcBef>
              <a:buFont typeface="Arial" panose="020B0604020202020204" pitchFamily="34" charset="0"/>
              <a:buChar char="•"/>
            </a:pPr>
            <a:endParaRPr lang="en-US" sz="1200" dirty="0">
              <a:latin typeface="IBM Plex Sans" panose="020B0503050203000203" pitchFamily="34" charset="0"/>
            </a:endParaRPr>
          </a:p>
          <a:p>
            <a:pPr>
              <a:spcBef>
                <a:spcPts val="600"/>
              </a:spcBef>
            </a:pPr>
            <a:r>
              <a:rPr lang="en-US" sz="1200" dirty="0">
                <a:latin typeface="IBM Plex Sans" panose="020B0503050203000203" pitchFamily="34" charset="0"/>
              </a:rPr>
              <a:t>IBM</a:t>
            </a:r>
          </a:p>
          <a:p>
            <a:pPr marL="171450" indent="-171450">
              <a:spcBef>
                <a:spcPts val="600"/>
              </a:spcBef>
              <a:buFont typeface="Arial" panose="020B0604020202020204" pitchFamily="34" charset="0"/>
              <a:buChar char="•"/>
            </a:pPr>
            <a:r>
              <a:rPr lang="en-US" sz="1200" dirty="0">
                <a:latin typeface="IBM Plex Sans" panose="020B0503050203000203" pitchFamily="34" charset="0"/>
              </a:rPr>
              <a:t>Operational</a:t>
            </a:r>
          </a:p>
          <a:p>
            <a:pPr marL="171450" indent="-171450">
              <a:spcBef>
                <a:spcPts val="600"/>
              </a:spcBef>
              <a:buFont typeface="Arial" panose="020B0604020202020204" pitchFamily="34" charset="0"/>
              <a:buChar char="•"/>
            </a:pPr>
            <a:r>
              <a:rPr lang="en-US" sz="1200" dirty="0">
                <a:latin typeface="IBM Plex Sans" panose="020B0503050203000203" pitchFamily="34" charset="0"/>
              </a:rPr>
              <a:t>User</a:t>
            </a:r>
          </a:p>
        </p:txBody>
      </p:sp>
      <p:cxnSp>
        <p:nvCxnSpPr>
          <p:cNvPr id="43" name="Straight Arrow Connector 42">
            <a:extLst>
              <a:ext uri="{FF2B5EF4-FFF2-40B4-BE49-F238E27FC236}">
                <a16:creationId xmlns:a16="http://schemas.microsoft.com/office/drawing/2014/main" id="{F09249DE-99AC-A80D-23CD-B9727FFA9CDF}"/>
              </a:ext>
            </a:extLst>
          </p:cNvPr>
          <p:cNvCxnSpPr>
            <a:stCxn id="1026" idx="3"/>
            <a:endCxn id="1032" idx="1"/>
          </p:cNvCxnSpPr>
          <p:nvPr/>
        </p:nvCxnSpPr>
        <p:spPr>
          <a:xfrm flipV="1">
            <a:off x="2658330" y="5013070"/>
            <a:ext cx="380031" cy="9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45" name="Group 44">
            <a:extLst>
              <a:ext uri="{FF2B5EF4-FFF2-40B4-BE49-F238E27FC236}">
                <a16:creationId xmlns:a16="http://schemas.microsoft.com/office/drawing/2014/main" id="{667FC1A7-8A7F-F338-9C3F-8BCD1BBD3D71}"/>
              </a:ext>
            </a:extLst>
          </p:cNvPr>
          <p:cNvGrpSpPr/>
          <p:nvPr/>
        </p:nvGrpSpPr>
        <p:grpSpPr>
          <a:xfrm>
            <a:off x="2934164" y="4599070"/>
            <a:ext cx="1149675" cy="1376759"/>
            <a:chOff x="2934164" y="4309510"/>
            <a:chExt cx="1149675" cy="1376759"/>
          </a:xfrm>
        </p:grpSpPr>
        <p:pic>
          <p:nvPicPr>
            <p:cNvPr id="1032" name="Picture 8" descr="Zero-Copy&quot; Hybrid Bursting with No App Changes">
              <a:extLst>
                <a:ext uri="{FF2B5EF4-FFF2-40B4-BE49-F238E27FC236}">
                  <a16:creationId xmlns:a16="http://schemas.microsoft.com/office/drawing/2014/main" id="{14F44960-A448-9625-72AC-1BC4CCD012E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38361" y="4309510"/>
              <a:ext cx="828000" cy="828000"/>
            </a:xfrm>
            <a:prstGeom prst="rect">
              <a:avLst/>
            </a:prstGeom>
            <a:noFill/>
            <a:extLst>
              <a:ext uri="{909E8E84-426E-40DD-AFC4-6F175D3DCCD1}">
                <a14:hiddenFill xmlns:a14="http://schemas.microsoft.com/office/drawing/2010/main">
                  <a:solidFill>
                    <a:srgbClr val="FFFFFF"/>
                  </a:solidFill>
                </a14:hiddenFill>
              </a:ext>
            </a:extLst>
          </p:spPr>
        </p:pic>
        <p:sp>
          <p:nvSpPr>
            <p:cNvPr id="44" name="TextBox 43">
              <a:extLst>
                <a:ext uri="{FF2B5EF4-FFF2-40B4-BE49-F238E27FC236}">
                  <a16:creationId xmlns:a16="http://schemas.microsoft.com/office/drawing/2014/main" id="{221618A7-E127-6878-CB4D-73A6393B04E8}"/>
                </a:ext>
              </a:extLst>
            </p:cNvPr>
            <p:cNvSpPr txBox="1"/>
            <p:nvPr/>
          </p:nvSpPr>
          <p:spPr>
            <a:xfrm>
              <a:off x="2934164" y="5147660"/>
              <a:ext cx="1149675" cy="538609"/>
            </a:xfrm>
            <a:prstGeom prst="rect">
              <a:avLst/>
            </a:prstGeom>
            <a:noFill/>
          </p:spPr>
          <p:txBody>
            <a:bodyPr wrap="none" rtlCol="0">
              <a:spAutoFit/>
            </a:bodyPr>
            <a:lstStyle/>
            <a:p>
              <a:pPr algn="ctr">
                <a:spcBef>
                  <a:spcPts val="600"/>
                </a:spcBef>
              </a:pPr>
              <a:r>
                <a:rPr lang="en-US" sz="1200" dirty="0">
                  <a:latin typeface="IBM Plex Sans" panose="020B0503050203000203" pitchFamily="34" charset="0"/>
                </a:rPr>
                <a:t>Raw Zone</a:t>
              </a:r>
            </a:p>
            <a:p>
              <a:pPr algn="ctr">
                <a:spcBef>
                  <a:spcPts val="600"/>
                </a:spcBef>
              </a:pPr>
              <a:r>
                <a:rPr lang="en-US" sz="1200" dirty="0">
                  <a:latin typeface="IBM Plex Sans" panose="020B0503050203000203" pitchFamily="34" charset="0"/>
                </a:rPr>
                <a:t>(Object Store)</a:t>
              </a:r>
            </a:p>
          </p:txBody>
        </p:sp>
      </p:grpSp>
      <p:grpSp>
        <p:nvGrpSpPr>
          <p:cNvPr id="46" name="Group 45">
            <a:extLst>
              <a:ext uri="{FF2B5EF4-FFF2-40B4-BE49-F238E27FC236}">
                <a16:creationId xmlns:a16="http://schemas.microsoft.com/office/drawing/2014/main" id="{38A40C3A-0793-FC15-3E70-EE140D170D87}"/>
              </a:ext>
            </a:extLst>
          </p:cNvPr>
          <p:cNvGrpSpPr/>
          <p:nvPr/>
        </p:nvGrpSpPr>
        <p:grpSpPr>
          <a:xfrm>
            <a:off x="4298556" y="4597128"/>
            <a:ext cx="1343638" cy="1376759"/>
            <a:chOff x="2837185" y="4309510"/>
            <a:chExt cx="1343638" cy="1376759"/>
          </a:xfrm>
        </p:grpSpPr>
        <p:pic>
          <p:nvPicPr>
            <p:cNvPr id="47" name="Picture 8" descr="Zero-Copy&quot; Hybrid Bursting with No App Changes">
              <a:extLst>
                <a:ext uri="{FF2B5EF4-FFF2-40B4-BE49-F238E27FC236}">
                  <a16:creationId xmlns:a16="http://schemas.microsoft.com/office/drawing/2014/main" id="{B4943008-6025-9BC4-C9A0-3D597700698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38361" y="4309510"/>
              <a:ext cx="828000" cy="828000"/>
            </a:xfrm>
            <a:prstGeom prst="rect">
              <a:avLst/>
            </a:prstGeom>
            <a:noFill/>
            <a:extLst>
              <a:ext uri="{909E8E84-426E-40DD-AFC4-6F175D3DCCD1}">
                <a14:hiddenFill xmlns:a14="http://schemas.microsoft.com/office/drawing/2010/main">
                  <a:solidFill>
                    <a:srgbClr val="FFFFFF"/>
                  </a:solidFill>
                </a14:hiddenFill>
              </a:ext>
            </a:extLst>
          </p:spPr>
        </p:pic>
        <p:sp>
          <p:nvSpPr>
            <p:cNvPr id="48" name="TextBox 47">
              <a:extLst>
                <a:ext uri="{FF2B5EF4-FFF2-40B4-BE49-F238E27FC236}">
                  <a16:creationId xmlns:a16="http://schemas.microsoft.com/office/drawing/2014/main" id="{0FA11631-8599-C842-B0E7-BF1337BB3C83}"/>
                </a:ext>
              </a:extLst>
            </p:cNvPr>
            <p:cNvSpPr txBox="1"/>
            <p:nvPr/>
          </p:nvSpPr>
          <p:spPr>
            <a:xfrm>
              <a:off x="2837185" y="5147660"/>
              <a:ext cx="1343638" cy="538609"/>
            </a:xfrm>
            <a:prstGeom prst="rect">
              <a:avLst/>
            </a:prstGeom>
            <a:noFill/>
          </p:spPr>
          <p:txBody>
            <a:bodyPr wrap="none" rtlCol="0">
              <a:spAutoFit/>
            </a:bodyPr>
            <a:lstStyle/>
            <a:p>
              <a:pPr algn="ctr">
                <a:spcBef>
                  <a:spcPts val="600"/>
                </a:spcBef>
              </a:pPr>
              <a:r>
                <a:rPr lang="en-US" sz="1200" dirty="0">
                  <a:latin typeface="IBM Plex Sans" panose="020B0503050203000203" pitchFamily="34" charset="0"/>
                </a:rPr>
                <a:t>Conformed Zone</a:t>
              </a:r>
            </a:p>
            <a:p>
              <a:pPr algn="ctr">
                <a:spcBef>
                  <a:spcPts val="600"/>
                </a:spcBef>
              </a:pPr>
              <a:r>
                <a:rPr lang="en-US" sz="1200" dirty="0">
                  <a:latin typeface="IBM Plex Sans" panose="020B0503050203000203" pitchFamily="34" charset="0"/>
                </a:rPr>
                <a:t>(Object Store)</a:t>
              </a:r>
            </a:p>
          </p:txBody>
        </p:sp>
      </p:grpSp>
      <p:cxnSp>
        <p:nvCxnSpPr>
          <p:cNvPr id="54" name="Straight Arrow Connector 53">
            <a:extLst>
              <a:ext uri="{FF2B5EF4-FFF2-40B4-BE49-F238E27FC236}">
                <a16:creationId xmlns:a16="http://schemas.microsoft.com/office/drawing/2014/main" id="{55CE263F-CFAC-8793-89BD-FDA5609BCA40}"/>
              </a:ext>
            </a:extLst>
          </p:cNvPr>
          <p:cNvCxnSpPr>
            <a:stCxn id="1032" idx="3"/>
            <a:endCxn id="47" idx="1"/>
          </p:cNvCxnSpPr>
          <p:nvPr/>
        </p:nvCxnSpPr>
        <p:spPr>
          <a:xfrm flipV="1">
            <a:off x="3866361" y="5011128"/>
            <a:ext cx="633371" cy="19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57957033-6230-FC78-7667-B7FB3127C2D8}"/>
              </a:ext>
            </a:extLst>
          </p:cNvPr>
          <p:cNvSpPr txBox="1"/>
          <p:nvPr/>
        </p:nvSpPr>
        <p:spPr>
          <a:xfrm>
            <a:off x="968081" y="6419666"/>
            <a:ext cx="5081840" cy="276999"/>
          </a:xfrm>
          <a:prstGeom prst="rect">
            <a:avLst/>
          </a:prstGeom>
          <a:noFill/>
        </p:spPr>
        <p:txBody>
          <a:bodyPr wrap="none" rtlCol="0">
            <a:spAutoFit/>
          </a:bodyPr>
          <a:lstStyle/>
          <a:p>
            <a:pPr algn="ctr">
              <a:spcBef>
                <a:spcPts val="600"/>
              </a:spcBef>
            </a:pPr>
            <a:r>
              <a:rPr lang="en-US" sz="1200" dirty="0">
                <a:latin typeface="IBM Plex Sans" panose="020B0503050203000203" pitchFamily="34" charset="0"/>
              </a:rPr>
              <a:t>subject area/data source/object/year/month/day of ingestion/raw data</a:t>
            </a:r>
          </a:p>
        </p:txBody>
      </p:sp>
      <p:sp>
        <p:nvSpPr>
          <p:cNvPr id="56" name="TextBox 55">
            <a:extLst>
              <a:ext uri="{FF2B5EF4-FFF2-40B4-BE49-F238E27FC236}">
                <a16:creationId xmlns:a16="http://schemas.microsoft.com/office/drawing/2014/main" id="{8C4AE494-5E3C-D2D4-3A74-A337F0540C7D}"/>
              </a:ext>
            </a:extLst>
          </p:cNvPr>
          <p:cNvSpPr txBox="1"/>
          <p:nvPr/>
        </p:nvSpPr>
        <p:spPr>
          <a:xfrm>
            <a:off x="4275599" y="6137008"/>
            <a:ext cx="1389547" cy="276999"/>
          </a:xfrm>
          <a:prstGeom prst="rect">
            <a:avLst/>
          </a:prstGeom>
          <a:noFill/>
        </p:spPr>
        <p:txBody>
          <a:bodyPr wrap="none" rtlCol="0">
            <a:spAutoFit/>
          </a:bodyPr>
          <a:lstStyle/>
          <a:p>
            <a:pPr algn="ctr">
              <a:spcBef>
                <a:spcPts val="600"/>
              </a:spcBef>
            </a:pPr>
            <a:r>
              <a:rPr lang="en-IN" sz="1200" b="0" i="0" u="none" strike="noStrike" dirty="0">
                <a:solidFill>
                  <a:srgbClr val="212529"/>
                </a:solidFill>
                <a:effectLst/>
                <a:latin typeface="Maven Pro"/>
              </a:rPr>
              <a:t>Purpose/Type/Files</a:t>
            </a:r>
            <a:endParaRPr lang="en-US" sz="1200" dirty="0">
              <a:latin typeface="IBM Plex Sans" panose="020B0503050203000203" pitchFamily="34" charset="0"/>
            </a:endParaRPr>
          </a:p>
        </p:txBody>
      </p:sp>
      <p:cxnSp>
        <p:nvCxnSpPr>
          <p:cNvPr id="58" name="Straight Connector 57">
            <a:extLst>
              <a:ext uri="{FF2B5EF4-FFF2-40B4-BE49-F238E27FC236}">
                <a16:creationId xmlns:a16="http://schemas.microsoft.com/office/drawing/2014/main" id="{E7E9744D-76A2-8C29-A0D6-C3C7C40925CA}"/>
              </a:ext>
            </a:extLst>
          </p:cNvPr>
          <p:cNvCxnSpPr>
            <a:stCxn id="56" idx="0"/>
            <a:endCxn id="48" idx="2"/>
          </p:cNvCxnSpPr>
          <p:nvPr/>
        </p:nvCxnSpPr>
        <p:spPr>
          <a:xfrm flipV="1">
            <a:off x="4970373" y="5973887"/>
            <a:ext cx="2" cy="163121"/>
          </a:xfrm>
          <a:prstGeom prst="line">
            <a:avLst/>
          </a:prstGeom>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A2D85C95-81D2-FE32-9400-211E529047D7}"/>
              </a:ext>
            </a:extLst>
          </p:cNvPr>
          <p:cNvCxnSpPr>
            <a:stCxn id="55" idx="0"/>
            <a:endCxn id="44" idx="2"/>
          </p:cNvCxnSpPr>
          <p:nvPr/>
        </p:nvCxnSpPr>
        <p:spPr>
          <a:xfrm flipV="1">
            <a:off x="3509001" y="5975829"/>
            <a:ext cx="1" cy="443837"/>
          </a:xfrm>
          <a:prstGeom prst="line">
            <a:avLst/>
          </a:prstGeom>
        </p:spPr>
        <p:style>
          <a:lnRef idx="1">
            <a:schemeClr val="accent1"/>
          </a:lnRef>
          <a:fillRef idx="0">
            <a:schemeClr val="accent1"/>
          </a:fillRef>
          <a:effectRef idx="0">
            <a:schemeClr val="accent1"/>
          </a:effectRef>
          <a:fontRef idx="minor">
            <a:schemeClr val="tx1"/>
          </a:fontRef>
        </p:style>
      </p:cxnSp>
      <p:grpSp>
        <p:nvGrpSpPr>
          <p:cNvPr id="61" name="Group 60">
            <a:extLst>
              <a:ext uri="{FF2B5EF4-FFF2-40B4-BE49-F238E27FC236}">
                <a16:creationId xmlns:a16="http://schemas.microsoft.com/office/drawing/2014/main" id="{3B6032BD-80ED-366F-8413-FF47A3BA826D}"/>
              </a:ext>
            </a:extLst>
          </p:cNvPr>
          <p:cNvGrpSpPr/>
          <p:nvPr/>
        </p:nvGrpSpPr>
        <p:grpSpPr>
          <a:xfrm>
            <a:off x="6705069" y="1945811"/>
            <a:ext cx="1326004" cy="947559"/>
            <a:chOff x="1300353" y="868680"/>
            <a:chExt cx="1326004" cy="947559"/>
          </a:xfrm>
        </p:grpSpPr>
        <p:pic>
          <p:nvPicPr>
            <p:cNvPr id="62" name="Graphic 61" descr="Database with solid fill">
              <a:extLst>
                <a:ext uri="{FF2B5EF4-FFF2-40B4-BE49-F238E27FC236}">
                  <a16:creationId xmlns:a16="http://schemas.microsoft.com/office/drawing/2014/main" id="{FE89D97F-F367-A0E1-8772-5AA5C9C1C72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28068" y="868680"/>
              <a:ext cx="648000" cy="648000"/>
            </a:xfrm>
            <a:prstGeom prst="rect">
              <a:avLst/>
            </a:prstGeom>
          </p:spPr>
        </p:pic>
        <p:sp>
          <p:nvSpPr>
            <p:cNvPr id="63" name="TextBox 62">
              <a:extLst>
                <a:ext uri="{FF2B5EF4-FFF2-40B4-BE49-F238E27FC236}">
                  <a16:creationId xmlns:a16="http://schemas.microsoft.com/office/drawing/2014/main" id="{BF5FEBDA-4B02-52A8-11E0-DA0D572DE881}"/>
                </a:ext>
              </a:extLst>
            </p:cNvPr>
            <p:cNvSpPr txBox="1"/>
            <p:nvPr/>
          </p:nvSpPr>
          <p:spPr>
            <a:xfrm>
              <a:off x="1300353" y="1539240"/>
              <a:ext cx="1326004" cy="276999"/>
            </a:xfrm>
            <a:prstGeom prst="rect">
              <a:avLst/>
            </a:prstGeom>
            <a:noFill/>
          </p:spPr>
          <p:txBody>
            <a:bodyPr wrap="none" rtlCol="0">
              <a:spAutoFit/>
            </a:bodyPr>
            <a:lstStyle/>
            <a:p>
              <a:pPr algn="ctr">
                <a:spcBef>
                  <a:spcPts val="600"/>
                </a:spcBef>
              </a:pPr>
              <a:r>
                <a:rPr lang="en-US" sz="1200" dirty="0">
                  <a:latin typeface="IBM Plex Sans" panose="020B0503050203000203" pitchFamily="34" charset="0"/>
                </a:rPr>
                <a:t>Snapshot (IIAS)</a:t>
              </a:r>
            </a:p>
          </p:txBody>
        </p:sp>
      </p:grpSp>
      <p:cxnSp>
        <p:nvCxnSpPr>
          <p:cNvPr id="1025" name="Elbow Connector 1024">
            <a:extLst>
              <a:ext uri="{FF2B5EF4-FFF2-40B4-BE49-F238E27FC236}">
                <a16:creationId xmlns:a16="http://schemas.microsoft.com/office/drawing/2014/main" id="{4D391875-5701-15CE-F38F-03B28A97BF6D}"/>
              </a:ext>
            </a:extLst>
          </p:cNvPr>
          <p:cNvCxnSpPr>
            <a:cxnSpLocks/>
            <a:stCxn id="6" idx="3"/>
            <a:endCxn id="62" idx="1"/>
          </p:cNvCxnSpPr>
          <p:nvPr/>
        </p:nvCxnSpPr>
        <p:spPr>
          <a:xfrm>
            <a:off x="3883588" y="1667422"/>
            <a:ext cx="3149196" cy="602389"/>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1040" name="TextBox 1039">
            <a:extLst>
              <a:ext uri="{FF2B5EF4-FFF2-40B4-BE49-F238E27FC236}">
                <a16:creationId xmlns:a16="http://schemas.microsoft.com/office/drawing/2014/main" id="{681AEB01-E2A1-E01A-6E33-004D99AE2290}"/>
              </a:ext>
            </a:extLst>
          </p:cNvPr>
          <p:cNvSpPr txBox="1"/>
          <p:nvPr/>
        </p:nvSpPr>
        <p:spPr>
          <a:xfrm>
            <a:off x="6052557" y="933966"/>
            <a:ext cx="530915" cy="276999"/>
          </a:xfrm>
          <a:prstGeom prst="rect">
            <a:avLst/>
          </a:prstGeom>
          <a:solidFill>
            <a:schemeClr val="bg1"/>
          </a:solidFill>
        </p:spPr>
        <p:txBody>
          <a:bodyPr wrap="none" rtlCol="0">
            <a:spAutoFit/>
          </a:bodyPr>
          <a:lstStyle/>
          <a:p>
            <a:pPr algn="ctr">
              <a:spcBef>
                <a:spcPts val="600"/>
              </a:spcBef>
            </a:pPr>
            <a:r>
              <a:rPr lang="en-US" sz="1200" dirty="0">
                <a:latin typeface="IBM Plex Sans" panose="020B0503050203000203" pitchFamily="34" charset="0"/>
              </a:rPr>
              <a:t>DS-2</a:t>
            </a:r>
          </a:p>
        </p:txBody>
      </p:sp>
      <p:sp>
        <p:nvSpPr>
          <p:cNvPr id="1042" name="TextBox 1041">
            <a:extLst>
              <a:ext uri="{FF2B5EF4-FFF2-40B4-BE49-F238E27FC236}">
                <a16:creationId xmlns:a16="http://schemas.microsoft.com/office/drawing/2014/main" id="{C16928B7-7D47-C575-8655-862D255EFB4C}"/>
              </a:ext>
            </a:extLst>
          </p:cNvPr>
          <p:cNvSpPr txBox="1"/>
          <p:nvPr/>
        </p:nvSpPr>
        <p:spPr>
          <a:xfrm>
            <a:off x="6049921" y="2152481"/>
            <a:ext cx="530915" cy="276999"/>
          </a:xfrm>
          <a:prstGeom prst="rect">
            <a:avLst/>
          </a:prstGeom>
          <a:solidFill>
            <a:schemeClr val="bg1"/>
          </a:solidFill>
        </p:spPr>
        <p:txBody>
          <a:bodyPr wrap="none" rtlCol="0">
            <a:spAutoFit/>
          </a:bodyPr>
          <a:lstStyle/>
          <a:p>
            <a:pPr algn="ctr">
              <a:spcBef>
                <a:spcPts val="600"/>
              </a:spcBef>
            </a:pPr>
            <a:r>
              <a:rPr lang="en-US" sz="1200" dirty="0">
                <a:latin typeface="IBM Plex Sans" panose="020B0503050203000203" pitchFamily="34" charset="0"/>
              </a:rPr>
              <a:t>DS-3</a:t>
            </a:r>
          </a:p>
        </p:txBody>
      </p:sp>
      <p:pic>
        <p:nvPicPr>
          <p:cNvPr id="1048" name="Graphic 1047" descr="Database with solid fill">
            <a:extLst>
              <a:ext uri="{FF2B5EF4-FFF2-40B4-BE49-F238E27FC236}">
                <a16:creationId xmlns:a16="http://schemas.microsoft.com/office/drawing/2014/main" id="{5F12FA17-6D06-8897-C90A-44C876AFA53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026565" y="3819383"/>
            <a:ext cx="648000" cy="648000"/>
          </a:xfrm>
          <a:prstGeom prst="rect">
            <a:avLst/>
          </a:prstGeom>
        </p:spPr>
      </p:pic>
      <p:sp>
        <p:nvSpPr>
          <p:cNvPr id="1049" name="TextBox 1048">
            <a:extLst>
              <a:ext uri="{FF2B5EF4-FFF2-40B4-BE49-F238E27FC236}">
                <a16:creationId xmlns:a16="http://schemas.microsoft.com/office/drawing/2014/main" id="{5A7B1BF1-C97B-8FD4-DF7C-3085C5E19E51}"/>
              </a:ext>
            </a:extLst>
          </p:cNvPr>
          <p:cNvSpPr txBox="1"/>
          <p:nvPr/>
        </p:nvSpPr>
        <p:spPr>
          <a:xfrm>
            <a:off x="6573442" y="4427937"/>
            <a:ext cx="1580882" cy="538609"/>
          </a:xfrm>
          <a:prstGeom prst="rect">
            <a:avLst/>
          </a:prstGeom>
          <a:noFill/>
        </p:spPr>
        <p:txBody>
          <a:bodyPr wrap="none" rtlCol="0">
            <a:spAutoFit/>
          </a:bodyPr>
          <a:lstStyle/>
          <a:p>
            <a:pPr algn="ctr">
              <a:spcBef>
                <a:spcPts val="600"/>
              </a:spcBef>
            </a:pPr>
            <a:r>
              <a:rPr lang="en-US" sz="1200" dirty="0">
                <a:latin typeface="IBM Plex Sans" panose="020B0503050203000203" pitchFamily="34" charset="0"/>
              </a:rPr>
              <a:t>Marts </a:t>
            </a:r>
          </a:p>
          <a:p>
            <a:pPr algn="ctr">
              <a:spcBef>
                <a:spcPts val="600"/>
              </a:spcBef>
            </a:pPr>
            <a:r>
              <a:rPr lang="en-US" sz="1200" dirty="0">
                <a:latin typeface="IBM Plex Sans" panose="020B0503050203000203" pitchFamily="34" charset="0"/>
              </a:rPr>
              <a:t>(Kudu / SingleStore)</a:t>
            </a:r>
          </a:p>
        </p:txBody>
      </p:sp>
      <p:cxnSp>
        <p:nvCxnSpPr>
          <p:cNvPr id="1051" name="Elbow Connector 1050">
            <a:extLst>
              <a:ext uri="{FF2B5EF4-FFF2-40B4-BE49-F238E27FC236}">
                <a16:creationId xmlns:a16="http://schemas.microsoft.com/office/drawing/2014/main" id="{60689A1B-E73A-1DC2-FBC8-537838D74A33}"/>
              </a:ext>
            </a:extLst>
          </p:cNvPr>
          <p:cNvCxnSpPr>
            <a:stCxn id="47" idx="3"/>
            <a:endCxn id="1048" idx="1"/>
          </p:cNvCxnSpPr>
          <p:nvPr/>
        </p:nvCxnSpPr>
        <p:spPr>
          <a:xfrm flipV="1">
            <a:off x="5327732" y="4143383"/>
            <a:ext cx="1698833" cy="867745"/>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056" name="Group 1055">
            <a:extLst>
              <a:ext uri="{FF2B5EF4-FFF2-40B4-BE49-F238E27FC236}">
                <a16:creationId xmlns:a16="http://schemas.microsoft.com/office/drawing/2014/main" id="{32E8B5BF-4ECF-392F-D970-8EF2EF44AC31}"/>
              </a:ext>
            </a:extLst>
          </p:cNvPr>
          <p:cNvGrpSpPr/>
          <p:nvPr/>
        </p:nvGrpSpPr>
        <p:grpSpPr>
          <a:xfrm>
            <a:off x="6774771" y="5037248"/>
            <a:ext cx="1149674" cy="1376759"/>
            <a:chOff x="2934167" y="4309510"/>
            <a:chExt cx="1149674" cy="1376759"/>
          </a:xfrm>
        </p:grpSpPr>
        <p:pic>
          <p:nvPicPr>
            <p:cNvPr id="1057" name="Picture 8" descr="Zero-Copy&quot; Hybrid Bursting with No App Changes">
              <a:extLst>
                <a:ext uri="{FF2B5EF4-FFF2-40B4-BE49-F238E27FC236}">
                  <a16:creationId xmlns:a16="http://schemas.microsoft.com/office/drawing/2014/main" id="{20E02907-FCE9-A945-D1E6-E6D6712FC81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38361" y="4309510"/>
              <a:ext cx="828000" cy="828000"/>
            </a:xfrm>
            <a:prstGeom prst="rect">
              <a:avLst/>
            </a:prstGeom>
            <a:noFill/>
            <a:extLst>
              <a:ext uri="{909E8E84-426E-40DD-AFC4-6F175D3DCCD1}">
                <a14:hiddenFill xmlns:a14="http://schemas.microsoft.com/office/drawing/2010/main">
                  <a:solidFill>
                    <a:srgbClr val="FFFFFF"/>
                  </a:solidFill>
                </a14:hiddenFill>
              </a:ext>
            </a:extLst>
          </p:spPr>
        </p:pic>
        <p:sp>
          <p:nvSpPr>
            <p:cNvPr id="1058" name="TextBox 1057">
              <a:extLst>
                <a:ext uri="{FF2B5EF4-FFF2-40B4-BE49-F238E27FC236}">
                  <a16:creationId xmlns:a16="http://schemas.microsoft.com/office/drawing/2014/main" id="{9E851B43-0A15-16B4-250F-3A972DBC9CC6}"/>
                </a:ext>
              </a:extLst>
            </p:cNvPr>
            <p:cNvSpPr txBox="1"/>
            <p:nvPr/>
          </p:nvSpPr>
          <p:spPr>
            <a:xfrm>
              <a:off x="2934167" y="5147660"/>
              <a:ext cx="1149674" cy="538609"/>
            </a:xfrm>
            <a:prstGeom prst="rect">
              <a:avLst/>
            </a:prstGeom>
            <a:noFill/>
          </p:spPr>
          <p:txBody>
            <a:bodyPr wrap="none" rtlCol="0">
              <a:spAutoFit/>
            </a:bodyPr>
            <a:lstStyle/>
            <a:p>
              <a:pPr algn="ctr">
                <a:spcBef>
                  <a:spcPts val="600"/>
                </a:spcBef>
              </a:pPr>
              <a:r>
                <a:rPr lang="en-US" sz="1200" dirty="0">
                  <a:latin typeface="IBM Plex Sans" panose="020B0503050203000203" pitchFamily="34" charset="0"/>
                </a:rPr>
                <a:t>Sandbox </a:t>
              </a:r>
            </a:p>
            <a:p>
              <a:pPr algn="ctr">
                <a:spcBef>
                  <a:spcPts val="600"/>
                </a:spcBef>
              </a:pPr>
              <a:r>
                <a:rPr lang="en-US" sz="1200" dirty="0">
                  <a:latin typeface="IBM Plex Sans" panose="020B0503050203000203" pitchFamily="34" charset="0"/>
                </a:rPr>
                <a:t>(Object Store)</a:t>
              </a:r>
            </a:p>
          </p:txBody>
        </p:sp>
      </p:grpSp>
      <p:cxnSp>
        <p:nvCxnSpPr>
          <p:cNvPr id="1060" name="Elbow Connector 1059">
            <a:extLst>
              <a:ext uri="{FF2B5EF4-FFF2-40B4-BE49-F238E27FC236}">
                <a16:creationId xmlns:a16="http://schemas.microsoft.com/office/drawing/2014/main" id="{1D6D0A90-69BE-B87E-2FDC-6F676DA5398E}"/>
              </a:ext>
            </a:extLst>
          </p:cNvPr>
          <p:cNvCxnSpPr>
            <a:stCxn id="47" idx="3"/>
            <a:endCxn id="1057" idx="1"/>
          </p:cNvCxnSpPr>
          <p:nvPr/>
        </p:nvCxnSpPr>
        <p:spPr>
          <a:xfrm>
            <a:off x="5327732" y="5011128"/>
            <a:ext cx="1551233" cy="440120"/>
          </a:xfrm>
          <a:prstGeom prst="bentConnector3">
            <a:avLst>
              <a:gd name="adj1" fmla="val 54912"/>
            </a:avLst>
          </a:prstGeom>
          <a:ln>
            <a:tailEnd type="triangle"/>
          </a:ln>
        </p:spPr>
        <p:style>
          <a:lnRef idx="1">
            <a:schemeClr val="accent1"/>
          </a:lnRef>
          <a:fillRef idx="0">
            <a:schemeClr val="accent1"/>
          </a:fillRef>
          <a:effectRef idx="0">
            <a:schemeClr val="accent1"/>
          </a:effectRef>
          <a:fontRef idx="minor">
            <a:schemeClr val="tx1"/>
          </a:fontRef>
        </p:style>
      </p:cxnSp>
      <p:sp>
        <p:nvSpPr>
          <p:cNvPr id="1062" name="TextBox 1061">
            <a:extLst>
              <a:ext uri="{FF2B5EF4-FFF2-40B4-BE49-F238E27FC236}">
                <a16:creationId xmlns:a16="http://schemas.microsoft.com/office/drawing/2014/main" id="{BE832CA1-DC96-B36C-F60D-73EAEBC7779F}"/>
              </a:ext>
            </a:extLst>
          </p:cNvPr>
          <p:cNvSpPr txBox="1"/>
          <p:nvPr/>
        </p:nvSpPr>
        <p:spPr>
          <a:xfrm>
            <a:off x="2762647" y="1172809"/>
            <a:ext cx="530915" cy="276999"/>
          </a:xfrm>
          <a:prstGeom prst="rect">
            <a:avLst/>
          </a:prstGeom>
          <a:solidFill>
            <a:schemeClr val="bg1"/>
          </a:solidFill>
        </p:spPr>
        <p:txBody>
          <a:bodyPr wrap="none" rtlCol="0">
            <a:spAutoFit/>
          </a:bodyPr>
          <a:lstStyle/>
          <a:p>
            <a:pPr algn="ctr">
              <a:spcBef>
                <a:spcPts val="600"/>
              </a:spcBef>
            </a:pPr>
            <a:r>
              <a:rPr lang="en-US" sz="1200" dirty="0">
                <a:latin typeface="IBM Plex Sans" panose="020B0503050203000203" pitchFamily="34" charset="0"/>
              </a:rPr>
              <a:t>DS-1</a:t>
            </a:r>
          </a:p>
        </p:txBody>
      </p:sp>
      <p:sp>
        <p:nvSpPr>
          <p:cNvPr id="1064" name="TextBox 1063">
            <a:extLst>
              <a:ext uri="{FF2B5EF4-FFF2-40B4-BE49-F238E27FC236}">
                <a16:creationId xmlns:a16="http://schemas.microsoft.com/office/drawing/2014/main" id="{A1257C24-F8AE-E698-1B1E-81F3E6C456AA}"/>
              </a:ext>
            </a:extLst>
          </p:cNvPr>
          <p:cNvSpPr txBox="1"/>
          <p:nvPr/>
        </p:nvSpPr>
        <p:spPr>
          <a:xfrm>
            <a:off x="1929961" y="2435160"/>
            <a:ext cx="776175" cy="538609"/>
          </a:xfrm>
          <a:prstGeom prst="rect">
            <a:avLst/>
          </a:prstGeom>
          <a:noFill/>
          <a:ln>
            <a:solidFill>
              <a:schemeClr val="accent1"/>
            </a:solidFill>
          </a:ln>
        </p:spPr>
        <p:txBody>
          <a:bodyPr wrap="none" rtlCol="0">
            <a:spAutoFit/>
          </a:bodyPr>
          <a:lstStyle/>
          <a:p>
            <a:pPr algn="r">
              <a:spcBef>
                <a:spcPts val="600"/>
              </a:spcBef>
            </a:pPr>
            <a:r>
              <a:rPr lang="en-US" sz="1200" dirty="0">
                <a:latin typeface="IBM Plex Sans" panose="020B0503050203000203" pitchFamily="34" charset="0"/>
              </a:rPr>
              <a:t>DB Link</a:t>
            </a:r>
          </a:p>
          <a:p>
            <a:pPr algn="r">
              <a:spcBef>
                <a:spcPts val="600"/>
              </a:spcBef>
            </a:pPr>
            <a:r>
              <a:rPr lang="en-US" sz="1200" dirty="0">
                <a:latin typeface="IBM Plex Sans" panose="020B0503050203000203" pitchFamily="34" charset="0"/>
              </a:rPr>
              <a:t>Flat files</a:t>
            </a:r>
          </a:p>
        </p:txBody>
      </p:sp>
      <p:cxnSp>
        <p:nvCxnSpPr>
          <p:cNvPr id="1066" name="Straight Arrow Connector 1065">
            <a:extLst>
              <a:ext uri="{FF2B5EF4-FFF2-40B4-BE49-F238E27FC236}">
                <a16:creationId xmlns:a16="http://schemas.microsoft.com/office/drawing/2014/main" id="{87FEB614-7934-67DD-4C4D-E68DDF6A73EA}"/>
              </a:ext>
            </a:extLst>
          </p:cNvPr>
          <p:cNvCxnSpPr>
            <a:stCxn id="1064" idx="3"/>
          </p:cNvCxnSpPr>
          <p:nvPr/>
        </p:nvCxnSpPr>
        <p:spPr>
          <a:xfrm flipV="1">
            <a:off x="2706136" y="1695454"/>
            <a:ext cx="521456" cy="10090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068" name="Group 1067">
            <a:extLst>
              <a:ext uri="{FF2B5EF4-FFF2-40B4-BE49-F238E27FC236}">
                <a16:creationId xmlns:a16="http://schemas.microsoft.com/office/drawing/2014/main" id="{D9FDA617-7D2C-0738-671F-E5BC66EB3EE2}"/>
              </a:ext>
            </a:extLst>
          </p:cNvPr>
          <p:cNvGrpSpPr/>
          <p:nvPr/>
        </p:nvGrpSpPr>
        <p:grpSpPr>
          <a:xfrm>
            <a:off x="8533276" y="724659"/>
            <a:ext cx="1149674" cy="1209169"/>
            <a:chOff x="1388525" y="868680"/>
            <a:chExt cx="1149674" cy="1209169"/>
          </a:xfrm>
        </p:grpSpPr>
        <p:pic>
          <p:nvPicPr>
            <p:cNvPr id="1069" name="Graphic 1068" descr="Database with solid fill">
              <a:extLst>
                <a:ext uri="{FF2B5EF4-FFF2-40B4-BE49-F238E27FC236}">
                  <a16:creationId xmlns:a16="http://schemas.microsoft.com/office/drawing/2014/main" id="{E20FDB5F-D8C6-F4D2-BEFA-1C242232981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28068" y="868680"/>
              <a:ext cx="648000" cy="648000"/>
            </a:xfrm>
            <a:prstGeom prst="rect">
              <a:avLst/>
            </a:prstGeom>
          </p:spPr>
        </p:pic>
        <p:sp>
          <p:nvSpPr>
            <p:cNvPr id="1070" name="TextBox 1069">
              <a:extLst>
                <a:ext uri="{FF2B5EF4-FFF2-40B4-BE49-F238E27FC236}">
                  <a16:creationId xmlns:a16="http://schemas.microsoft.com/office/drawing/2014/main" id="{10BA1DA7-1590-D74E-5476-B3946AD2CC37}"/>
                </a:ext>
              </a:extLst>
            </p:cNvPr>
            <p:cNvSpPr txBox="1"/>
            <p:nvPr/>
          </p:nvSpPr>
          <p:spPr>
            <a:xfrm>
              <a:off x="1388525" y="1539240"/>
              <a:ext cx="1149674" cy="538609"/>
            </a:xfrm>
            <a:prstGeom prst="rect">
              <a:avLst/>
            </a:prstGeom>
            <a:noFill/>
          </p:spPr>
          <p:txBody>
            <a:bodyPr wrap="none" rtlCol="0">
              <a:spAutoFit/>
            </a:bodyPr>
            <a:lstStyle/>
            <a:p>
              <a:pPr algn="ctr">
                <a:spcBef>
                  <a:spcPts val="600"/>
                </a:spcBef>
              </a:pPr>
              <a:r>
                <a:rPr lang="en-US" sz="1200" dirty="0">
                  <a:latin typeface="IBM Plex Sans" panose="020B0503050203000203" pitchFamily="34" charset="0"/>
                </a:rPr>
                <a:t>Analytics </a:t>
              </a:r>
            </a:p>
            <a:p>
              <a:pPr algn="ctr">
                <a:spcBef>
                  <a:spcPts val="600"/>
                </a:spcBef>
              </a:pPr>
              <a:r>
                <a:rPr lang="en-US" sz="1200" dirty="0">
                  <a:latin typeface="IBM Plex Sans" panose="020B0503050203000203" pitchFamily="34" charset="0"/>
                </a:rPr>
                <a:t>(IIAS + </a:t>
              </a:r>
              <a:r>
                <a:rPr lang="en-US" sz="1200" dirty="0">
                  <a:solidFill>
                    <a:srgbClr val="C00000"/>
                  </a:solidFill>
                  <a:latin typeface="IBM Plex Sans" panose="020B0503050203000203" pitchFamily="34" charset="0"/>
                </a:rPr>
                <a:t>CP4D</a:t>
              </a:r>
              <a:r>
                <a:rPr lang="en-US" sz="1200" dirty="0">
                  <a:latin typeface="IBM Plex Sans" panose="020B0503050203000203" pitchFamily="34" charset="0"/>
                </a:rPr>
                <a:t>)</a:t>
              </a:r>
            </a:p>
          </p:txBody>
        </p:sp>
      </p:grpSp>
      <p:cxnSp>
        <p:nvCxnSpPr>
          <p:cNvPr id="1072" name="Straight Arrow Connector 1071">
            <a:extLst>
              <a:ext uri="{FF2B5EF4-FFF2-40B4-BE49-F238E27FC236}">
                <a16:creationId xmlns:a16="http://schemas.microsoft.com/office/drawing/2014/main" id="{A7555CC6-19E0-D597-F652-4C60C6D33733}"/>
              </a:ext>
            </a:extLst>
          </p:cNvPr>
          <p:cNvCxnSpPr>
            <a:cxnSpLocks/>
            <a:stCxn id="15" idx="3"/>
            <a:endCxn id="1069" idx="1"/>
          </p:cNvCxnSpPr>
          <p:nvPr/>
        </p:nvCxnSpPr>
        <p:spPr>
          <a:xfrm flipV="1">
            <a:off x="7689342" y="1048659"/>
            <a:ext cx="1083477" cy="28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75" name="Elbow Connector 1074">
            <a:extLst>
              <a:ext uri="{FF2B5EF4-FFF2-40B4-BE49-F238E27FC236}">
                <a16:creationId xmlns:a16="http://schemas.microsoft.com/office/drawing/2014/main" id="{6B400EB0-7472-D490-3A23-D5C1A866D4E6}"/>
              </a:ext>
            </a:extLst>
          </p:cNvPr>
          <p:cNvCxnSpPr>
            <a:cxnSpLocks/>
            <a:stCxn id="6" idx="0"/>
            <a:endCxn id="1069" idx="0"/>
          </p:cNvCxnSpPr>
          <p:nvPr/>
        </p:nvCxnSpPr>
        <p:spPr>
          <a:xfrm rot="5400000" flipH="1" flipV="1">
            <a:off x="6018822" y="-1745854"/>
            <a:ext cx="607483" cy="5548511"/>
          </a:xfrm>
          <a:prstGeom prst="bentConnector3">
            <a:avLst>
              <a:gd name="adj1" fmla="val 137631"/>
            </a:avLst>
          </a:prstGeom>
          <a:ln>
            <a:tailEnd type="triangle"/>
          </a:ln>
        </p:spPr>
        <p:style>
          <a:lnRef idx="1">
            <a:schemeClr val="accent1"/>
          </a:lnRef>
          <a:fillRef idx="0">
            <a:schemeClr val="accent1"/>
          </a:fillRef>
          <a:effectRef idx="0">
            <a:schemeClr val="accent1"/>
          </a:effectRef>
          <a:fontRef idx="minor">
            <a:schemeClr val="tx1"/>
          </a:fontRef>
        </p:style>
      </p:cxnSp>
      <p:sp>
        <p:nvSpPr>
          <p:cNvPr id="1081" name="TextBox 1080">
            <a:extLst>
              <a:ext uri="{FF2B5EF4-FFF2-40B4-BE49-F238E27FC236}">
                <a16:creationId xmlns:a16="http://schemas.microsoft.com/office/drawing/2014/main" id="{C06120F5-CFCE-C66E-EBC7-418CA2723FF2}"/>
              </a:ext>
            </a:extLst>
          </p:cNvPr>
          <p:cNvSpPr txBox="1"/>
          <p:nvPr/>
        </p:nvSpPr>
        <p:spPr>
          <a:xfrm>
            <a:off x="7641202" y="347036"/>
            <a:ext cx="1026243" cy="276999"/>
          </a:xfrm>
          <a:prstGeom prst="rect">
            <a:avLst/>
          </a:prstGeom>
          <a:solidFill>
            <a:schemeClr val="bg1"/>
          </a:solidFill>
        </p:spPr>
        <p:txBody>
          <a:bodyPr wrap="none" rtlCol="0">
            <a:spAutoFit/>
          </a:bodyPr>
          <a:lstStyle/>
          <a:p>
            <a:pPr algn="ctr">
              <a:spcBef>
                <a:spcPts val="600"/>
              </a:spcBef>
            </a:pPr>
            <a:r>
              <a:rPr lang="en-US" sz="1200" dirty="0">
                <a:solidFill>
                  <a:srgbClr val="C00000"/>
                </a:solidFill>
                <a:latin typeface="IBM Plex Sans" panose="020B0503050203000203" pitchFamily="34" charset="0"/>
              </a:rPr>
              <a:t>DS-4</a:t>
            </a:r>
            <a:r>
              <a:rPr lang="en-US" sz="1200" dirty="0">
                <a:latin typeface="IBM Plex Sans" panose="020B0503050203000203" pitchFamily="34" charset="0"/>
              </a:rPr>
              <a:t> / SPSS</a:t>
            </a:r>
          </a:p>
        </p:txBody>
      </p:sp>
      <p:sp>
        <p:nvSpPr>
          <p:cNvPr id="1083" name="TextBox 1082">
            <a:extLst>
              <a:ext uri="{FF2B5EF4-FFF2-40B4-BE49-F238E27FC236}">
                <a16:creationId xmlns:a16="http://schemas.microsoft.com/office/drawing/2014/main" id="{D90E20AF-B5B8-97DD-ACD0-DE2917CEADC3}"/>
              </a:ext>
            </a:extLst>
          </p:cNvPr>
          <p:cNvSpPr txBox="1"/>
          <p:nvPr/>
        </p:nvSpPr>
        <p:spPr>
          <a:xfrm>
            <a:off x="7994239" y="900563"/>
            <a:ext cx="530915" cy="276999"/>
          </a:xfrm>
          <a:prstGeom prst="rect">
            <a:avLst/>
          </a:prstGeom>
          <a:solidFill>
            <a:schemeClr val="bg1"/>
          </a:solidFill>
        </p:spPr>
        <p:txBody>
          <a:bodyPr wrap="none" rtlCol="0">
            <a:spAutoFit/>
          </a:bodyPr>
          <a:lstStyle>
            <a:defPPr>
              <a:defRPr lang="en-US"/>
            </a:defPPr>
            <a:lvl1pPr algn="ctr">
              <a:spcBef>
                <a:spcPts val="600"/>
              </a:spcBef>
              <a:defRPr sz="1200">
                <a:latin typeface="IBM Plex Sans" panose="020B0503050203000203" pitchFamily="34" charset="0"/>
              </a:defRPr>
            </a:lvl1pPr>
          </a:lstStyle>
          <a:p>
            <a:r>
              <a:rPr lang="en-US" dirty="0"/>
              <a:t>DS-5</a:t>
            </a:r>
          </a:p>
        </p:txBody>
      </p:sp>
    </p:spTree>
    <p:extLst>
      <p:ext uri="{BB962C8B-B14F-4D97-AF65-F5344CB8AC3E}">
        <p14:creationId xmlns:p14="http://schemas.microsoft.com/office/powerpoint/2010/main" val="361851556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42AE55-7518-91BE-2B95-950D33795B55}"/>
            </a:ext>
          </a:extLst>
        </p:cNvPr>
        <p:cNvGrpSpPr/>
        <p:nvPr/>
      </p:nvGrpSpPr>
      <p:grpSpPr>
        <a:xfrm>
          <a:off x="0" y="0"/>
          <a:ext cx="0" cy="0"/>
          <a:chOff x="0" y="0"/>
          <a:chExt cx="0" cy="0"/>
        </a:xfrm>
      </p:grpSpPr>
      <p:sp>
        <p:nvSpPr>
          <p:cNvPr id="42" name="Rectangle 39">
            <a:extLst>
              <a:ext uri="{FF2B5EF4-FFF2-40B4-BE49-F238E27FC236}">
                <a16:creationId xmlns:a16="http://schemas.microsoft.com/office/drawing/2014/main" id="{4AA5DC73-7E9F-C8DA-893E-292F0C01CE59}"/>
              </a:ext>
            </a:extLst>
          </p:cNvPr>
          <p:cNvSpPr>
            <a:spLocks noChangeArrowheads="1"/>
          </p:cNvSpPr>
          <p:nvPr/>
        </p:nvSpPr>
        <p:spPr bwMode="auto">
          <a:xfrm>
            <a:off x="127000" y="361807"/>
            <a:ext cx="153953" cy="292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76200" tIns="38100" rIns="76200" bIns="38100" numCol="1" anchor="ctr" anchorCtr="0" compatLnSpc="1">
            <a:prstTxWarp prst="textNoShape">
              <a:avLst/>
            </a:prstTxWarp>
            <a:spAutoFit/>
          </a:bodyPr>
          <a:lstStyle/>
          <a:p>
            <a:endParaRPr lang="en-IN" sz="1400">
              <a:latin typeface="IBM Plex Sans" panose="020B0503050203000203" pitchFamily="34" charset="0"/>
            </a:endParaRPr>
          </a:p>
        </p:txBody>
      </p:sp>
      <p:sp>
        <p:nvSpPr>
          <p:cNvPr id="3" name="Rectangle 2">
            <a:extLst>
              <a:ext uri="{FF2B5EF4-FFF2-40B4-BE49-F238E27FC236}">
                <a16:creationId xmlns:a16="http://schemas.microsoft.com/office/drawing/2014/main" id="{702F6C6E-8F2B-51AC-90B7-FC592D4236A4}"/>
              </a:ext>
            </a:extLst>
          </p:cNvPr>
          <p:cNvSpPr/>
          <p:nvPr/>
        </p:nvSpPr>
        <p:spPr>
          <a:xfrm>
            <a:off x="452688" y="1475066"/>
            <a:ext cx="2387795" cy="860254"/>
          </a:xfrm>
          <a:prstGeom prst="rect">
            <a:avLst/>
          </a:prstGeom>
          <a:solidFill>
            <a:schemeClr val="accent1">
              <a:lumMod val="20000"/>
              <a:lumOff val="80000"/>
            </a:schemeClr>
          </a:solidFill>
          <a:ln w="12700" cap="flat" cmpd="sng" algn="ctr">
            <a:solidFill>
              <a:srgbClr val="0F6FC6">
                <a:hueOff val="0"/>
                <a:satOff val="0"/>
                <a:lumOff val="0"/>
                <a:alphaOff val="0"/>
              </a:srgbClr>
            </a:solidFill>
            <a:prstDash val="solid"/>
            <a:miter lim="800000"/>
          </a:ln>
          <a:effectLst/>
        </p:spPr>
        <p:txBody>
          <a:bodyPr rtlCol="0" anchor="ctr"/>
          <a:lstStyle/>
          <a:p>
            <a:r>
              <a:rPr lang="en-IN" sz="1400" dirty="0">
                <a:latin typeface="IBM Plex Sans" panose="020B0503050203000203" pitchFamily="34" charset="0"/>
              </a:rPr>
              <a:t>Integrated platform for data across data types and velocity</a:t>
            </a:r>
          </a:p>
        </p:txBody>
      </p:sp>
      <p:sp>
        <p:nvSpPr>
          <p:cNvPr id="4" name="Rectangle 3">
            <a:extLst>
              <a:ext uri="{FF2B5EF4-FFF2-40B4-BE49-F238E27FC236}">
                <a16:creationId xmlns:a16="http://schemas.microsoft.com/office/drawing/2014/main" id="{B30F082C-D6C2-EE96-8E38-A2AAEA3D255B}"/>
              </a:ext>
            </a:extLst>
          </p:cNvPr>
          <p:cNvSpPr/>
          <p:nvPr/>
        </p:nvSpPr>
        <p:spPr>
          <a:xfrm>
            <a:off x="452738" y="2485190"/>
            <a:ext cx="2389199" cy="1155744"/>
          </a:xfrm>
          <a:prstGeom prst="rect">
            <a:avLst/>
          </a:prstGeom>
          <a:solidFill>
            <a:schemeClr val="accent1">
              <a:lumMod val="20000"/>
              <a:lumOff val="80000"/>
            </a:schemeClr>
          </a:solidFill>
          <a:ln w="12700" cap="flat" cmpd="sng" algn="ctr">
            <a:solidFill>
              <a:srgbClr val="0F6FC6">
                <a:hueOff val="0"/>
                <a:satOff val="0"/>
                <a:lumOff val="0"/>
                <a:alphaOff val="0"/>
              </a:srgbClr>
            </a:solidFill>
            <a:prstDash val="solid"/>
            <a:miter lim="800000"/>
          </a:ln>
          <a:effectLst/>
        </p:spPr>
        <p:txBody>
          <a:bodyPr rtlCol="0" anchor="ctr"/>
          <a:lstStyle/>
          <a:p>
            <a:r>
              <a:rPr lang="en-IN" sz="1400" dirty="0">
                <a:latin typeface="IBM Plex Sans" panose="020B0503050203000203" pitchFamily="34" charset="0"/>
              </a:rPr>
              <a:t>Seamless data consumption in self-service model through query federation and/or data virtualization</a:t>
            </a:r>
          </a:p>
        </p:txBody>
      </p:sp>
      <p:sp>
        <p:nvSpPr>
          <p:cNvPr id="5" name="Rectangle 4">
            <a:extLst>
              <a:ext uri="{FF2B5EF4-FFF2-40B4-BE49-F238E27FC236}">
                <a16:creationId xmlns:a16="http://schemas.microsoft.com/office/drawing/2014/main" id="{7788BB7D-68DF-FDBE-3566-68711E43A67C}"/>
              </a:ext>
            </a:extLst>
          </p:cNvPr>
          <p:cNvSpPr/>
          <p:nvPr/>
        </p:nvSpPr>
        <p:spPr>
          <a:xfrm>
            <a:off x="451599" y="3790802"/>
            <a:ext cx="2389197" cy="1007999"/>
          </a:xfrm>
          <a:prstGeom prst="rect">
            <a:avLst/>
          </a:prstGeom>
          <a:solidFill>
            <a:schemeClr val="accent1">
              <a:lumMod val="20000"/>
              <a:lumOff val="80000"/>
            </a:schemeClr>
          </a:solidFill>
          <a:ln w="12700" cap="flat" cmpd="sng" algn="ctr">
            <a:solidFill>
              <a:srgbClr val="0F6FC6">
                <a:hueOff val="0"/>
                <a:satOff val="0"/>
                <a:lumOff val="0"/>
                <a:alphaOff val="0"/>
              </a:srgbClr>
            </a:solidFill>
            <a:prstDash val="solid"/>
            <a:miter lim="800000"/>
          </a:ln>
          <a:effectLst/>
        </p:spPr>
        <p:txBody>
          <a:bodyPr rtlCol="0" anchor="ctr"/>
          <a:lstStyle/>
          <a:p>
            <a:r>
              <a:rPr lang="en-IN" sz="1400" dirty="0">
                <a:latin typeface="IBM Plex Sans" panose="020B0503050203000203" pitchFamily="34" charset="0"/>
              </a:rPr>
              <a:t>Effective data governance to easy discovery of data along with its lineage</a:t>
            </a:r>
          </a:p>
        </p:txBody>
      </p:sp>
      <p:sp>
        <p:nvSpPr>
          <p:cNvPr id="6" name="Rectangle 5">
            <a:extLst>
              <a:ext uri="{FF2B5EF4-FFF2-40B4-BE49-F238E27FC236}">
                <a16:creationId xmlns:a16="http://schemas.microsoft.com/office/drawing/2014/main" id="{5C950C35-2537-2682-E44D-7B9286BA86EF}"/>
              </a:ext>
            </a:extLst>
          </p:cNvPr>
          <p:cNvSpPr/>
          <p:nvPr/>
        </p:nvSpPr>
        <p:spPr>
          <a:xfrm>
            <a:off x="452739" y="4948671"/>
            <a:ext cx="2389197" cy="1007999"/>
          </a:xfrm>
          <a:prstGeom prst="rect">
            <a:avLst/>
          </a:prstGeom>
          <a:solidFill>
            <a:schemeClr val="accent1">
              <a:lumMod val="20000"/>
              <a:lumOff val="80000"/>
            </a:schemeClr>
          </a:solidFill>
          <a:ln w="12700" cap="flat" cmpd="sng" algn="ctr">
            <a:solidFill>
              <a:srgbClr val="0F6FC6">
                <a:hueOff val="0"/>
                <a:satOff val="0"/>
                <a:lumOff val="0"/>
                <a:alphaOff val="0"/>
              </a:srgbClr>
            </a:solidFill>
            <a:prstDash val="solid"/>
            <a:miter lim="800000"/>
          </a:ln>
          <a:effectLst/>
        </p:spPr>
        <p:txBody>
          <a:bodyPr rtlCol="0" anchor="ctr"/>
          <a:lstStyle/>
          <a:p>
            <a:r>
              <a:rPr lang="en-IN" sz="1400" dirty="0">
                <a:latin typeface="IBM Plex Sans" panose="020B0503050203000203" pitchFamily="34" charset="0"/>
              </a:rPr>
              <a:t>Scalable, secure and highly available platform infrastructure</a:t>
            </a:r>
          </a:p>
        </p:txBody>
      </p:sp>
      <p:sp>
        <p:nvSpPr>
          <p:cNvPr id="14" name="TextBox 13">
            <a:extLst>
              <a:ext uri="{FF2B5EF4-FFF2-40B4-BE49-F238E27FC236}">
                <a16:creationId xmlns:a16="http://schemas.microsoft.com/office/drawing/2014/main" id="{5CC63DC6-1E2D-18C7-1379-37983E54900D}"/>
              </a:ext>
            </a:extLst>
          </p:cNvPr>
          <p:cNvSpPr txBox="1"/>
          <p:nvPr/>
        </p:nvSpPr>
        <p:spPr>
          <a:xfrm>
            <a:off x="3885796" y="862299"/>
            <a:ext cx="3387434" cy="338554"/>
          </a:xfrm>
          <a:prstGeom prst="rect">
            <a:avLst/>
          </a:prstGeom>
          <a:noFill/>
        </p:spPr>
        <p:txBody>
          <a:bodyPr wrap="square" rtlCol="0" anchor="t">
            <a:spAutoFit/>
          </a:bodyPr>
          <a:lstStyle/>
          <a:p>
            <a:r>
              <a:rPr lang="en-IN" sz="1600" b="1" dirty="0">
                <a:latin typeface="IBM Plex Sans" panose="020B0503050203000203" pitchFamily="34" charset="0"/>
              </a:rPr>
              <a:t>Key architectural requirements</a:t>
            </a:r>
          </a:p>
        </p:txBody>
      </p:sp>
      <p:sp>
        <p:nvSpPr>
          <p:cNvPr id="15" name="TextBox 14">
            <a:extLst>
              <a:ext uri="{FF2B5EF4-FFF2-40B4-BE49-F238E27FC236}">
                <a16:creationId xmlns:a16="http://schemas.microsoft.com/office/drawing/2014/main" id="{8465F355-ABB1-4026-6A20-9892B9676003}"/>
              </a:ext>
            </a:extLst>
          </p:cNvPr>
          <p:cNvSpPr txBox="1"/>
          <p:nvPr/>
        </p:nvSpPr>
        <p:spPr>
          <a:xfrm>
            <a:off x="376660" y="846910"/>
            <a:ext cx="2428870" cy="369332"/>
          </a:xfrm>
          <a:prstGeom prst="rect">
            <a:avLst/>
          </a:prstGeom>
          <a:noFill/>
        </p:spPr>
        <p:txBody>
          <a:bodyPr wrap="none" rtlCol="0" anchor="t">
            <a:spAutoFit/>
          </a:bodyPr>
          <a:lstStyle/>
          <a:p>
            <a:r>
              <a:rPr lang="en-IN" b="1" dirty="0">
                <a:latin typeface="IBM Plex Sans" panose="020B0503050203000203" pitchFamily="34" charset="0"/>
              </a:rPr>
              <a:t>Goals and objectives</a:t>
            </a:r>
          </a:p>
        </p:txBody>
      </p:sp>
      <p:sp>
        <p:nvSpPr>
          <p:cNvPr id="7" name="Title 1">
            <a:extLst>
              <a:ext uri="{FF2B5EF4-FFF2-40B4-BE49-F238E27FC236}">
                <a16:creationId xmlns:a16="http://schemas.microsoft.com/office/drawing/2014/main" id="{AAADE230-7899-2ECB-F0F5-04C38462C380}"/>
              </a:ext>
            </a:extLst>
          </p:cNvPr>
          <p:cNvSpPr txBox="1">
            <a:spLocks/>
          </p:cNvSpPr>
          <p:nvPr/>
        </p:nvSpPr>
        <p:spPr>
          <a:xfrm>
            <a:off x="376660" y="251669"/>
            <a:ext cx="11281942" cy="45298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0" lang="en-IN" sz="2000" b="1" i="0" u="none" strike="noStrike" kern="1200" cap="none" spc="0" normalizeH="0" baseline="0" noProof="0" dirty="0">
                <a:ln>
                  <a:noFill/>
                </a:ln>
                <a:solidFill>
                  <a:prstClr val="black"/>
                </a:solidFill>
                <a:effectLst/>
                <a:uLnTx/>
                <a:uFillTx/>
                <a:latin typeface="IBM Plex Sans" panose="020B0503050203000203" pitchFamily="34" charset="0"/>
                <a:ea typeface="+mj-ea"/>
                <a:cs typeface="+mj-cs"/>
              </a:rPr>
              <a:t>Requirements for New Data Lakehouse: </a:t>
            </a:r>
            <a:r>
              <a:rPr kumimoji="0" lang="en-IN" sz="1800" b="0" i="0" u="none" strike="noStrike" kern="1200" cap="none" spc="0" normalizeH="0" baseline="0" noProof="0" dirty="0">
                <a:ln>
                  <a:noFill/>
                </a:ln>
                <a:solidFill>
                  <a:prstClr val="black"/>
                </a:solidFill>
                <a:effectLst/>
                <a:uLnTx/>
                <a:uFillTx/>
                <a:latin typeface="IBM Plex Sans" panose="020B0503050203000203" pitchFamily="34" charset="0"/>
                <a:ea typeface="+mj-ea"/>
                <a:cs typeface="+mj-cs"/>
              </a:rPr>
              <a:t>Goals, Objectives and Architecture Requirements</a:t>
            </a:r>
            <a:endParaRPr lang="en-IN" sz="1800" dirty="0">
              <a:latin typeface="IBM Plex Sans" panose="020B0503050203000203" pitchFamily="34" charset="0"/>
            </a:endParaRPr>
          </a:p>
        </p:txBody>
      </p:sp>
      <p:sp>
        <p:nvSpPr>
          <p:cNvPr id="13" name="Triangle 12">
            <a:extLst>
              <a:ext uri="{FF2B5EF4-FFF2-40B4-BE49-F238E27FC236}">
                <a16:creationId xmlns:a16="http://schemas.microsoft.com/office/drawing/2014/main" id="{16100396-DAB4-19E8-A61E-B28B8820B97E}"/>
              </a:ext>
            </a:extLst>
          </p:cNvPr>
          <p:cNvSpPr/>
          <p:nvPr/>
        </p:nvSpPr>
        <p:spPr>
          <a:xfrm rot="5400000">
            <a:off x="1048752" y="3495739"/>
            <a:ext cx="4481604" cy="440259"/>
          </a:xfrm>
          <a:prstGeom prst="triangle">
            <a:avLst/>
          </a:prstGeom>
          <a:solidFill>
            <a:schemeClr val="bg1">
              <a:lumMod val="85000"/>
            </a:schemeClr>
          </a:solidFill>
          <a:ln w="12700" cap="flat" cmpd="sng" algn="ctr">
            <a:solidFill>
              <a:schemeClr val="bg1">
                <a:lumMod val="50000"/>
              </a:schemeClr>
            </a:solidFill>
            <a:prstDash val="solid"/>
            <a:miter lim="800000"/>
          </a:ln>
          <a:effectLst/>
        </p:spPr>
        <p:txBody>
          <a:bodyPr rtlCol="0" anchor="ctr"/>
          <a:lstStyle/>
          <a:p>
            <a:endParaRPr lang="en-US" sz="1400" dirty="0">
              <a:solidFill>
                <a:schemeClr val="tx1"/>
              </a:solidFill>
              <a:latin typeface="IBM Plex Sans" panose="020B0503050203000203" pitchFamily="34" charset="0"/>
            </a:endParaRPr>
          </a:p>
        </p:txBody>
      </p:sp>
      <p:sp>
        <p:nvSpPr>
          <p:cNvPr id="16" name="Rectangle 15">
            <a:extLst>
              <a:ext uri="{FF2B5EF4-FFF2-40B4-BE49-F238E27FC236}">
                <a16:creationId xmlns:a16="http://schemas.microsoft.com/office/drawing/2014/main" id="{44784208-C3B1-3203-F011-8C63EF0F3F1A}"/>
              </a:ext>
            </a:extLst>
          </p:cNvPr>
          <p:cNvSpPr/>
          <p:nvPr/>
        </p:nvSpPr>
        <p:spPr>
          <a:xfrm>
            <a:off x="3938805" y="1475066"/>
            <a:ext cx="2005402" cy="1281386"/>
          </a:xfrm>
          <a:prstGeom prst="rect">
            <a:avLst/>
          </a:prstGeom>
          <a:solidFill>
            <a:schemeClr val="accent6">
              <a:lumMod val="20000"/>
              <a:lumOff val="80000"/>
            </a:schemeClr>
          </a:solidFill>
          <a:ln w="12700" cap="flat" cmpd="sng" algn="ctr">
            <a:solidFill>
              <a:schemeClr val="accent6">
                <a:lumMod val="50000"/>
              </a:schemeClr>
            </a:solidFill>
            <a:prstDash val="solid"/>
            <a:miter lim="800000"/>
          </a:ln>
          <a:effectLst/>
        </p:spPr>
        <p:txBody>
          <a:bodyPr rtlCol="0" anchor="ctr"/>
          <a:lstStyle/>
          <a:p>
            <a:r>
              <a:rPr lang="en-US" sz="1400" b="1" dirty="0">
                <a:latin typeface="IBM Plex Sans" panose="020B0503050203000203" pitchFamily="34" charset="0"/>
              </a:rPr>
              <a:t>Clear separation of storage and compute </a:t>
            </a:r>
            <a:r>
              <a:rPr lang="en-US" sz="1400" dirty="0">
                <a:latin typeface="IBM Plex Sans" panose="020B0503050203000203" pitchFamily="34" charset="0"/>
              </a:rPr>
              <a:t>for better flexibility to scale</a:t>
            </a:r>
          </a:p>
        </p:txBody>
      </p:sp>
      <p:sp>
        <p:nvSpPr>
          <p:cNvPr id="17" name="Rectangle 16">
            <a:extLst>
              <a:ext uri="{FF2B5EF4-FFF2-40B4-BE49-F238E27FC236}">
                <a16:creationId xmlns:a16="http://schemas.microsoft.com/office/drawing/2014/main" id="{276F12CA-68BF-3CBD-928C-CC10B30CD639}"/>
              </a:ext>
            </a:extLst>
          </p:cNvPr>
          <p:cNvSpPr/>
          <p:nvPr/>
        </p:nvSpPr>
        <p:spPr>
          <a:xfrm>
            <a:off x="3928093" y="3030665"/>
            <a:ext cx="2005402" cy="1281386"/>
          </a:xfrm>
          <a:prstGeom prst="rect">
            <a:avLst/>
          </a:prstGeom>
          <a:solidFill>
            <a:schemeClr val="accent6">
              <a:lumMod val="20000"/>
              <a:lumOff val="80000"/>
            </a:schemeClr>
          </a:solidFill>
          <a:ln w="12700" cap="flat" cmpd="sng" algn="ctr">
            <a:solidFill>
              <a:schemeClr val="accent6">
                <a:lumMod val="50000"/>
              </a:schemeClr>
            </a:solidFill>
            <a:prstDash val="solid"/>
            <a:miter lim="800000"/>
          </a:ln>
          <a:effectLst/>
        </p:spPr>
        <p:txBody>
          <a:bodyPr rtlCol="0" anchor="ctr"/>
          <a:lstStyle/>
          <a:p>
            <a:r>
              <a:rPr lang="en-US" sz="1400" b="1" dirty="0">
                <a:latin typeface="IBM Plex Sans" panose="020B0503050203000203" pitchFamily="34" charset="0"/>
              </a:rPr>
              <a:t>Horizontally scalable on top of commodity hardware</a:t>
            </a:r>
            <a:r>
              <a:rPr lang="en-US" sz="1400" dirty="0">
                <a:latin typeface="IBM Plex Sans" panose="020B0503050203000203" pitchFamily="34" charset="0"/>
              </a:rPr>
              <a:t> for both data pipeline and storage</a:t>
            </a:r>
          </a:p>
        </p:txBody>
      </p:sp>
      <p:sp>
        <p:nvSpPr>
          <p:cNvPr id="18" name="Rectangle 17">
            <a:extLst>
              <a:ext uri="{FF2B5EF4-FFF2-40B4-BE49-F238E27FC236}">
                <a16:creationId xmlns:a16="http://schemas.microsoft.com/office/drawing/2014/main" id="{2063E4FD-96DE-E3F5-9C86-E7561E1617F0}"/>
              </a:ext>
            </a:extLst>
          </p:cNvPr>
          <p:cNvSpPr/>
          <p:nvPr/>
        </p:nvSpPr>
        <p:spPr>
          <a:xfrm>
            <a:off x="3909389" y="4587613"/>
            <a:ext cx="2005402" cy="1281386"/>
          </a:xfrm>
          <a:prstGeom prst="rect">
            <a:avLst/>
          </a:prstGeom>
          <a:solidFill>
            <a:schemeClr val="accent6">
              <a:lumMod val="20000"/>
              <a:lumOff val="80000"/>
            </a:schemeClr>
          </a:solidFill>
          <a:ln w="12700" cap="flat" cmpd="sng" algn="ctr">
            <a:solidFill>
              <a:schemeClr val="accent6">
                <a:lumMod val="50000"/>
              </a:schemeClr>
            </a:solidFill>
            <a:prstDash val="solid"/>
            <a:miter lim="800000"/>
          </a:ln>
          <a:effectLst/>
        </p:spPr>
        <p:txBody>
          <a:bodyPr rtlCol="0" anchor="ctr"/>
          <a:lstStyle/>
          <a:p>
            <a:r>
              <a:rPr lang="en-US" sz="1400" b="1" dirty="0">
                <a:latin typeface="IBM Plex Sans" panose="020B0503050203000203" pitchFamily="34" charset="0"/>
              </a:rPr>
              <a:t>Open data architecture </a:t>
            </a:r>
            <a:r>
              <a:rPr lang="en-US" sz="1400" dirty="0">
                <a:latin typeface="IBM Plex Sans" panose="020B0503050203000203" pitchFamily="34" charset="0"/>
              </a:rPr>
              <a:t>having open file/table format,  </a:t>
            </a:r>
            <a:r>
              <a:rPr lang="en-US" sz="1400" b="1" dirty="0">
                <a:latin typeface="IBM Plex Sans" panose="020B0503050203000203" pitchFamily="34" charset="0"/>
              </a:rPr>
              <a:t>with cloud portability</a:t>
            </a:r>
            <a:r>
              <a:rPr lang="en-US" sz="1400" dirty="0">
                <a:latin typeface="IBM Plex Sans" panose="020B0503050203000203" pitchFamily="34" charset="0"/>
              </a:rPr>
              <a:t> options</a:t>
            </a:r>
          </a:p>
        </p:txBody>
      </p:sp>
      <p:sp>
        <p:nvSpPr>
          <p:cNvPr id="19" name="Rectangle 18">
            <a:extLst>
              <a:ext uri="{FF2B5EF4-FFF2-40B4-BE49-F238E27FC236}">
                <a16:creationId xmlns:a16="http://schemas.microsoft.com/office/drawing/2014/main" id="{3ECA7B7F-A4B6-0946-5F7F-4CA5230FFD97}"/>
              </a:ext>
            </a:extLst>
          </p:cNvPr>
          <p:cNvSpPr/>
          <p:nvPr/>
        </p:nvSpPr>
        <p:spPr>
          <a:xfrm>
            <a:off x="6270529" y="1475065"/>
            <a:ext cx="2005402" cy="1281386"/>
          </a:xfrm>
          <a:prstGeom prst="rect">
            <a:avLst/>
          </a:prstGeom>
          <a:solidFill>
            <a:schemeClr val="accent6">
              <a:lumMod val="20000"/>
              <a:lumOff val="80000"/>
            </a:schemeClr>
          </a:solidFill>
          <a:ln w="12700" cap="flat" cmpd="sng" algn="ctr">
            <a:solidFill>
              <a:schemeClr val="accent6">
                <a:lumMod val="50000"/>
              </a:schemeClr>
            </a:solidFill>
            <a:prstDash val="solid"/>
            <a:miter lim="800000"/>
          </a:ln>
          <a:effectLst/>
        </p:spPr>
        <p:txBody>
          <a:bodyPr rtlCol="0" anchor="ctr"/>
          <a:lstStyle/>
          <a:p>
            <a:r>
              <a:rPr lang="en-US" sz="1400" b="1" dirty="0">
                <a:latin typeface="IBM Plex Sans" panose="020B0503050203000203" pitchFamily="34" charset="0"/>
              </a:rPr>
              <a:t>Support for diverse data and analytics workloads </a:t>
            </a:r>
            <a:r>
              <a:rPr lang="en-US" sz="1400" dirty="0">
                <a:latin typeface="IBM Plex Sans" panose="020B0503050203000203" pitchFamily="34" charset="0"/>
              </a:rPr>
              <a:t>with varied latency requirement</a:t>
            </a:r>
          </a:p>
        </p:txBody>
      </p:sp>
      <p:sp>
        <p:nvSpPr>
          <p:cNvPr id="20" name="Rectangle 19">
            <a:extLst>
              <a:ext uri="{FF2B5EF4-FFF2-40B4-BE49-F238E27FC236}">
                <a16:creationId xmlns:a16="http://schemas.microsoft.com/office/drawing/2014/main" id="{6CB699F1-99AF-6C4F-E67B-00D44A5CABC4}"/>
              </a:ext>
            </a:extLst>
          </p:cNvPr>
          <p:cNvSpPr/>
          <p:nvPr/>
        </p:nvSpPr>
        <p:spPr>
          <a:xfrm>
            <a:off x="6270529" y="3023147"/>
            <a:ext cx="2005402" cy="1775654"/>
          </a:xfrm>
          <a:prstGeom prst="rect">
            <a:avLst/>
          </a:prstGeom>
          <a:solidFill>
            <a:schemeClr val="accent6">
              <a:lumMod val="20000"/>
              <a:lumOff val="80000"/>
            </a:schemeClr>
          </a:solidFill>
          <a:ln w="12700" cap="flat" cmpd="sng" algn="ctr">
            <a:solidFill>
              <a:schemeClr val="accent6">
                <a:lumMod val="50000"/>
              </a:schemeClr>
            </a:solidFill>
            <a:prstDash val="solid"/>
            <a:miter lim="800000"/>
          </a:ln>
          <a:effectLst/>
        </p:spPr>
        <p:txBody>
          <a:bodyPr rtlCol="0" anchor="ctr"/>
          <a:lstStyle/>
          <a:p>
            <a:r>
              <a:rPr lang="en-US" sz="1400" b="1" dirty="0">
                <a:latin typeface="IBM Plex Sans" panose="020B0503050203000203" pitchFamily="34" charset="0"/>
              </a:rPr>
              <a:t>Flexible data management </a:t>
            </a:r>
            <a:r>
              <a:rPr lang="en-US" sz="1400" dirty="0">
                <a:latin typeface="IBM Plex Sans" panose="020B0503050203000203" pitchFamily="34" charset="0"/>
              </a:rPr>
              <a:t>allowing consumers to avail well-defined and governed data as products</a:t>
            </a:r>
          </a:p>
        </p:txBody>
      </p:sp>
      <p:sp>
        <p:nvSpPr>
          <p:cNvPr id="2" name="Triangle 1">
            <a:extLst>
              <a:ext uri="{FF2B5EF4-FFF2-40B4-BE49-F238E27FC236}">
                <a16:creationId xmlns:a16="http://schemas.microsoft.com/office/drawing/2014/main" id="{3D8ED412-8D57-4205-6B5D-28C891FC606A}"/>
              </a:ext>
            </a:extLst>
          </p:cNvPr>
          <p:cNvSpPr/>
          <p:nvPr/>
        </p:nvSpPr>
        <p:spPr>
          <a:xfrm rot="16200000">
            <a:off x="6654964" y="3495738"/>
            <a:ext cx="4481604" cy="440259"/>
          </a:xfrm>
          <a:prstGeom prst="triangle">
            <a:avLst/>
          </a:prstGeom>
          <a:solidFill>
            <a:schemeClr val="bg1">
              <a:lumMod val="85000"/>
            </a:schemeClr>
          </a:solidFill>
          <a:ln w="12700" cap="flat" cmpd="sng" algn="ctr">
            <a:solidFill>
              <a:schemeClr val="bg1">
                <a:lumMod val="50000"/>
              </a:schemeClr>
            </a:solidFill>
            <a:prstDash val="solid"/>
            <a:miter lim="800000"/>
          </a:ln>
          <a:effectLst/>
        </p:spPr>
        <p:txBody>
          <a:bodyPr rtlCol="0" anchor="ctr"/>
          <a:lstStyle/>
          <a:p>
            <a:endParaRPr lang="en-US" sz="1400" dirty="0">
              <a:solidFill>
                <a:schemeClr val="tx1"/>
              </a:solidFill>
              <a:latin typeface="IBM Plex Sans" panose="020B0503050203000203" pitchFamily="34" charset="0"/>
            </a:endParaRPr>
          </a:p>
        </p:txBody>
      </p:sp>
      <p:sp>
        <p:nvSpPr>
          <p:cNvPr id="8" name="TextBox 7">
            <a:extLst>
              <a:ext uri="{FF2B5EF4-FFF2-40B4-BE49-F238E27FC236}">
                <a16:creationId xmlns:a16="http://schemas.microsoft.com/office/drawing/2014/main" id="{4543E433-0240-05A2-E974-386FAFDCAB07}"/>
              </a:ext>
            </a:extLst>
          </p:cNvPr>
          <p:cNvSpPr txBox="1"/>
          <p:nvPr/>
        </p:nvSpPr>
        <p:spPr>
          <a:xfrm>
            <a:off x="9273638" y="862299"/>
            <a:ext cx="2206631" cy="338554"/>
          </a:xfrm>
          <a:prstGeom prst="rect">
            <a:avLst/>
          </a:prstGeom>
          <a:noFill/>
        </p:spPr>
        <p:txBody>
          <a:bodyPr wrap="square" rtlCol="0" anchor="t">
            <a:spAutoFit/>
          </a:bodyPr>
          <a:lstStyle/>
          <a:p>
            <a:r>
              <a:rPr lang="en-IN" sz="1600" b="1" dirty="0">
                <a:latin typeface="IBM Plex Sans" panose="020B0503050203000203" pitchFamily="34" charset="0"/>
              </a:rPr>
              <a:t>Other influencers</a:t>
            </a:r>
          </a:p>
        </p:txBody>
      </p:sp>
      <p:sp>
        <p:nvSpPr>
          <p:cNvPr id="10" name="Rectangle 9">
            <a:extLst>
              <a:ext uri="{FF2B5EF4-FFF2-40B4-BE49-F238E27FC236}">
                <a16:creationId xmlns:a16="http://schemas.microsoft.com/office/drawing/2014/main" id="{0FC42499-511D-6EF9-C837-544B062D382C}"/>
              </a:ext>
            </a:extLst>
          </p:cNvPr>
          <p:cNvSpPr/>
          <p:nvPr/>
        </p:nvSpPr>
        <p:spPr>
          <a:xfrm>
            <a:off x="9374253" y="1475065"/>
            <a:ext cx="2189642" cy="662493"/>
          </a:xfrm>
          <a:prstGeom prst="rect">
            <a:avLst/>
          </a:prstGeom>
          <a:solidFill>
            <a:schemeClr val="accent1">
              <a:lumMod val="20000"/>
              <a:lumOff val="80000"/>
            </a:schemeClr>
          </a:solidFill>
          <a:ln w="12700" cap="flat" cmpd="sng" algn="ctr">
            <a:solidFill>
              <a:srgbClr val="0F6FC6">
                <a:hueOff val="0"/>
                <a:satOff val="0"/>
                <a:lumOff val="0"/>
                <a:alphaOff val="0"/>
              </a:srgbClr>
            </a:solidFill>
            <a:prstDash val="solid"/>
            <a:miter lim="800000"/>
          </a:ln>
          <a:effectLst/>
        </p:spPr>
        <p:txBody>
          <a:bodyPr rtlCol="0" anchor="ctr"/>
          <a:lstStyle/>
          <a:p>
            <a:r>
              <a:rPr lang="en-US" sz="1400" dirty="0">
                <a:latin typeface="IBM Plex Sans" panose="020B0503050203000203" pitchFamily="34" charset="0"/>
              </a:rPr>
              <a:t>Modern Data Lakehouse architecture</a:t>
            </a:r>
          </a:p>
        </p:txBody>
      </p:sp>
      <p:sp>
        <p:nvSpPr>
          <p:cNvPr id="11" name="Rectangle 10">
            <a:extLst>
              <a:ext uri="{FF2B5EF4-FFF2-40B4-BE49-F238E27FC236}">
                <a16:creationId xmlns:a16="http://schemas.microsoft.com/office/drawing/2014/main" id="{6DF610B5-CF80-2A34-3C00-06D597B2E092}"/>
              </a:ext>
            </a:extLst>
          </p:cNvPr>
          <p:cNvSpPr/>
          <p:nvPr/>
        </p:nvSpPr>
        <p:spPr>
          <a:xfrm>
            <a:off x="9374253" y="2257899"/>
            <a:ext cx="2189642" cy="662493"/>
          </a:xfrm>
          <a:prstGeom prst="rect">
            <a:avLst/>
          </a:prstGeom>
          <a:solidFill>
            <a:schemeClr val="accent1">
              <a:lumMod val="20000"/>
              <a:lumOff val="80000"/>
            </a:schemeClr>
          </a:solidFill>
          <a:ln w="12700" cap="flat" cmpd="sng" algn="ctr">
            <a:solidFill>
              <a:srgbClr val="0F6FC6">
                <a:hueOff val="0"/>
                <a:satOff val="0"/>
                <a:lumOff val="0"/>
                <a:alphaOff val="0"/>
              </a:srgbClr>
            </a:solidFill>
            <a:prstDash val="solid"/>
            <a:miter lim="800000"/>
          </a:ln>
          <a:effectLst/>
        </p:spPr>
        <p:txBody>
          <a:bodyPr rtlCol="0" anchor="ctr"/>
          <a:lstStyle/>
          <a:p>
            <a:r>
              <a:rPr lang="en-US" sz="1400" dirty="0">
                <a:latin typeface="IBM Plex Sans" panose="020B0503050203000203" pitchFamily="34" charset="0"/>
              </a:rPr>
              <a:t>Data Fabric / Mesh architectural concept</a:t>
            </a:r>
          </a:p>
        </p:txBody>
      </p:sp>
      <p:sp>
        <p:nvSpPr>
          <p:cNvPr id="12" name="Rectangle 11">
            <a:extLst>
              <a:ext uri="{FF2B5EF4-FFF2-40B4-BE49-F238E27FC236}">
                <a16:creationId xmlns:a16="http://schemas.microsoft.com/office/drawing/2014/main" id="{BB40A1DA-0A73-059A-A6BC-C999DB4DFD58}"/>
              </a:ext>
            </a:extLst>
          </p:cNvPr>
          <p:cNvSpPr/>
          <p:nvPr/>
        </p:nvSpPr>
        <p:spPr>
          <a:xfrm>
            <a:off x="9374253" y="3040733"/>
            <a:ext cx="2189642" cy="662493"/>
          </a:xfrm>
          <a:prstGeom prst="rect">
            <a:avLst/>
          </a:prstGeom>
          <a:solidFill>
            <a:schemeClr val="accent1">
              <a:lumMod val="20000"/>
              <a:lumOff val="80000"/>
            </a:schemeClr>
          </a:solidFill>
          <a:ln w="12700" cap="flat" cmpd="sng" algn="ctr">
            <a:solidFill>
              <a:srgbClr val="0F6FC6">
                <a:hueOff val="0"/>
                <a:satOff val="0"/>
                <a:lumOff val="0"/>
                <a:alphaOff val="0"/>
              </a:srgbClr>
            </a:solidFill>
            <a:prstDash val="solid"/>
            <a:miter lim="800000"/>
          </a:ln>
          <a:effectLst/>
        </p:spPr>
        <p:txBody>
          <a:bodyPr rtlCol="0" anchor="ctr"/>
          <a:lstStyle/>
          <a:p>
            <a:r>
              <a:rPr lang="en-US" sz="1400" dirty="0">
                <a:latin typeface="IBM Plex Sans" panose="020B0503050203000203" pitchFamily="34" charset="0"/>
              </a:rPr>
              <a:t>SBI Cloud strategy</a:t>
            </a:r>
          </a:p>
        </p:txBody>
      </p:sp>
    </p:spTree>
    <p:extLst>
      <p:ext uri="{BB962C8B-B14F-4D97-AF65-F5344CB8AC3E}">
        <p14:creationId xmlns:p14="http://schemas.microsoft.com/office/powerpoint/2010/main" val="277503097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E17234-497D-464A-9674-D4DCC52CAF4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399FD48-480C-96FC-5D7E-6190C084F148}"/>
              </a:ext>
            </a:extLst>
          </p:cNvPr>
          <p:cNvSpPr>
            <a:spLocks noGrp="1"/>
          </p:cNvSpPr>
          <p:nvPr>
            <p:ph type="title"/>
          </p:nvPr>
        </p:nvSpPr>
        <p:spPr>
          <a:xfrm>
            <a:off x="376660" y="251669"/>
            <a:ext cx="11281942" cy="452983"/>
          </a:xfrm>
        </p:spPr>
        <p:txBody>
          <a:bodyPr/>
          <a:lstStyle/>
          <a:p>
            <a:r>
              <a:rPr lang="en-IN" sz="2000" b="1" dirty="0">
                <a:latin typeface="IBM Plex Sans" panose="020B0503050203000203" pitchFamily="34" charset="0"/>
                <a:ea typeface="Calibri" panose="020F0502020204030204" pitchFamily="34" charset="0"/>
              </a:rPr>
              <a:t>Architecture principles</a:t>
            </a:r>
            <a:endParaRPr lang="en-IN" sz="1800" dirty="0">
              <a:latin typeface="IBM Plex Sans" panose="020B0503050203000203" pitchFamily="34" charset="0"/>
            </a:endParaRPr>
          </a:p>
        </p:txBody>
      </p:sp>
      <p:graphicFrame>
        <p:nvGraphicFramePr>
          <p:cNvPr id="3" name="Table 2">
            <a:extLst>
              <a:ext uri="{FF2B5EF4-FFF2-40B4-BE49-F238E27FC236}">
                <a16:creationId xmlns:a16="http://schemas.microsoft.com/office/drawing/2014/main" id="{84E40192-F567-FACA-4ACD-FFE515DB861A}"/>
              </a:ext>
            </a:extLst>
          </p:cNvPr>
          <p:cNvGraphicFramePr>
            <a:graphicFrameLocks noGrp="1"/>
          </p:cNvGraphicFramePr>
          <p:nvPr/>
        </p:nvGraphicFramePr>
        <p:xfrm>
          <a:off x="376659" y="882504"/>
          <a:ext cx="11281940" cy="5571400"/>
        </p:xfrm>
        <a:graphic>
          <a:graphicData uri="http://schemas.openxmlformats.org/drawingml/2006/table">
            <a:tbl>
              <a:tblPr firstRow="1" bandRow="1">
                <a:tableStyleId>{5940675A-B579-460E-94D1-54222C63F5DA}</a:tableStyleId>
              </a:tblPr>
              <a:tblGrid>
                <a:gridCol w="409154">
                  <a:extLst>
                    <a:ext uri="{9D8B030D-6E8A-4147-A177-3AD203B41FA5}">
                      <a16:colId xmlns:a16="http://schemas.microsoft.com/office/drawing/2014/main" val="1176229045"/>
                    </a:ext>
                  </a:extLst>
                </a:gridCol>
                <a:gridCol w="1692344">
                  <a:extLst>
                    <a:ext uri="{9D8B030D-6E8A-4147-A177-3AD203B41FA5}">
                      <a16:colId xmlns:a16="http://schemas.microsoft.com/office/drawing/2014/main" val="1833437159"/>
                    </a:ext>
                  </a:extLst>
                </a:gridCol>
                <a:gridCol w="9180442">
                  <a:extLst>
                    <a:ext uri="{9D8B030D-6E8A-4147-A177-3AD203B41FA5}">
                      <a16:colId xmlns:a16="http://schemas.microsoft.com/office/drawing/2014/main" val="1469761209"/>
                    </a:ext>
                  </a:extLst>
                </a:gridCol>
              </a:tblGrid>
              <a:tr h="370840">
                <a:tc>
                  <a:txBody>
                    <a:bodyPr/>
                    <a:lstStyle/>
                    <a:p>
                      <a:pPr algn="ctr"/>
                      <a:r>
                        <a:rPr lang="en-US" sz="1400" dirty="0">
                          <a:latin typeface="IBM Plex Sans" panose="020B0503050203000203" pitchFamily="34" charset="0"/>
                        </a:rPr>
                        <a:t>#</a:t>
                      </a:r>
                    </a:p>
                  </a:txBody>
                  <a:tcPr>
                    <a:lnL w="12700" cmpd="sng">
                      <a:noFill/>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r>
                        <a:rPr lang="en-US" sz="1400" dirty="0">
                          <a:latin typeface="IBM Plex Sans" panose="020B0503050203000203" pitchFamily="34" charset="0"/>
                        </a:rPr>
                        <a:t>Category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r>
                        <a:rPr lang="en-US" sz="1400" dirty="0">
                          <a:latin typeface="IBM Plex Sans" panose="020B0503050203000203" pitchFamily="34" charset="0"/>
                        </a:rPr>
                        <a:t>Principles</a:t>
                      </a:r>
                    </a:p>
                  </a:txBody>
                  <a:tcPr>
                    <a:lnL w="12700" cap="flat" cmpd="sng" algn="ctr">
                      <a:solidFill>
                        <a:schemeClr val="tx1"/>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extLst>
                  <a:ext uri="{0D108BD9-81ED-4DB2-BD59-A6C34878D82A}">
                    <a16:rowId xmlns:a16="http://schemas.microsoft.com/office/drawing/2014/main" val="831504113"/>
                  </a:ext>
                </a:extLst>
              </a:tr>
              <a:tr h="370840">
                <a:tc>
                  <a:txBody>
                    <a:bodyPr/>
                    <a:lstStyle/>
                    <a:p>
                      <a:pPr algn="ctr"/>
                      <a:r>
                        <a:rPr lang="en-US" sz="1400" dirty="0">
                          <a:latin typeface="IBM Plex Sans" panose="020B0503050203000203" pitchFamily="34" charset="0"/>
                        </a:rPr>
                        <a:t>1</a:t>
                      </a:r>
                    </a:p>
                  </a:txBody>
                  <a:tcPr marT="72000" marB="72000">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400" dirty="0">
                          <a:latin typeface="IBM Plex Sans" panose="020B0503050203000203" pitchFamily="34" charset="0"/>
                        </a:rPr>
                        <a:t>Clear separation of storage and compute</a:t>
                      </a:r>
                    </a:p>
                  </a:txBody>
                  <a:tcPr marT="72000" marB="72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285750" indent="-285750">
                        <a:buFont typeface="Arial" panose="020B0604020202020204" pitchFamily="34" charset="0"/>
                        <a:buChar char="•"/>
                      </a:pPr>
                      <a:r>
                        <a:rPr lang="en-US" sz="1400" dirty="0">
                          <a:latin typeface="IBM Plex Sans" panose="020B0503050203000203" pitchFamily="34" charset="0"/>
                        </a:rPr>
                        <a:t>Allow multiple query / compute engines to operate on the same data without duplication</a:t>
                      </a:r>
                    </a:p>
                    <a:p>
                      <a:pPr marL="285750" indent="-285750">
                        <a:buFont typeface="Arial" panose="020B0604020202020204" pitchFamily="34" charset="0"/>
                        <a:buChar char="•"/>
                      </a:pPr>
                      <a:r>
                        <a:rPr lang="en-US" sz="1400" dirty="0">
                          <a:latin typeface="IBM Plex Sans" panose="020B0503050203000203" pitchFamily="34" charset="0"/>
                        </a:rPr>
                        <a:t>Allow the query engines to change without necessarily migrating the data </a:t>
                      </a:r>
                    </a:p>
                    <a:p>
                      <a:pPr marL="285750" indent="-285750">
                        <a:buFont typeface="Arial" panose="020B0604020202020204" pitchFamily="34" charset="0"/>
                        <a:buChar char="•"/>
                      </a:pPr>
                      <a:r>
                        <a:rPr lang="en-US" sz="1400" dirty="0">
                          <a:latin typeface="IBM Plex Sans" panose="020B0503050203000203" pitchFamily="34" charset="0"/>
                        </a:rPr>
                        <a:t>Allow compute resources can be scaled independently, thereby saving cost</a:t>
                      </a:r>
                    </a:p>
                  </a:txBody>
                  <a:tcPr marT="72000" marB="72000">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99962604"/>
                  </a:ext>
                </a:extLst>
              </a:tr>
              <a:tr h="370840">
                <a:tc>
                  <a:txBody>
                    <a:bodyPr/>
                    <a:lstStyle/>
                    <a:p>
                      <a:pPr algn="ctr"/>
                      <a:r>
                        <a:rPr lang="en-US" sz="1400" dirty="0">
                          <a:latin typeface="IBM Plex Sans" panose="020B0503050203000203" pitchFamily="34" charset="0"/>
                        </a:rPr>
                        <a:t>2</a:t>
                      </a:r>
                    </a:p>
                  </a:txBody>
                  <a:tcPr marT="72000" marB="72000">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400" dirty="0">
                          <a:latin typeface="IBM Plex Sans" panose="020B0503050203000203" pitchFamily="34" charset="0"/>
                        </a:rPr>
                        <a:t>Horizontally scalable on top of commodity HW</a:t>
                      </a:r>
                    </a:p>
                  </a:txBody>
                  <a:tcPr marT="72000" marB="72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285750" indent="-285750">
                        <a:buFont typeface="Arial" panose="020B0604020202020204" pitchFamily="34" charset="0"/>
                        <a:buChar char="•"/>
                      </a:pPr>
                      <a:r>
                        <a:rPr lang="en-US" sz="1400" dirty="0">
                          <a:latin typeface="IBM Plex Sans" panose="020B0503050203000203" pitchFamily="34" charset="0"/>
                        </a:rPr>
                        <a:t>Have single storage layer, built on a distributed file system capable of storing all types of data</a:t>
                      </a:r>
                    </a:p>
                    <a:p>
                      <a:pPr marL="285750" indent="-285750">
                        <a:buFont typeface="Arial" panose="020B0604020202020204" pitchFamily="34" charset="0"/>
                        <a:buChar char="•"/>
                      </a:pPr>
                      <a:r>
                        <a:rPr lang="en-US" sz="1400" dirty="0">
                          <a:latin typeface="IBM Plex Sans" panose="020B0503050203000203" pitchFamily="34" charset="0"/>
                        </a:rPr>
                        <a:t>Storage must support ACID properties to support concurrent read/writes</a:t>
                      </a:r>
                    </a:p>
                    <a:p>
                      <a:pPr marL="285750" indent="-285750">
                        <a:buFont typeface="Arial" panose="020B0604020202020204" pitchFamily="34" charset="0"/>
                        <a:buChar char="•"/>
                      </a:pPr>
                      <a:r>
                        <a:rPr lang="en-US" sz="1400" dirty="0">
                          <a:latin typeface="IBM Plex Sans" panose="020B0503050203000203" pitchFamily="34" charset="0"/>
                        </a:rPr>
                        <a:t>Should be able to archive data based on age and/or frequency of data</a:t>
                      </a:r>
                    </a:p>
                    <a:p>
                      <a:pPr marL="285750" indent="-285750">
                        <a:buFont typeface="Arial" panose="020B0604020202020204" pitchFamily="34" charset="0"/>
                        <a:buChar char="•"/>
                      </a:pPr>
                      <a:r>
                        <a:rPr lang="en-US" sz="1400" dirty="0">
                          <a:latin typeface="IBM Plex Sans" panose="020B0503050203000203" pitchFamily="34" charset="0"/>
                        </a:rPr>
                        <a:t>Data pipeline must leverage distributed architecture with opensource software </a:t>
                      </a:r>
                    </a:p>
                  </a:txBody>
                  <a:tcPr marT="72000" marB="72000">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69346336"/>
                  </a:ext>
                </a:extLst>
              </a:tr>
              <a:tr h="370840">
                <a:tc>
                  <a:txBody>
                    <a:bodyPr/>
                    <a:lstStyle/>
                    <a:p>
                      <a:pPr algn="ctr"/>
                      <a:r>
                        <a:rPr lang="en-US" sz="1400" dirty="0">
                          <a:latin typeface="IBM Plex Sans" panose="020B0503050203000203" pitchFamily="34" charset="0"/>
                        </a:rPr>
                        <a:t>3</a:t>
                      </a:r>
                    </a:p>
                  </a:txBody>
                  <a:tcPr marT="72000" marB="72000">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400" dirty="0">
                          <a:latin typeface="IBM Plex Sans" panose="020B0503050203000203" pitchFamily="34" charset="0"/>
                        </a:rPr>
                        <a:t>Open data architecture with cloud portability</a:t>
                      </a:r>
                    </a:p>
                  </a:txBody>
                  <a:tcPr marT="72000" marB="72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indent="-285750">
                        <a:buFont typeface="Arial" panose="020B0604020202020204" pitchFamily="34" charset="0"/>
                        <a:buChar char="•"/>
                      </a:pPr>
                      <a:r>
                        <a:rPr lang="en-US" sz="1400" dirty="0">
                          <a:latin typeface="IBM Plex Sans" panose="020B0503050203000203" pitchFamily="34" charset="0"/>
                        </a:rPr>
                        <a:t>Data must be interoperable across tools with open, columnar formats like Parquet, ORC, or Avro</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a:latin typeface="IBM Plex Sans" panose="020B0503050203000203" pitchFamily="34" charset="0"/>
                        </a:rPr>
                        <a:t>Support data indexing, partitioning, and caching to optimize query performance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a:latin typeface="IBM Plex Sans" panose="020B0503050203000203" pitchFamily="34" charset="0"/>
                        </a:rPr>
                        <a:t>Support periodic compaction and cleaning processes to manage small files and optimize storage utilization</a:t>
                      </a:r>
                    </a:p>
                    <a:p>
                      <a:pPr marL="285750" indent="-285750">
                        <a:buFont typeface="Arial" panose="020B0604020202020204" pitchFamily="34" charset="0"/>
                        <a:buChar char="•"/>
                      </a:pPr>
                      <a:r>
                        <a:rPr lang="en-US" sz="1400" dirty="0">
                          <a:latin typeface="IBM Plex Sans" panose="020B0503050203000203" pitchFamily="34" charset="0"/>
                        </a:rPr>
                        <a:t>Data to be optimized for high-performance analytics, with columnar storage, data skipping, and compression</a:t>
                      </a:r>
                    </a:p>
                    <a:p>
                      <a:pPr marL="285750" indent="-285750">
                        <a:buFont typeface="Arial" panose="020B0604020202020204" pitchFamily="34" charset="0"/>
                        <a:buChar char="•"/>
                      </a:pPr>
                      <a:r>
                        <a:rPr lang="en-US" sz="1400" dirty="0">
                          <a:latin typeface="IBM Plex Sans" panose="020B0503050203000203" pitchFamily="34" charset="0"/>
                        </a:rPr>
                        <a:t>Should leverage containerized deployment as much as possible</a:t>
                      </a:r>
                    </a:p>
                  </a:txBody>
                  <a:tcPr marT="72000" marB="72000">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05408587"/>
                  </a:ext>
                </a:extLst>
              </a:tr>
              <a:tr h="370840">
                <a:tc>
                  <a:txBody>
                    <a:bodyPr/>
                    <a:lstStyle/>
                    <a:p>
                      <a:pPr algn="ctr"/>
                      <a:r>
                        <a:rPr lang="en-US" sz="1400" dirty="0">
                          <a:latin typeface="IBM Plex Sans" panose="020B0503050203000203" pitchFamily="34" charset="0"/>
                        </a:rPr>
                        <a:t>4</a:t>
                      </a:r>
                    </a:p>
                  </a:txBody>
                  <a:tcPr marT="72000" marB="72000">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400" dirty="0">
                          <a:latin typeface="IBM Plex Sans" panose="020B0503050203000203" pitchFamily="34" charset="0"/>
                        </a:rPr>
                        <a:t>Support for diverse data and analytics workloads</a:t>
                      </a:r>
                    </a:p>
                  </a:txBody>
                  <a:tcPr marT="72000" marB="72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285750" indent="-285750">
                        <a:buFont typeface="Arial" panose="020B0604020202020204" pitchFamily="34" charset="0"/>
                        <a:buChar char="•"/>
                      </a:pPr>
                      <a:r>
                        <a:rPr lang="en-US" sz="1400" dirty="0">
                          <a:latin typeface="IBM Plex Sans" panose="020B0503050203000203" pitchFamily="34" charset="0"/>
                        </a:rPr>
                        <a:t>Support for data ingestion and processing in batch mode</a:t>
                      </a:r>
                    </a:p>
                    <a:p>
                      <a:pPr marL="285750" indent="-285750">
                        <a:buFont typeface="Arial" panose="020B0604020202020204" pitchFamily="34" charset="0"/>
                        <a:buChar char="•"/>
                      </a:pPr>
                      <a:r>
                        <a:rPr lang="en-US" sz="1400" dirty="0">
                          <a:latin typeface="IBM Plex Sans" panose="020B0503050203000203" pitchFamily="34" charset="0"/>
                        </a:rPr>
                        <a:t>Support real-time data processing through low-latency data ingestion and processing through streams</a:t>
                      </a:r>
                    </a:p>
                    <a:p>
                      <a:pPr marL="285750" indent="-285750">
                        <a:buFont typeface="Arial" panose="020B0604020202020204" pitchFamily="34" charset="0"/>
                        <a:buChar char="•"/>
                      </a:pPr>
                      <a:r>
                        <a:rPr lang="en-US" sz="1400" dirty="0">
                          <a:latin typeface="IBM Plex Sans" panose="020B0503050203000203" pitchFamily="34" charset="0"/>
                        </a:rPr>
                        <a:t>Support analytics on structured as well as semi/un-structured data</a:t>
                      </a:r>
                    </a:p>
                  </a:txBody>
                  <a:tcPr marT="72000" marB="72000">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69153758"/>
                  </a:ext>
                </a:extLst>
              </a:tr>
              <a:tr h="370840">
                <a:tc>
                  <a:txBody>
                    <a:bodyPr/>
                    <a:lstStyle/>
                    <a:p>
                      <a:pPr algn="ctr"/>
                      <a:r>
                        <a:rPr lang="en-US" sz="1400" dirty="0">
                          <a:latin typeface="IBM Plex Sans" panose="020B0503050203000203" pitchFamily="34" charset="0"/>
                        </a:rPr>
                        <a:t>5</a:t>
                      </a:r>
                    </a:p>
                  </a:txBody>
                  <a:tcPr marT="72000" marB="72000">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r>
                        <a:rPr lang="en-US" sz="1400" dirty="0">
                          <a:latin typeface="IBM Plex Sans" panose="020B0503050203000203" pitchFamily="34" charset="0"/>
                        </a:rPr>
                        <a:t>Flexible data management and optimization </a:t>
                      </a:r>
                    </a:p>
                  </a:txBody>
                  <a:tcPr marT="72000" marB="72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285750" indent="-285750">
                        <a:buFont typeface="Arial" panose="020B0604020202020204" pitchFamily="34" charset="0"/>
                        <a:buChar char="•"/>
                      </a:pPr>
                      <a:r>
                        <a:rPr lang="en-US" sz="1400" dirty="0">
                          <a:latin typeface="IBM Plex Sans" panose="020B0503050203000203" pitchFamily="34" charset="0"/>
                        </a:rPr>
                        <a:t>Support semantic and syntactic definition of data for easy discovery </a:t>
                      </a:r>
                    </a:p>
                    <a:p>
                      <a:pPr marL="285750" indent="-285750">
                        <a:buFont typeface="Arial" panose="020B0604020202020204" pitchFamily="34" charset="0"/>
                        <a:buChar char="•"/>
                      </a:pPr>
                      <a:r>
                        <a:rPr lang="en-US" sz="1400" dirty="0">
                          <a:latin typeface="IBM Plex Sans" panose="020B0503050203000203" pitchFamily="34" charset="0"/>
                        </a:rPr>
                        <a:t>Avail data as product on a shared platform with proper security and audit control </a:t>
                      </a:r>
                    </a:p>
                    <a:p>
                      <a:pPr marL="285750" indent="-285750">
                        <a:buFont typeface="Arial" panose="020B0604020202020204" pitchFamily="34" charset="0"/>
                        <a:buChar char="•"/>
                      </a:pPr>
                      <a:r>
                        <a:rPr lang="en-US" sz="1400" dirty="0">
                          <a:latin typeface="IBM Plex Sans" panose="020B0503050203000203" pitchFamily="34" charset="0"/>
                        </a:rPr>
                        <a:t>Data to be traced along its lifecycle and transformation journey</a:t>
                      </a:r>
                    </a:p>
                    <a:p>
                      <a:pPr marL="285750" indent="-285750">
                        <a:buFont typeface="Arial" panose="020B0604020202020204" pitchFamily="34" charset="0"/>
                        <a:buChar char="•"/>
                      </a:pPr>
                      <a:r>
                        <a:rPr lang="en-US" sz="1400" dirty="0">
                          <a:latin typeface="IBM Plex Sans" panose="020B0503050203000203" pitchFamily="34" charset="0"/>
                        </a:rPr>
                        <a:t>Allow schema on-read</a:t>
                      </a:r>
                    </a:p>
                    <a:p>
                      <a:pPr marL="285750" indent="-285750">
                        <a:buFont typeface="Arial" panose="020B0604020202020204" pitchFamily="34" charset="0"/>
                        <a:buChar char="•"/>
                      </a:pPr>
                      <a:r>
                        <a:rPr lang="en-US" sz="1400" dirty="0">
                          <a:latin typeface="IBM Plex Sans" panose="020B0503050203000203" pitchFamily="34" charset="0"/>
                        </a:rPr>
                        <a:t>Support data virtualization</a:t>
                      </a:r>
                    </a:p>
                  </a:txBody>
                  <a:tcPr marT="72000" marB="72000">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823935008"/>
                  </a:ext>
                </a:extLst>
              </a:tr>
            </a:tbl>
          </a:graphicData>
        </a:graphic>
      </p:graphicFrame>
    </p:spTree>
    <p:extLst>
      <p:ext uri="{BB962C8B-B14F-4D97-AF65-F5344CB8AC3E}">
        <p14:creationId xmlns:p14="http://schemas.microsoft.com/office/powerpoint/2010/main" val="258683204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 name="Rectangle 129">
            <a:extLst>
              <a:ext uri="{FF2B5EF4-FFF2-40B4-BE49-F238E27FC236}">
                <a16:creationId xmlns:a16="http://schemas.microsoft.com/office/drawing/2014/main" id="{987BBA59-1420-35E8-08BD-402718B04FDA}"/>
              </a:ext>
            </a:extLst>
          </p:cNvPr>
          <p:cNvSpPr/>
          <p:nvPr/>
        </p:nvSpPr>
        <p:spPr>
          <a:xfrm>
            <a:off x="1878504" y="598387"/>
            <a:ext cx="2550162" cy="4459547"/>
          </a:xfrm>
          <a:prstGeom prst="rect">
            <a:avLst/>
          </a:prstGeom>
          <a:solidFill>
            <a:schemeClr val="bg1">
              <a:lumMod val="95000"/>
            </a:schemeClr>
          </a:solidFill>
          <a:ln w="12700" cmpd="sng">
            <a:solidFill>
              <a:schemeClr val="accent6">
                <a:lumMod val="50000"/>
                <a:alpha val="99000"/>
              </a:schemeClr>
            </a:solidFill>
            <a:prstDash val="solid"/>
            <a:extLst>
              <a:ext uri="{C807C97D-BFC1-408E-A445-0C87EB9F89A2}">
                <ask:lineSketchStyleProps xmlns:ask="http://schemas.microsoft.com/office/drawing/2018/sketchyshapes" sd="1219033472">
                  <a:custGeom>
                    <a:avLst/>
                    <a:gdLst>
                      <a:gd name="connsiteX0" fmla="*/ 0 w 5517100"/>
                      <a:gd name="connsiteY0" fmla="*/ 0 h 3705023"/>
                      <a:gd name="connsiteX1" fmla="*/ 496539 w 5517100"/>
                      <a:gd name="connsiteY1" fmla="*/ 0 h 3705023"/>
                      <a:gd name="connsiteX2" fmla="*/ 882736 w 5517100"/>
                      <a:gd name="connsiteY2" fmla="*/ 0 h 3705023"/>
                      <a:gd name="connsiteX3" fmla="*/ 1544788 w 5517100"/>
                      <a:gd name="connsiteY3" fmla="*/ 0 h 3705023"/>
                      <a:gd name="connsiteX4" fmla="*/ 2041327 w 5517100"/>
                      <a:gd name="connsiteY4" fmla="*/ 0 h 3705023"/>
                      <a:gd name="connsiteX5" fmla="*/ 2537866 w 5517100"/>
                      <a:gd name="connsiteY5" fmla="*/ 0 h 3705023"/>
                      <a:gd name="connsiteX6" fmla="*/ 3199918 w 5517100"/>
                      <a:gd name="connsiteY6" fmla="*/ 0 h 3705023"/>
                      <a:gd name="connsiteX7" fmla="*/ 3641286 w 5517100"/>
                      <a:gd name="connsiteY7" fmla="*/ 0 h 3705023"/>
                      <a:gd name="connsiteX8" fmla="*/ 4303338 w 5517100"/>
                      <a:gd name="connsiteY8" fmla="*/ 0 h 3705023"/>
                      <a:gd name="connsiteX9" fmla="*/ 4965390 w 5517100"/>
                      <a:gd name="connsiteY9" fmla="*/ 0 h 3705023"/>
                      <a:gd name="connsiteX10" fmla="*/ 5517100 w 5517100"/>
                      <a:gd name="connsiteY10" fmla="*/ 0 h 3705023"/>
                      <a:gd name="connsiteX11" fmla="*/ 5517100 w 5517100"/>
                      <a:gd name="connsiteY11" fmla="*/ 603389 h 3705023"/>
                      <a:gd name="connsiteX12" fmla="*/ 5517100 w 5517100"/>
                      <a:gd name="connsiteY12" fmla="*/ 1169729 h 3705023"/>
                      <a:gd name="connsiteX13" fmla="*/ 5517100 w 5517100"/>
                      <a:gd name="connsiteY13" fmla="*/ 1587867 h 3705023"/>
                      <a:gd name="connsiteX14" fmla="*/ 5517100 w 5517100"/>
                      <a:gd name="connsiteY14" fmla="*/ 2117156 h 3705023"/>
                      <a:gd name="connsiteX15" fmla="*/ 5517100 w 5517100"/>
                      <a:gd name="connsiteY15" fmla="*/ 2646445 h 3705023"/>
                      <a:gd name="connsiteX16" fmla="*/ 5517100 w 5517100"/>
                      <a:gd name="connsiteY16" fmla="*/ 3175734 h 3705023"/>
                      <a:gd name="connsiteX17" fmla="*/ 5517100 w 5517100"/>
                      <a:gd name="connsiteY17" fmla="*/ 3705023 h 3705023"/>
                      <a:gd name="connsiteX18" fmla="*/ 4910219 w 5517100"/>
                      <a:gd name="connsiteY18" fmla="*/ 3705023 h 3705023"/>
                      <a:gd name="connsiteX19" fmla="*/ 4524022 w 5517100"/>
                      <a:gd name="connsiteY19" fmla="*/ 3705023 h 3705023"/>
                      <a:gd name="connsiteX20" fmla="*/ 4082654 w 5517100"/>
                      <a:gd name="connsiteY20" fmla="*/ 3705023 h 3705023"/>
                      <a:gd name="connsiteX21" fmla="*/ 3420602 w 5517100"/>
                      <a:gd name="connsiteY21" fmla="*/ 3705023 h 3705023"/>
                      <a:gd name="connsiteX22" fmla="*/ 2868892 w 5517100"/>
                      <a:gd name="connsiteY22" fmla="*/ 3705023 h 3705023"/>
                      <a:gd name="connsiteX23" fmla="*/ 2427524 w 5517100"/>
                      <a:gd name="connsiteY23" fmla="*/ 3705023 h 3705023"/>
                      <a:gd name="connsiteX24" fmla="*/ 1875814 w 5517100"/>
                      <a:gd name="connsiteY24" fmla="*/ 3705023 h 3705023"/>
                      <a:gd name="connsiteX25" fmla="*/ 1489617 w 5517100"/>
                      <a:gd name="connsiteY25" fmla="*/ 3705023 h 3705023"/>
                      <a:gd name="connsiteX26" fmla="*/ 1103420 w 5517100"/>
                      <a:gd name="connsiteY26" fmla="*/ 3705023 h 3705023"/>
                      <a:gd name="connsiteX27" fmla="*/ 551710 w 5517100"/>
                      <a:gd name="connsiteY27" fmla="*/ 3705023 h 3705023"/>
                      <a:gd name="connsiteX28" fmla="*/ 0 w 5517100"/>
                      <a:gd name="connsiteY28" fmla="*/ 3705023 h 3705023"/>
                      <a:gd name="connsiteX29" fmla="*/ 0 w 5517100"/>
                      <a:gd name="connsiteY29" fmla="*/ 3138684 h 3705023"/>
                      <a:gd name="connsiteX30" fmla="*/ 0 w 5517100"/>
                      <a:gd name="connsiteY30" fmla="*/ 2646445 h 3705023"/>
                      <a:gd name="connsiteX31" fmla="*/ 0 w 5517100"/>
                      <a:gd name="connsiteY31" fmla="*/ 2228307 h 3705023"/>
                      <a:gd name="connsiteX32" fmla="*/ 0 w 5517100"/>
                      <a:gd name="connsiteY32" fmla="*/ 1661967 h 3705023"/>
                      <a:gd name="connsiteX33" fmla="*/ 0 w 5517100"/>
                      <a:gd name="connsiteY33" fmla="*/ 1206779 h 3705023"/>
                      <a:gd name="connsiteX34" fmla="*/ 0 w 5517100"/>
                      <a:gd name="connsiteY34" fmla="*/ 640440 h 3705023"/>
                      <a:gd name="connsiteX35" fmla="*/ 0 w 5517100"/>
                      <a:gd name="connsiteY35" fmla="*/ 0 h 3705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17100" h="3705023" extrusionOk="0">
                        <a:moveTo>
                          <a:pt x="0" y="0"/>
                        </a:moveTo>
                        <a:cubicBezTo>
                          <a:pt x="136378" y="-22571"/>
                          <a:pt x="263509" y="41984"/>
                          <a:pt x="496539" y="0"/>
                        </a:cubicBezTo>
                        <a:cubicBezTo>
                          <a:pt x="729569" y="-41984"/>
                          <a:pt x="802058" y="40759"/>
                          <a:pt x="882736" y="0"/>
                        </a:cubicBezTo>
                        <a:cubicBezTo>
                          <a:pt x="963414" y="-40759"/>
                          <a:pt x="1389642" y="63693"/>
                          <a:pt x="1544788" y="0"/>
                        </a:cubicBezTo>
                        <a:cubicBezTo>
                          <a:pt x="1699934" y="-63693"/>
                          <a:pt x="1922519" y="24155"/>
                          <a:pt x="2041327" y="0"/>
                        </a:cubicBezTo>
                        <a:cubicBezTo>
                          <a:pt x="2160135" y="-24155"/>
                          <a:pt x="2378845" y="9596"/>
                          <a:pt x="2537866" y="0"/>
                        </a:cubicBezTo>
                        <a:cubicBezTo>
                          <a:pt x="2696887" y="-9596"/>
                          <a:pt x="2968875" y="40693"/>
                          <a:pt x="3199918" y="0"/>
                        </a:cubicBezTo>
                        <a:cubicBezTo>
                          <a:pt x="3430961" y="-40693"/>
                          <a:pt x="3461340" y="758"/>
                          <a:pt x="3641286" y="0"/>
                        </a:cubicBezTo>
                        <a:cubicBezTo>
                          <a:pt x="3821232" y="-758"/>
                          <a:pt x="4088999" y="17944"/>
                          <a:pt x="4303338" y="0"/>
                        </a:cubicBezTo>
                        <a:cubicBezTo>
                          <a:pt x="4517677" y="-17944"/>
                          <a:pt x="4742167" y="16828"/>
                          <a:pt x="4965390" y="0"/>
                        </a:cubicBezTo>
                        <a:cubicBezTo>
                          <a:pt x="5188613" y="-16828"/>
                          <a:pt x="5365529" y="16223"/>
                          <a:pt x="5517100" y="0"/>
                        </a:cubicBezTo>
                        <a:cubicBezTo>
                          <a:pt x="5566659" y="209353"/>
                          <a:pt x="5516049" y="323191"/>
                          <a:pt x="5517100" y="603389"/>
                        </a:cubicBezTo>
                        <a:cubicBezTo>
                          <a:pt x="5518151" y="883587"/>
                          <a:pt x="5489366" y="909633"/>
                          <a:pt x="5517100" y="1169729"/>
                        </a:cubicBezTo>
                        <a:cubicBezTo>
                          <a:pt x="5544834" y="1429825"/>
                          <a:pt x="5478324" y="1490040"/>
                          <a:pt x="5517100" y="1587867"/>
                        </a:cubicBezTo>
                        <a:cubicBezTo>
                          <a:pt x="5555876" y="1685694"/>
                          <a:pt x="5454958" y="1922253"/>
                          <a:pt x="5517100" y="2117156"/>
                        </a:cubicBezTo>
                        <a:cubicBezTo>
                          <a:pt x="5579242" y="2312059"/>
                          <a:pt x="5513772" y="2432029"/>
                          <a:pt x="5517100" y="2646445"/>
                        </a:cubicBezTo>
                        <a:cubicBezTo>
                          <a:pt x="5520428" y="2860861"/>
                          <a:pt x="5459207" y="3066020"/>
                          <a:pt x="5517100" y="3175734"/>
                        </a:cubicBezTo>
                        <a:cubicBezTo>
                          <a:pt x="5574993" y="3285448"/>
                          <a:pt x="5474241" y="3591688"/>
                          <a:pt x="5517100" y="3705023"/>
                        </a:cubicBezTo>
                        <a:cubicBezTo>
                          <a:pt x="5358966" y="3745541"/>
                          <a:pt x="5117600" y="3646996"/>
                          <a:pt x="4910219" y="3705023"/>
                        </a:cubicBezTo>
                        <a:cubicBezTo>
                          <a:pt x="4702838" y="3763050"/>
                          <a:pt x="4702351" y="3704641"/>
                          <a:pt x="4524022" y="3705023"/>
                        </a:cubicBezTo>
                        <a:cubicBezTo>
                          <a:pt x="4345693" y="3705405"/>
                          <a:pt x="4178065" y="3671836"/>
                          <a:pt x="4082654" y="3705023"/>
                        </a:cubicBezTo>
                        <a:cubicBezTo>
                          <a:pt x="3987243" y="3738210"/>
                          <a:pt x="3727866" y="3680657"/>
                          <a:pt x="3420602" y="3705023"/>
                        </a:cubicBezTo>
                        <a:cubicBezTo>
                          <a:pt x="3113338" y="3729389"/>
                          <a:pt x="3092297" y="3703718"/>
                          <a:pt x="2868892" y="3705023"/>
                        </a:cubicBezTo>
                        <a:cubicBezTo>
                          <a:pt x="2645487" y="3706328"/>
                          <a:pt x="2554958" y="3652983"/>
                          <a:pt x="2427524" y="3705023"/>
                        </a:cubicBezTo>
                        <a:cubicBezTo>
                          <a:pt x="2300090" y="3757063"/>
                          <a:pt x="2075949" y="3647845"/>
                          <a:pt x="1875814" y="3705023"/>
                        </a:cubicBezTo>
                        <a:cubicBezTo>
                          <a:pt x="1675679" y="3762201"/>
                          <a:pt x="1657774" y="3662540"/>
                          <a:pt x="1489617" y="3705023"/>
                        </a:cubicBezTo>
                        <a:cubicBezTo>
                          <a:pt x="1321460" y="3747506"/>
                          <a:pt x="1211879" y="3692689"/>
                          <a:pt x="1103420" y="3705023"/>
                        </a:cubicBezTo>
                        <a:cubicBezTo>
                          <a:pt x="994961" y="3717357"/>
                          <a:pt x="724840" y="3651360"/>
                          <a:pt x="551710" y="3705023"/>
                        </a:cubicBezTo>
                        <a:cubicBezTo>
                          <a:pt x="378580" y="3758686"/>
                          <a:pt x="163039" y="3669227"/>
                          <a:pt x="0" y="3705023"/>
                        </a:cubicBezTo>
                        <a:cubicBezTo>
                          <a:pt x="-54728" y="3532296"/>
                          <a:pt x="66027" y="3319192"/>
                          <a:pt x="0" y="3138684"/>
                        </a:cubicBezTo>
                        <a:cubicBezTo>
                          <a:pt x="-66027" y="2958176"/>
                          <a:pt x="14804" y="2774809"/>
                          <a:pt x="0" y="2646445"/>
                        </a:cubicBezTo>
                        <a:cubicBezTo>
                          <a:pt x="-14804" y="2518081"/>
                          <a:pt x="46937" y="2384816"/>
                          <a:pt x="0" y="2228307"/>
                        </a:cubicBezTo>
                        <a:cubicBezTo>
                          <a:pt x="-46937" y="2071798"/>
                          <a:pt x="66945" y="1891444"/>
                          <a:pt x="0" y="1661967"/>
                        </a:cubicBezTo>
                        <a:cubicBezTo>
                          <a:pt x="-66945" y="1432490"/>
                          <a:pt x="4706" y="1318097"/>
                          <a:pt x="0" y="1206779"/>
                        </a:cubicBezTo>
                        <a:cubicBezTo>
                          <a:pt x="-4706" y="1095461"/>
                          <a:pt x="57983" y="767534"/>
                          <a:pt x="0" y="640440"/>
                        </a:cubicBezTo>
                        <a:cubicBezTo>
                          <a:pt x="-57983" y="513346"/>
                          <a:pt x="69228" y="284092"/>
                          <a:pt x="0" y="0"/>
                        </a:cubicBezTo>
                        <a:close/>
                      </a:path>
                    </a:pathLst>
                  </a:custGeom>
                  <ask:type>
                    <ask:lineSketchNone/>
                  </ask:type>
                </ask:lineSketchStyleProps>
              </a:ext>
            </a:extLst>
          </a:ln>
        </p:spPr>
        <p:style>
          <a:lnRef idx="2">
            <a:schemeClr val="accent1"/>
          </a:lnRef>
          <a:fillRef idx="1">
            <a:schemeClr val="lt1"/>
          </a:fillRef>
          <a:effectRef idx="0">
            <a:schemeClr val="accent1"/>
          </a:effectRef>
          <a:fontRef idx="minor">
            <a:schemeClr val="dk1"/>
          </a:fontRef>
        </p:style>
        <p:txBody>
          <a:bodyPr tIns="36000" rtlCol="0" anchor="t"/>
          <a:lstStyle/>
          <a:p>
            <a:pPr algn="ctr"/>
            <a:r>
              <a:rPr lang="en-IN" sz="1200" dirty="0">
                <a:latin typeface="IBM Plex Sans" panose="020B0503050203000203" pitchFamily="34" charset="0"/>
              </a:rPr>
              <a:t>Data Ingestion Layer</a:t>
            </a:r>
          </a:p>
        </p:txBody>
      </p:sp>
      <p:sp>
        <p:nvSpPr>
          <p:cNvPr id="162" name="Rectangle 161">
            <a:extLst>
              <a:ext uri="{FF2B5EF4-FFF2-40B4-BE49-F238E27FC236}">
                <a16:creationId xmlns:a16="http://schemas.microsoft.com/office/drawing/2014/main" id="{FD6D6F3E-E6D9-7DD6-B153-681CBC4C538E}"/>
              </a:ext>
            </a:extLst>
          </p:cNvPr>
          <p:cNvSpPr/>
          <p:nvPr/>
        </p:nvSpPr>
        <p:spPr>
          <a:xfrm>
            <a:off x="1881563" y="5132316"/>
            <a:ext cx="9215041" cy="1241822"/>
          </a:xfrm>
          <a:prstGeom prst="rect">
            <a:avLst/>
          </a:prstGeom>
          <a:solidFill>
            <a:schemeClr val="accent1">
              <a:lumMod val="20000"/>
              <a:lumOff val="80000"/>
            </a:schemeClr>
          </a:solidFill>
          <a:ln w="12700" cmpd="sng">
            <a:solidFill>
              <a:schemeClr val="tx1">
                <a:alpha val="99000"/>
              </a:schemeClr>
            </a:solidFill>
            <a:prstDash val="solid"/>
            <a:extLst>
              <a:ext uri="{C807C97D-BFC1-408E-A445-0C87EB9F89A2}">
                <ask:lineSketchStyleProps xmlns:ask="http://schemas.microsoft.com/office/drawing/2018/sketchyshapes" sd="1219033472">
                  <a:custGeom>
                    <a:avLst/>
                    <a:gdLst>
                      <a:gd name="connsiteX0" fmla="*/ 0 w 5517100"/>
                      <a:gd name="connsiteY0" fmla="*/ 0 h 3705023"/>
                      <a:gd name="connsiteX1" fmla="*/ 496539 w 5517100"/>
                      <a:gd name="connsiteY1" fmla="*/ 0 h 3705023"/>
                      <a:gd name="connsiteX2" fmla="*/ 882736 w 5517100"/>
                      <a:gd name="connsiteY2" fmla="*/ 0 h 3705023"/>
                      <a:gd name="connsiteX3" fmla="*/ 1544788 w 5517100"/>
                      <a:gd name="connsiteY3" fmla="*/ 0 h 3705023"/>
                      <a:gd name="connsiteX4" fmla="*/ 2041327 w 5517100"/>
                      <a:gd name="connsiteY4" fmla="*/ 0 h 3705023"/>
                      <a:gd name="connsiteX5" fmla="*/ 2537866 w 5517100"/>
                      <a:gd name="connsiteY5" fmla="*/ 0 h 3705023"/>
                      <a:gd name="connsiteX6" fmla="*/ 3199918 w 5517100"/>
                      <a:gd name="connsiteY6" fmla="*/ 0 h 3705023"/>
                      <a:gd name="connsiteX7" fmla="*/ 3641286 w 5517100"/>
                      <a:gd name="connsiteY7" fmla="*/ 0 h 3705023"/>
                      <a:gd name="connsiteX8" fmla="*/ 4303338 w 5517100"/>
                      <a:gd name="connsiteY8" fmla="*/ 0 h 3705023"/>
                      <a:gd name="connsiteX9" fmla="*/ 4965390 w 5517100"/>
                      <a:gd name="connsiteY9" fmla="*/ 0 h 3705023"/>
                      <a:gd name="connsiteX10" fmla="*/ 5517100 w 5517100"/>
                      <a:gd name="connsiteY10" fmla="*/ 0 h 3705023"/>
                      <a:gd name="connsiteX11" fmla="*/ 5517100 w 5517100"/>
                      <a:gd name="connsiteY11" fmla="*/ 603389 h 3705023"/>
                      <a:gd name="connsiteX12" fmla="*/ 5517100 w 5517100"/>
                      <a:gd name="connsiteY12" fmla="*/ 1169729 h 3705023"/>
                      <a:gd name="connsiteX13" fmla="*/ 5517100 w 5517100"/>
                      <a:gd name="connsiteY13" fmla="*/ 1587867 h 3705023"/>
                      <a:gd name="connsiteX14" fmla="*/ 5517100 w 5517100"/>
                      <a:gd name="connsiteY14" fmla="*/ 2117156 h 3705023"/>
                      <a:gd name="connsiteX15" fmla="*/ 5517100 w 5517100"/>
                      <a:gd name="connsiteY15" fmla="*/ 2646445 h 3705023"/>
                      <a:gd name="connsiteX16" fmla="*/ 5517100 w 5517100"/>
                      <a:gd name="connsiteY16" fmla="*/ 3175734 h 3705023"/>
                      <a:gd name="connsiteX17" fmla="*/ 5517100 w 5517100"/>
                      <a:gd name="connsiteY17" fmla="*/ 3705023 h 3705023"/>
                      <a:gd name="connsiteX18" fmla="*/ 4910219 w 5517100"/>
                      <a:gd name="connsiteY18" fmla="*/ 3705023 h 3705023"/>
                      <a:gd name="connsiteX19" fmla="*/ 4524022 w 5517100"/>
                      <a:gd name="connsiteY19" fmla="*/ 3705023 h 3705023"/>
                      <a:gd name="connsiteX20" fmla="*/ 4082654 w 5517100"/>
                      <a:gd name="connsiteY20" fmla="*/ 3705023 h 3705023"/>
                      <a:gd name="connsiteX21" fmla="*/ 3420602 w 5517100"/>
                      <a:gd name="connsiteY21" fmla="*/ 3705023 h 3705023"/>
                      <a:gd name="connsiteX22" fmla="*/ 2868892 w 5517100"/>
                      <a:gd name="connsiteY22" fmla="*/ 3705023 h 3705023"/>
                      <a:gd name="connsiteX23" fmla="*/ 2427524 w 5517100"/>
                      <a:gd name="connsiteY23" fmla="*/ 3705023 h 3705023"/>
                      <a:gd name="connsiteX24" fmla="*/ 1875814 w 5517100"/>
                      <a:gd name="connsiteY24" fmla="*/ 3705023 h 3705023"/>
                      <a:gd name="connsiteX25" fmla="*/ 1489617 w 5517100"/>
                      <a:gd name="connsiteY25" fmla="*/ 3705023 h 3705023"/>
                      <a:gd name="connsiteX26" fmla="*/ 1103420 w 5517100"/>
                      <a:gd name="connsiteY26" fmla="*/ 3705023 h 3705023"/>
                      <a:gd name="connsiteX27" fmla="*/ 551710 w 5517100"/>
                      <a:gd name="connsiteY27" fmla="*/ 3705023 h 3705023"/>
                      <a:gd name="connsiteX28" fmla="*/ 0 w 5517100"/>
                      <a:gd name="connsiteY28" fmla="*/ 3705023 h 3705023"/>
                      <a:gd name="connsiteX29" fmla="*/ 0 w 5517100"/>
                      <a:gd name="connsiteY29" fmla="*/ 3138684 h 3705023"/>
                      <a:gd name="connsiteX30" fmla="*/ 0 w 5517100"/>
                      <a:gd name="connsiteY30" fmla="*/ 2646445 h 3705023"/>
                      <a:gd name="connsiteX31" fmla="*/ 0 w 5517100"/>
                      <a:gd name="connsiteY31" fmla="*/ 2228307 h 3705023"/>
                      <a:gd name="connsiteX32" fmla="*/ 0 w 5517100"/>
                      <a:gd name="connsiteY32" fmla="*/ 1661967 h 3705023"/>
                      <a:gd name="connsiteX33" fmla="*/ 0 w 5517100"/>
                      <a:gd name="connsiteY33" fmla="*/ 1206779 h 3705023"/>
                      <a:gd name="connsiteX34" fmla="*/ 0 w 5517100"/>
                      <a:gd name="connsiteY34" fmla="*/ 640440 h 3705023"/>
                      <a:gd name="connsiteX35" fmla="*/ 0 w 5517100"/>
                      <a:gd name="connsiteY35" fmla="*/ 0 h 3705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17100" h="3705023" extrusionOk="0">
                        <a:moveTo>
                          <a:pt x="0" y="0"/>
                        </a:moveTo>
                        <a:cubicBezTo>
                          <a:pt x="136378" y="-22571"/>
                          <a:pt x="263509" y="41984"/>
                          <a:pt x="496539" y="0"/>
                        </a:cubicBezTo>
                        <a:cubicBezTo>
                          <a:pt x="729569" y="-41984"/>
                          <a:pt x="802058" y="40759"/>
                          <a:pt x="882736" y="0"/>
                        </a:cubicBezTo>
                        <a:cubicBezTo>
                          <a:pt x="963414" y="-40759"/>
                          <a:pt x="1389642" y="63693"/>
                          <a:pt x="1544788" y="0"/>
                        </a:cubicBezTo>
                        <a:cubicBezTo>
                          <a:pt x="1699934" y="-63693"/>
                          <a:pt x="1922519" y="24155"/>
                          <a:pt x="2041327" y="0"/>
                        </a:cubicBezTo>
                        <a:cubicBezTo>
                          <a:pt x="2160135" y="-24155"/>
                          <a:pt x="2378845" y="9596"/>
                          <a:pt x="2537866" y="0"/>
                        </a:cubicBezTo>
                        <a:cubicBezTo>
                          <a:pt x="2696887" y="-9596"/>
                          <a:pt x="2968875" y="40693"/>
                          <a:pt x="3199918" y="0"/>
                        </a:cubicBezTo>
                        <a:cubicBezTo>
                          <a:pt x="3430961" y="-40693"/>
                          <a:pt x="3461340" y="758"/>
                          <a:pt x="3641286" y="0"/>
                        </a:cubicBezTo>
                        <a:cubicBezTo>
                          <a:pt x="3821232" y="-758"/>
                          <a:pt x="4088999" y="17944"/>
                          <a:pt x="4303338" y="0"/>
                        </a:cubicBezTo>
                        <a:cubicBezTo>
                          <a:pt x="4517677" y="-17944"/>
                          <a:pt x="4742167" y="16828"/>
                          <a:pt x="4965390" y="0"/>
                        </a:cubicBezTo>
                        <a:cubicBezTo>
                          <a:pt x="5188613" y="-16828"/>
                          <a:pt x="5365529" y="16223"/>
                          <a:pt x="5517100" y="0"/>
                        </a:cubicBezTo>
                        <a:cubicBezTo>
                          <a:pt x="5566659" y="209353"/>
                          <a:pt x="5516049" y="323191"/>
                          <a:pt x="5517100" y="603389"/>
                        </a:cubicBezTo>
                        <a:cubicBezTo>
                          <a:pt x="5518151" y="883587"/>
                          <a:pt x="5489366" y="909633"/>
                          <a:pt x="5517100" y="1169729"/>
                        </a:cubicBezTo>
                        <a:cubicBezTo>
                          <a:pt x="5544834" y="1429825"/>
                          <a:pt x="5478324" y="1490040"/>
                          <a:pt x="5517100" y="1587867"/>
                        </a:cubicBezTo>
                        <a:cubicBezTo>
                          <a:pt x="5555876" y="1685694"/>
                          <a:pt x="5454958" y="1922253"/>
                          <a:pt x="5517100" y="2117156"/>
                        </a:cubicBezTo>
                        <a:cubicBezTo>
                          <a:pt x="5579242" y="2312059"/>
                          <a:pt x="5513772" y="2432029"/>
                          <a:pt x="5517100" y="2646445"/>
                        </a:cubicBezTo>
                        <a:cubicBezTo>
                          <a:pt x="5520428" y="2860861"/>
                          <a:pt x="5459207" y="3066020"/>
                          <a:pt x="5517100" y="3175734"/>
                        </a:cubicBezTo>
                        <a:cubicBezTo>
                          <a:pt x="5574993" y="3285448"/>
                          <a:pt x="5474241" y="3591688"/>
                          <a:pt x="5517100" y="3705023"/>
                        </a:cubicBezTo>
                        <a:cubicBezTo>
                          <a:pt x="5358966" y="3745541"/>
                          <a:pt x="5117600" y="3646996"/>
                          <a:pt x="4910219" y="3705023"/>
                        </a:cubicBezTo>
                        <a:cubicBezTo>
                          <a:pt x="4702838" y="3763050"/>
                          <a:pt x="4702351" y="3704641"/>
                          <a:pt x="4524022" y="3705023"/>
                        </a:cubicBezTo>
                        <a:cubicBezTo>
                          <a:pt x="4345693" y="3705405"/>
                          <a:pt x="4178065" y="3671836"/>
                          <a:pt x="4082654" y="3705023"/>
                        </a:cubicBezTo>
                        <a:cubicBezTo>
                          <a:pt x="3987243" y="3738210"/>
                          <a:pt x="3727866" y="3680657"/>
                          <a:pt x="3420602" y="3705023"/>
                        </a:cubicBezTo>
                        <a:cubicBezTo>
                          <a:pt x="3113338" y="3729389"/>
                          <a:pt x="3092297" y="3703718"/>
                          <a:pt x="2868892" y="3705023"/>
                        </a:cubicBezTo>
                        <a:cubicBezTo>
                          <a:pt x="2645487" y="3706328"/>
                          <a:pt x="2554958" y="3652983"/>
                          <a:pt x="2427524" y="3705023"/>
                        </a:cubicBezTo>
                        <a:cubicBezTo>
                          <a:pt x="2300090" y="3757063"/>
                          <a:pt x="2075949" y="3647845"/>
                          <a:pt x="1875814" y="3705023"/>
                        </a:cubicBezTo>
                        <a:cubicBezTo>
                          <a:pt x="1675679" y="3762201"/>
                          <a:pt x="1657774" y="3662540"/>
                          <a:pt x="1489617" y="3705023"/>
                        </a:cubicBezTo>
                        <a:cubicBezTo>
                          <a:pt x="1321460" y="3747506"/>
                          <a:pt x="1211879" y="3692689"/>
                          <a:pt x="1103420" y="3705023"/>
                        </a:cubicBezTo>
                        <a:cubicBezTo>
                          <a:pt x="994961" y="3717357"/>
                          <a:pt x="724840" y="3651360"/>
                          <a:pt x="551710" y="3705023"/>
                        </a:cubicBezTo>
                        <a:cubicBezTo>
                          <a:pt x="378580" y="3758686"/>
                          <a:pt x="163039" y="3669227"/>
                          <a:pt x="0" y="3705023"/>
                        </a:cubicBezTo>
                        <a:cubicBezTo>
                          <a:pt x="-54728" y="3532296"/>
                          <a:pt x="66027" y="3319192"/>
                          <a:pt x="0" y="3138684"/>
                        </a:cubicBezTo>
                        <a:cubicBezTo>
                          <a:pt x="-66027" y="2958176"/>
                          <a:pt x="14804" y="2774809"/>
                          <a:pt x="0" y="2646445"/>
                        </a:cubicBezTo>
                        <a:cubicBezTo>
                          <a:pt x="-14804" y="2518081"/>
                          <a:pt x="46937" y="2384816"/>
                          <a:pt x="0" y="2228307"/>
                        </a:cubicBezTo>
                        <a:cubicBezTo>
                          <a:pt x="-46937" y="2071798"/>
                          <a:pt x="66945" y="1891444"/>
                          <a:pt x="0" y="1661967"/>
                        </a:cubicBezTo>
                        <a:cubicBezTo>
                          <a:pt x="-66945" y="1432490"/>
                          <a:pt x="4706" y="1318097"/>
                          <a:pt x="0" y="1206779"/>
                        </a:cubicBezTo>
                        <a:cubicBezTo>
                          <a:pt x="-4706" y="1095461"/>
                          <a:pt x="57983" y="767534"/>
                          <a:pt x="0" y="640440"/>
                        </a:cubicBezTo>
                        <a:cubicBezTo>
                          <a:pt x="-57983" y="513346"/>
                          <a:pt x="69228" y="284092"/>
                          <a:pt x="0" y="0"/>
                        </a:cubicBezTo>
                        <a:close/>
                      </a:path>
                    </a:pathLst>
                  </a:custGeom>
                  <ask:type>
                    <ask:lineSketchNone/>
                  </ask:type>
                </ask:lineSketchStyleProps>
              </a:ext>
            </a:extLst>
          </a:ln>
        </p:spPr>
        <p:style>
          <a:lnRef idx="2">
            <a:schemeClr val="accent1"/>
          </a:lnRef>
          <a:fillRef idx="1">
            <a:schemeClr val="lt1"/>
          </a:fillRef>
          <a:effectRef idx="0">
            <a:schemeClr val="accent1"/>
          </a:effectRef>
          <a:fontRef idx="minor">
            <a:schemeClr val="dk1"/>
          </a:fontRef>
        </p:style>
        <p:txBody>
          <a:bodyPr tIns="36000" rtlCol="0" anchor="t"/>
          <a:lstStyle/>
          <a:p>
            <a:pPr algn="ctr"/>
            <a:r>
              <a:rPr lang="en-IN" sz="1200" dirty="0">
                <a:latin typeface="IBM Plex Sans" panose="020B0503050203000203" pitchFamily="34" charset="0"/>
              </a:rPr>
              <a:t>Admin / Governance</a:t>
            </a:r>
          </a:p>
        </p:txBody>
      </p:sp>
      <p:sp>
        <p:nvSpPr>
          <p:cNvPr id="129" name="Rectangle 128">
            <a:extLst>
              <a:ext uri="{FF2B5EF4-FFF2-40B4-BE49-F238E27FC236}">
                <a16:creationId xmlns:a16="http://schemas.microsoft.com/office/drawing/2014/main" id="{A3EC4986-6C11-60FF-64FD-FEFC15079F35}"/>
              </a:ext>
            </a:extLst>
          </p:cNvPr>
          <p:cNvSpPr/>
          <p:nvPr/>
        </p:nvSpPr>
        <p:spPr>
          <a:xfrm>
            <a:off x="284079" y="587477"/>
            <a:ext cx="1447424" cy="5766030"/>
          </a:xfrm>
          <a:prstGeom prst="rect">
            <a:avLst/>
          </a:prstGeom>
          <a:solidFill>
            <a:schemeClr val="bg1">
              <a:lumMod val="95000"/>
            </a:schemeClr>
          </a:solidFill>
          <a:ln w="12700" cmpd="sng">
            <a:solidFill>
              <a:schemeClr val="accent6">
                <a:lumMod val="50000"/>
                <a:alpha val="99000"/>
              </a:schemeClr>
            </a:solidFill>
            <a:prstDash val="solid"/>
            <a:extLst>
              <a:ext uri="{C807C97D-BFC1-408E-A445-0C87EB9F89A2}">
                <ask:lineSketchStyleProps xmlns:ask="http://schemas.microsoft.com/office/drawing/2018/sketchyshapes" sd="1219033472">
                  <a:custGeom>
                    <a:avLst/>
                    <a:gdLst>
                      <a:gd name="connsiteX0" fmla="*/ 0 w 5517100"/>
                      <a:gd name="connsiteY0" fmla="*/ 0 h 3705023"/>
                      <a:gd name="connsiteX1" fmla="*/ 496539 w 5517100"/>
                      <a:gd name="connsiteY1" fmla="*/ 0 h 3705023"/>
                      <a:gd name="connsiteX2" fmla="*/ 882736 w 5517100"/>
                      <a:gd name="connsiteY2" fmla="*/ 0 h 3705023"/>
                      <a:gd name="connsiteX3" fmla="*/ 1544788 w 5517100"/>
                      <a:gd name="connsiteY3" fmla="*/ 0 h 3705023"/>
                      <a:gd name="connsiteX4" fmla="*/ 2041327 w 5517100"/>
                      <a:gd name="connsiteY4" fmla="*/ 0 h 3705023"/>
                      <a:gd name="connsiteX5" fmla="*/ 2537866 w 5517100"/>
                      <a:gd name="connsiteY5" fmla="*/ 0 h 3705023"/>
                      <a:gd name="connsiteX6" fmla="*/ 3199918 w 5517100"/>
                      <a:gd name="connsiteY6" fmla="*/ 0 h 3705023"/>
                      <a:gd name="connsiteX7" fmla="*/ 3641286 w 5517100"/>
                      <a:gd name="connsiteY7" fmla="*/ 0 h 3705023"/>
                      <a:gd name="connsiteX8" fmla="*/ 4303338 w 5517100"/>
                      <a:gd name="connsiteY8" fmla="*/ 0 h 3705023"/>
                      <a:gd name="connsiteX9" fmla="*/ 4965390 w 5517100"/>
                      <a:gd name="connsiteY9" fmla="*/ 0 h 3705023"/>
                      <a:gd name="connsiteX10" fmla="*/ 5517100 w 5517100"/>
                      <a:gd name="connsiteY10" fmla="*/ 0 h 3705023"/>
                      <a:gd name="connsiteX11" fmla="*/ 5517100 w 5517100"/>
                      <a:gd name="connsiteY11" fmla="*/ 603389 h 3705023"/>
                      <a:gd name="connsiteX12" fmla="*/ 5517100 w 5517100"/>
                      <a:gd name="connsiteY12" fmla="*/ 1169729 h 3705023"/>
                      <a:gd name="connsiteX13" fmla="*/ 5517100 w 5517100"/>
                      <a:gd name="connsiteY13" fmla="*/ 1587867 h 3705023"/>
                      <a:gd name="connsiteX14" fmla="*/ 5517100 w 5517100"/>
                      <a:gd name="connsiteY14" fmla="*/ 2117156 h 3705023"/>
                      <a:gd name="connsiteX15" fmla="*/ 5517100 w 5517100"/>
                      <a:gd name="connsiteY15" fmla="*/ 2646445 h 3705023"/>
                      <a:gd name="connsiteX16" fmla="*/ 5517100 w 5517100"/>
                      <a:gd name="connsiteY16" fmla="*/ 3175734 h 3705023"/>
                      <a:gd name="connsiteX17" fmla="*/ 5517100 w 5517100"/>
                      <a:gd name="connsiteY17" fmla="*/ 3705023 h 3705023"/>
                      <a:gd name="connsiteX18" fmla="*/ 4910219 w 5517100"/>
                      <a:gd name="connsiteY18" fmla="*/ 3705023 h 3705023"/>
                      <a:gd name="connsiteX19" fmla="*/ 4524022 w 5517100"/>
                      <a:gd name="connsiteY19" fmla="*/ 3705023 h 3705023"/>
                      <a:gd name="connsiteX20" fmla="*/ 4082654 w 5517100"/>
                      <a:gd name="connsiteY20" fmla="*/ 3705023 h 3705023"/>
                      <a:gd name="connsiteX21" fmla="*/ 3420602 w 5517100"/>
                      <a:gd name="connsiteY21" fmla="*/ 3705023 h 3705023"/>
                      <a:gd name="connsiteX22" fmla="*/ 2868892 w 5517100"/>
                      <a:gd name="connsiteY22" fmla="*/ 3705023 h 3705023"/>
                      <a:gd name="connsiteX23" fmla="*/ 2427524 w 5517100"/>
                      <a:gd name="connsiteY23" fmla="*/ 3705023 h 3705023"/>
                      <a:gd name="connsiteX24" fmla="*/ 1875814 w 5517100"/>
                      <a:gd name="connsiteY24" fmla="*/ 3705023 h 3705023"/>
                      <a:gd name="connsiteX25" fmla="*/ 1489617 w 5517100"/>
                      <a:gd name="connsiteY25" fmla="*/ 3705023 h 3705023"/>
                      <a:gd name="connsiteX26" fmla="*/ 1103420 w 5517100"/>
                      <a:gd name="connsiteY26" fmla="*/ 3705023 h 3705023"/>
                      <a:gd name="connsiteX27" fmla="*/ 551710 w 5517100"/>
                      <a:gd name="connsiteY27" fmla="*/ 3705023 h 3705023"/>
                      <a:gd name="connsiteX28" fmla="*/ 0 w 5517100"/>
                      <a:gd name="connsiteY28" fmla="*/ 3705023 h 3705023"/>
                      <a:gd name="connsiteX29" fmla="*/ 0 w 5517100"/>
                      <a:gd name="connsiteY29" fmla="*/ 3138684 h 3705023"/>
                      <a:gd name="connsiteX30" fmla="*/ 0 w 5517100"/>
                      <a:gd name="connsiteY30" fmla="*/ 2646445 h 3705023"/>
                      <a:gd name="connsiteX31" fmla="*/ 0 w 5517100"/>
                      <a:gd name="connsiteY31" fmla="*/ 2228307 h 3705023"/>
                      <a:gd name="connsiteX32" fmla="*/ 0 w 5517100"/>
                      <a:gd name="connsiteY32" fmla="*/ 1661967 h 3705023"/>
                      <a:gd name="connsiteX33" fmla="*/ 0 w 5517100"/>
                      <a:gd name="connsiteY33" fmla="*/ 1206779 h 3705023"/>
                      <a:gd name="connsiteX34" fmla="*/ 0 w 5517100"/>
                      <a:gd name="connsiteY34" fmla="*/ 640440 h 3705023"/>
                      <a:gd name="connsiteX35" fmla="*/ 0 w 5517100"/>
                      <a:gd name="connsiteY35" fmla="*/ 0 h 3705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17100" h="3705023" extrusionOk="0">
                        <a:moveTo>
                          <a:pt x="0" y="0"/>
                        </a:moveTo>
                        <a:cubicBezTo>
                          <a:pt x="136378" y="-22571"/>
                          <a:pt x="263509" y="41984"/>
                          <a:pt x="496539" y="0"/>
                        </a:cubicBezTo>
                        <a:cubicBezTo>
                          <a:pt x="729569" y="-41984"/>
                          <a:pt x="802058" y="40759"/>
                          <a:pt x="882736" y="0"/>
                        </a:cubicBezTo>
                        <a:cubicBezTo>
                          <a:pt x="963414" y="-40759"/>
                          <a:pt x="1389642" y="63693"/>
                          <a:pt x="1544788" y="0"/>
                        </a:cubicBezTo>
                        <a:cubicBezTo>
                          <a:pt x="1699934" y="-63693"/>
                          <a:pt x="1922519" y="24155"/>
                          <a:pt x="2041327" y="0"/>
                        </a:cubicBezTo>
                        <a:cubicBezTo>
                          <a:pt x="2160135" y="-24155"/>
                          <a:pt x="2378845" y="9596"/>
                          <a:pt x="2537866" y="0"/>
                        </a:cubicBezTo>
                        <a:cubicBezTo>
                          <a:pt x="2696887" y="-9596"/>
                          <a:pt x="2968875" y="40693"/>
                          <a:pt x="3199918" y="0"/>
                        </a:cubicBezTo>
                        <a:cubicBezTo>
                          <a:pt x="3430961" y="-40693"/>
                          <a:pt x="3461340" y="758"/>
                          <a:pt x="3641286" y="0"/>
                        </a:cubicBezTo>
                        <a:cubicBezTo>
                          <a:pt x="3821232" y="-758"/>
                          <a:pt x="4088999" y="17944"/>
                          <a:pt x="4303338" y="0"/>
                        </a:cubicBezTo>
                        <a:cubicBezTo>
                          <a:pt x="4517677" y="-17944"/>
                          <a:pt x="4742167" y="16828"/>
                          <a:pt x="4965390" y="0"/>
                        </a:cubicBezTo>
                        <a:cubicBezTo>
                          <a:pt x="5188613" y="-16828"/>
                          <a:pt x="5365529" y="16223"/>
                          <a:pt x="5517100" y="0"/>
                        </a:cubicBezTo>
                        <a:cubicBezTo>
                          <a:pt x="5566659" y="209353"/>
                          <a:pt x="5516049" y="323191"/>
                          <a:pt x="5517100" y="603389"/>
                        </a:cubicBezTo>
                        <a:cubicBezTo>
                          <a:pt x="5518151" y="883587"/>
                          <a:pt x="5489366" y="909633"/>
                          <a:pt x="5517100" y="1169729"/>
                        </a:cubicBezTo>
                        <a:cubicBezTo>
                          <a:pt x="5544834" y="1429825"/>
                          <a:pt x="5478324" y="1490040"/>
                          <a:pt x="5517100" y="1587867"/>
                        </a:cubicBezTo>
                        <a:cubicBezTo>
                          <a:pt x="5555876" y="1685694"/>
                          <a:pt x="5454958" y="1922253"/>
                          <a:pt x="5517100" y="2117156"/>
                        </a:cubicBezTo>
                        <a:cubicBezTo>
                          <a:pt x="5579242" y="2312059"/>
                          <a:pt x="5513772" y="2432029"/>
                          <a:pt x="5517100" y="2646445"/>
                        </a:cubicBezTo>
                        <a:cubicBezTo>
                          <a:pt x="5520428" y="2860861"/>
                          <a:pt x="5459207" y="3066020"/>
                          <a:pt x="5517100" y="3175734"/>
                        </a:cubicBezTo>
                        <a:cubicBezTo>
                          <a:pt x="5574993" y="3285448"/>
                          <a:pt x="5474241" y="3591688"/>
                          <a:pt x="5517100" y="3705023"/>
                        </a:cubicBezTo>
                        <a:cubicBezTo>
                          <a:pt x="5358966" y="3745541"/>
                          <a:pt x="5117600" y="3646996"/>
                          <a:pt x="4910219" y="3705023"/>
                        </a:cubicBezTo>
                        <a:cubicBezTo>
                          <a:pt x="4702838" y="3763050"/>
                          <a:pt x="4702351" y="3704641"/>
                          <a:pt x="4524022" y="3705023"/>
                        </a:cubicBezTo>
                        <a:cubicBezTo>
                          <a:pt x="4345693" y="3705405"/>
                          <a:pt x="4178065" y="3671836"/>
                          <a:pt x="4082654" y="3705023"/>
                        </a:cubicBezTo>
                        <a:cubicBezTo>
                          <a:pt x="3987243" y="3738210"/>
                          <a:pt x="3727866" y="3680657"/>
                          <a:pt x="3420602" y="3705023"/>
                        </a:cubicBezTo>
                        <a:cubicBezTo>
                          <a:pt x="3113338" y="3729389"/>
                          <a:pt x="3092297" y="3703718"/>
                          <a:pt x="2868892" y="3705023"/>
                        </a:cubicBezTo>
                        <a:cubicBezTo>
                          <a:pt x="2645487" y="3706328"/>
                          <a:pt x="2554958" y="3652983"/>
                          <a:pt x="2427524" y="3705023"/>
                        </a:cubicBezTo>
                        <a:cubicBezTo>
                          <a:pt x="2300090" y="3757063"/>
                          <a:pt x="2075949" y="3647845"/>
                          <a:pt x="1875814" y="3705023"/>
                        </a:cubicBezTo>
                        <a:cubicBezTo>
                          <a:pt x="1675679" y="3762201"/>
                          <a:pt x="1657774" y="3662540"/>
                          <a:pt x="1489617" y="3705023"/>
                        </a:cubicBezTo>
                        <a:cubicBezTo>
                          <a:pt x="1321460" y="3747506"/>
                          <a:pt x="1211879" y="3692689"/>
                          <a:pt x="1103420" y="3705023"/>
                        </a:cubicBezTo>
                        <a:cubicBezTo>
                          <a:pt x="994961" y="3717357"/>
                          <a:pt x="724840" y="3651360"/>
                          <a:pt x="551710" y="3705023"/>
                        </a:cubicBezTo>
                        <a:cubicBezTo>
                          <a:pt x="378580" y="3758686"/>
                          <a:pt x="163039" y="3669227"/>
                          <a:pt x="0" y="3705023"/>
                        </a:cubicBezTo>
                        <a:cubicBezTo>
                          <a:pt x="-54728" y="3532296"/>
                          <a:pt x="66027" y="3319192"/>
                          <a:pt x="0" y="3138684"/>
                        </a:cubicBezTo>
                        <a:cubicBezTo>
                          <a:pt x="-66027" y="2958176"/>
                          <a:pt x="14804" y="2774809"/>
                          <a:pt x="0" y="2646445"/>
                        </a:cubicBezTo>
                        <a:cubicBezTo>
                          <a:pt x="-14804" y="2518081"/>
                          <a:pt x="46937" y="2384816"/>
                          <a:pt x="0" y="2228307"/>
                        </a:cubicBezTo>
                        <a:cubicBezTo>
                          <a:pt x="-46937" y="2071798"/>
                          <a:pt x="66945" y="1891444"/>
                          <a:pt x="0" y="1661967"/>
                        </a:cubicBezTo>
                        <a:cubicBezTo>
                          <a:pt x="-66945" y="1432490"/>
                          <a:pt x="4706" y="1318097"/>
                          <a:pt x="0" y="1206779"/>
                        </a:cubicBezTo>
                        <a:cubicBezTo>
                          <a:pt x="-4706" y="1095461"/>
                          <a:pt x="57983" y="767534"/>
                          <a:pt x="0" y="640440"/>
                        </a:cubicBezTo>
                        <a:cubicBezTo>
                          <a:pt x="-57983" y="513346"/>
                          <a:pt x="69228" y="284092"/>
                          <a:pt x="0" y="0"/>
                        </a:cubicBezTo>
                        <a:close/>
                      </a:path>
                    </a:pathLst>
                  </a:custGeom>
                  <ask:type>
                    <ask:lineSketchNone/>
                  </ask:type>
                </ask:lineSketchStyleProps>
              </a:ext>
            </a:extLst>
          </a:ln>
        </p:spPr>
        <p:style>
          <a:lnRef idx="2">
            <a:schemeClr val="accent1"/>
          </a:lnRef>
          <a:fillRef idx="1">
            <a:schemeClr val="lt1"/>
          </a:fillRef>
          <a:effectRef idx="0">
            <a:schemeClr val="accent1"/>
          </a:effectRef>
          <a:fontRef idx="minor">
            <a:schemeClr val="dk1"/>
          </a:fontRef>
        </p:style>
        <p:txBody>
          <a:bodyPr tIns="36000" rtlCol="0" anchor="t"/>
          <a:lstStyle/>
          <a:p>
            <a:pPr algn="ctr"/>
            <a:r>
              <a:rPr lang="en-IN" sz="1200" dirty="0">
                <a:latin typeface="IBM Plex Sans" panose="020B0503050203000203" pitchFamily="34" charset="0"/>
              </a:rPr>
              <a:t>Data Sources</a:t>
            </a:r>
          </a:p>
        </p:txBody>
      </p:sp>
      <p:sp>
        <p:nvSpPr>
          <p:cNvPr id="4" name="Rectangle 3">
            <a:extLst>
              <a:ext uri="{FF2B5EF4-FFF2-40B4-BE49-F238E27FC236}">
                <a16:creationId xmlns:a16="http://schemas.microsoft.com/office/drawing/2014/main" id="{80D822D0-6404-BF53-D534-CFB40EA55524}"/>
              </a:ext>
            </a:extLst>
          </p:cNvPr>
          <p:cNvSpPr/>
          <p:nvPr/>
        </p:nvSpPr>
        <p:spPr>
          <a:xfrm>
            <a:off x="1981099" y="992181"/>
            <a:ext cx="865686" cy="3979325"/>
          </a:xfrm>
          <a:prstGeom prst="rect">
            <a:avLst/>
          </a:prstGeom>
          <a:solidFill>
            <a:schemeClr val="bg1"/>
          </a:solidFill>
          <a:ln w="12700">
            <a:solidFill>
              <a:schemeClr val="accent6">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097236"/>
            <a:endParaRPr lang="en-IN" sz="1800">
              <a:solidFill>
                <a:prstClr val="white"/>
              </a:solidFill>
              <a:latin typeface="Calibri" panose="020F0502020204030204"/>
            </a:endParaRPr>
          </a:p>
        </p:txBody>
      </p:sp>
      <p:sp>
        <p:nvSpPr>
          <p:cNvPr id="2" name="Title 1">
            <a:extLst>
              <a:ext uri="{FF2B5EF4-FFF2-40B4-BE49-F238E27FC236}">
                <a16:creationId xmlns:a16="http://schemas.microsoft.com/office/drawing/2014/main" id="{A7D105B6-630D-75EB-E72F-8C8FADB02A39}"/>
              </a:ext>
            </a:extLst>
          </p:cNvPr>
          <p:cNvSpPr txBox="1">
            <a:spLocks/>
          </p:cNvSpPr>
          <p:nvPr/>
        </p:nvSpPr>
        <p:spPr>
          <a:xfrm>
            <a:off x="173209" y="69054"/>
            <a:ext cx="11825723" cy="421347"/>
          </a:xfrm>
          <a:prstGeom prst="rect">
            <a:avLst/>
          </a:prstGeom>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b="1" dirty="0">
                <a:latin typeface="IBM Plex Sans Condensed" panose="020B0506050203000203" pitchFamily="34" charset="77"/>
              </a:rPr>
              <a:t>Target Lakehouse architecture - logical</a:t>
            </a:r>
          </a:p>
        </p:txBody>
      </p:sp>
      <p:sp>
        <p:nvSpPr>
          <p:cNvPr id="18" name="Rectangle 17">
            <a:extLst>
              <a:ext uri="{FF2B5EF4-FFF2-40B4-BE49-F238E27FC236}">
                <a16:creationId xmlns:a16="http://schemas.microsoft.com/office/drawing/2014/main" id="{6ECF9C4F-2261-C2F8-B14E-6E55F3D7B4D7}"/>
              </a:ext>
            </a:extLst>
          </p:cNvPr>
          <p:cNvSpPr/>
          <p:nvPr/>
        </p:nvSpPr>
        <p:spPr>
          <a:xfrm>
            <a:off x="425868" y="1003040"/>
            <a:ext cx="1167928" cy="2071780"/>
          </a:xfrm>
          <a:prstGeom prst="rect">
            <a:avLst/>
          </a:prstGeom>
          <a:solidFill>
            <a:schemeClr val="bg1"/>
          </a:solidFill>
          <a:ln w="12700">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defTabSz="1097236"/>
            <a:r>
              <a:rPr lang="en-IN" sz="1200" dirty="0">
                <a:solidFill>
                  <a:schemeClr val="accent6">
                    <a:lumMod val="75000"/>
                  </a:schemeClr>
                </a:solidFill>
                <a:latin typeface="IBM Plex Sans" panose="020B0503050203000203" pitchFamily="34" charset="0"/>
              </a:rPr>
              <a:t>Structured Data</a:t>
            </a:r>
          </a:p>
        </p:txBody>
      </p:sp>
      <p:sp>
        <p:nvSpPr>
          <p:cNvPr id="22" name="TextBox 21">
            <a:extLst>
              <a:ext uri="{FF2B5EF4-FFF2-40B4-BE49-F238E27FC236}">
                <a16:creationId xmlns:a16="http://schemas.microsoft.com/office/drawing/2014/main" id="{07F6A5E8-4CAC-4F68-9CCD-D06A87D8ECC5}"/>
              </a:ext>
            </a:extLst>
          </p:cNvPr>
          <p:cNvSpPr txBox="1"/>
          <p:nvPr/>
        </p:nvSpPr>
        <p:spPr>
          <a:xfrm>
            <a:off x="544399" y="1853066"/>
            <a:ext cx="923651" cy="261610"/>
          </a:xfrm>
          <a:prstGeom prst="rect">
            <a:avLst/>
          </a:prstGeom>
          <a:noFill/>
        </p:spPr>
        <p:txBody>
          <a:bodyPr wrap="square" rtlCol="0">
            <a:spAutoFit/>
          </a:bodyPr>
          <a:lstStyle/>
          <a:p>
            <a:pPr algn="ctr" defTabSz="1097236"/>
            <a:r>
              <a:rPr lang="en-IN" sz="1050" dirty="0">
                <a:solidFill>
                  <a:schemeClr val="accent6">
                    <a:lumMod val="75000"/>
                  </a:schemeClr>
                </a:solidFill>
                <a:latin typeface="IBM Plex Sans" panose="020B0503050203000203" pitchFamily="34" charset="0"/>
                <a:ea typeface="Arial" panose="020B0604020202020204" pitchFamily="34" charset="0"/>
              </a:rPr>
              <a:t>RDBMS</a:t>
            </a:r>
          </a:p>
        </p:txBody>
      </p:sp>
      <p:sp>
        <p:nvSpPr>
          <p:cNvPr id="25" name="Rectangle 24">
            <a:extLst>
              <a:ext uri="{FF2B5EF4-FFF2-40B4-BE49-F238E27FC236}">
                <a16:creationId xmlns:a16="http://schemas.microsoft.com/office/drawing/2014/main" id="{B79C991A-2987-B1E8-3F22-DC4ECA56CE68}"/>
              </a:ext>
            </a:extLst>
          </p:cNvPr>
          <p:cNvSpPr/>
          <p:nvPr/>
        </p:nvSpPr>
        <p:spPr>
          <a:xfrm>
            <a:off x="2969901" y="992182"/>
            <a:ext cx="1346465" cy="3979325"/>
          </a:xfrm>
          <a:prstGeom prst="rect">
            <a:avLst/>
          </a:prstGeom>
          <a:solidFill>
            <a:schemeClr val="bg1"/>
          </a:solidFill>
          <a:ln w="12700">
            <a:solidFill>
              <a:schemeClr val="accent6">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097236"/>
            <a:endParaRPr lang="en-IN" sz="1800" dirty="0">
              <a:solidFill>
                <a:prstClr val="white"/>
              </a:solidFill>
              <a:latin typeface="Calibri" panose="020F0502020204030204"/>
            </a:endParaRPr>
          </a:p>
        </p:txBody>
      </p:sp>
      <p:sp>
        <p:nvSpPr>
          <p:cNvPr id="26" name="Rectangle 25">
            <a:extLst>
              <a:ext uri="{FF2B5EF4-FFF2-40B4-BE49-F238E27FC236}">
                <a16:creationId xmlns:a16="http://schemas.microsoft.com/office/drawing/2014/main" id="{50733840-C05A-3A4E-2DB6-4A03574893C6}"/>
              </a:ext>
            </a:extLst>
          </p:cNvPr>
          <p:cNvSpPr/>
          <p:nvPr/>
        </p:nvSpPr>
        <p:spPr>
          <a:xfrm>
            <a:off x="3135079" y="1633579"/>
            <a:ext cx="1013303" cy="2347386"/>
          </a:xfrm>
          <a:prstGeom prst="rect">
            <a:avLst/>
          </a:prstGeom>
          <a:solidFill>
            <a:schemeClr val="accent6">
              <a:lumMod val="20000"/>
              <a:lumOff val="80000"/>
            </a:schemeClr>
          </a:solidFill>
          <a:ln>
            <a:solidFill>
              <a:schemeClr val="accent6">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097236"/>
            <a:r>
              <a:rPr lang="en-IN" sz="1200" dirty="0">
                <a:solidFill>
                  <a:prstClr val="black"/>
                </a:solidFill>
                <a:latin typeface="IBM Plex Sans" panose="020B0503050203000203" pitchFamily="34" charset="0"/>
              </a:rPr>
              <a:t>Batch Ingestion</a:t>
            </a:r>
          </a:p>
          <a:p>
            <a:pPr algn="ctr" defTabSz="1097236"/>
            <a:r>
              <a:rPr lang="en-IN" sz="1200" dirty="0">
                <a:solidFill>
                  <a:prstClr val="black"/>
                </a:solidFill>
                <a:latin typeface="IBM Plex Sans" panose="020B0503050203000203" pitchFamily="34" charset="0"/>
              </a:rPr>
              <a:t>(Ext. + load)</a:t>
            </a:r>
          </a:p>
        </p:txBody>
      </p:sp>
      <p:sp>
        <p:nvSpPr>
          <p:cNvPr id="28" name="Rectangle 27">
            <a:extLst>
              <a:ext uri="{FF2B5EF4-FFF2-40B4-BE49-F238E27FC236}">
                <a16:creationId xmlns:a16="http://schemas.microsoft.com/office/drawing/2014/main" id="{92524354-A5DB-3561-4DAF-0C61BF8696D4}"/>
              </a:ext>
            </a:extLst>
          </p:cNvPr>
          <p:cNvSpPr/>
          <p:nvPr/>
        </p:nvSpPr>
        <p:spPr>
          <a:xfrm>
            <a:off x="4628793" y="2471459"/>
            <a:ext cx="3453222" cy="1786846"/>
          </a:xfrm>
          <a:prstGeom prst="rect">
            <a:avLst/>
          </a:prstGeom>
          <a:solidFill>
            <a:schemeClr val="bg1">
              <a:lumMod val="95000"/>
            </a:schemeClr>
          </a:solidFill>
          <a:ln w="12700">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097236"/>
            <a:endParaRPr lang="en-IN" sz="1200">
              <a:solidFill>
                <a:prstClr val="black"/>
              </a:solidFill>
              <a:latin typeface="IBM Plex Sans" panose="020B0503050203000203" pitchFamily="34" charset="0"/>
            </a:endParaRPr>
          </a:p>
        </p:txBody>
      </p:sp>
      <p:sp>
        <p:nvSpPr>
          <p:cNvPr id="29" name="Rectangle 28">
            <a:extLst>
              <a:ext uri="{FF2B5EF4-FFF2-40B4-BE49-F238E27FC236}">
                <a16:creationId xmlns:a16="http://schemas.microsoft.com/office/drawing/2014/main" id="{1E51947A-4DE7-C8AB-878A-A4979C82BA2A}"/>
              </a:ext>
            </a:extLst>
          </p:cNvPr>
          <p:cNvSpPr/>
          <p:nvPr/>
        </p:nvSpPr>
        <p:spPr>
          <a:xfrm>
            <a:off x="4743219" y="2575662"/>
            <a:ext cx="622516" cy="1571803"/>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defTabSz="1097236"/>
            <a:r>
              <a:rPr lang="en-IN" sz="1200" dirty="0">
                <a:solidFill>
                  <a:schemeClr val="tx1">
                    <a:lumMod val="75000"/>
                    <a:lumOff val="25000"/>
                  </a:schemeClr>
                </a:solidFill>
                <a:latin typeface="IBM Plex Sans" panose="020B0503050203000203" pitchFamily="34" charset="0"/>
              </a:rPr>
              <a:t>Raw</a:t>
            </a:r>
          </a:p>
        </p:txBody>
      </p:sp>
      <p:sp>
        <p:nvSpPr>
          <p:cNvPr id="37" name="Rectangle 36">
            <a:extLst>
              <a:ext uri="{FF2B5EF4-FFF2-40B4-BE49-F238E27FC236}">
                <a16:creationId xmlns:a16="http://schemas.microsoft.com/office/drawing/2014/main" id="{D7B2A8C4-3C19-8CF4-8774-E30745F70B20}"/>
              </a:ext>
            </a:extLst>
          </p:cNvPr>
          <p:cNvSpPr/>
          <p:nvPr/>
        </p:nvSpPr>
        <p:spPr>
          <a:xfrm>
            <a:off x="2097185" y="1146943"/>
            <a:ext cx="618935" cy="540000"/>
          </a:xfrm>
          <a:prstGeom prst="rect">
            <a:avLst/>
          </a:prstGeom>
          <a:solidFill>
            <a:schemeClr val="accent6">
              <a:lumMod val="20000"/>
              <a:lumOff val="80000"/>
            </a:schemeClr>
          </a:solidFill>
          <a:ln>
            <a:solidFill>
              <a:schemeClr val="accent6">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097236"/>
            <a:r>
              <a:rPr lang="en-IN" sz="1200" dirty="0">
                <a:solidFill>
                  <a:prstClr val="black"/>
                </a:solidFill>
                <a:latin typeface="IBM Plex Sans" panose="020B0503050203000203" pitchFamily="34" charset="0"/>
              </a:rPr>
              <a:t>CDC</a:t>
            </a:r>
          </a:p>
        </p:txBody>
      </p:sp>
      <p:sp>
        <p:nvSpPr>
          <p:cNvPr id="27" name="Rectangle 26">
            <a:extLst>
              <a:ext uri="{FF2B5EF4-FFF2-40B4-BE49-F238E27FC236}">
                <a16:creationId xmlns:a16="http://schemas.microsoft.com/office/drawing/2014/main" id="{F39E992B-7155-67E1-5CA0-CA4A44FA7F39}"/>
              </a:ext>
            </a:extLst>
          </p:cNvPr>
          <p:cNvSpPr/>
          <p:nvPr/>
        </p:nvSpPr>
        <p:spPr>
          <a:xfrm>
            <a:off x="3126300" y="1144797"/>
            <a:ext cx="1022082" cy="416616"/>
          </a:xfrm>
          <a:prstGeom prst="rect">
            <a:avLst/>
          </a:prstGeom>
          <a:solidFill>
            <a:schemeClr val="accent6">
              <a:lumMod val="20000"/>
              <a:lumOff val="80000"/>
            </a:schemeClr>
          </a:solidFill>
          <a:ln>
            <a:solidFill>
              <a:schemeClr val="accent6">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097236"/>
            <a:r>
              <a:rPr lang="en-IN" sz="1200" dirty="0">
                <a:solidFill>
                  <a:prstClr val="black"/>
                </a:solidFill>
                <a:latin typeface="IBM Plex Sans" panose="020B0503050203000203" pitchFamily="34" charset="0"/>
              </a:rPr>
              <a:t>Event</a:t>
            </a:r>
          </a:p>
          <a:p>
            <a:pPr algn="ctr" defTabSz="1097236"/>
            <a:r>
              <a:rPr lang="en-IN" sz="1200" dirty="0">
                <a:solidFill>
                  <a:prstClr val="black"/>
                </a:solidFill>
                <a:latin typeface="IBM Plex Sans" panose="020B0503050203000203" pitchFamily="34" charset="0"/>
              </a:rPr>
              <a:t> Streaming</a:t>
            </a:r>
          </a:p>
        </p:txBody>
      </p:sp>
      <p:pic>
        <p:nvPicPr>
          <p:cNvPr id="39" name="Picture 38" descr="A black and white circle logo&#10;&#10;Description automatically generated">
            <a:extLst>
              <a:ext uri="{FF2B5EF4-FFF2-40B4-BE49-F238E27FC236}">
                <a16:creationId xmlns:a16="http://schemas.microsoft.com/office/drawing/2014/main" id="{8EF1474F-E319-701E-FC68-8D03AFE29912}"/>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2994292" y="1200271"/>
            <a:ext cx="315606" cy="315606"/>
          </a:xfrm>
          <a:prstGeom prst="rect">
            <a:avLst/>
          </a:prstGeom>
        </p:spPr>
      </p:pic>
      <p:sp>
        <p:nvSpPr>
          <p:cNvPr id="43" name="Rectangle 42">
            <a:extLst>
              <a:ext uri="{FF2B5EF4-FFF2-40B4-BE49-F238E27FC236}">
                <a16:creationId xmlns:a16="http://schemas.microsoft.com/office/drawing/2014/main" id="{32096FD1-EE41-3877-6080-06627029D38E}"/>
              </a:ext>
            </a:extLst>
          </p:cNvPr>
          <p:cNvSpPr/>
          <p:nvPr/>
        </p:nvSpPr>
        <p:spPr>
          <a:xfrm>
            <a:off x="4631023" y="4323098"/>
            <a:ext cx="3456000" cy="288000"/>
          </a:xfrm>
          <a:prstGeom prst="rect">
            <a:avLst/>
          </a:prstGeom>
          <a:solidFill>
            <a:schemeClr val="bg1">
              <a:lumMod val="95000"/>
            </a:schemeClr>
          </a:solidFill>
          <a:ln w="12700">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097236"/>
            <a:r>
              <a:rPr lang="en-IN" sz="1200" dirty="0">
                <a:solidFill>
                  <a:prstClr val="black"/>
                </a:solidFill>
                <a:latin typeface="IBM Plex Sans" panose="020B0503050203000203" pitchFamily="34" charset="0"/>
              </a:rPr>
              <a:t>Object Storage</a:t>
            </a:r>
          </a:p>
        </p:txBody>
      </p:sp>
      <p:sp>
        <p:nvSpPr>
          <p:cNvPr id="50" name="Rectangle 49">
            <a:extLst>
              <a:ext uri="{FF2B5EF4-FFF2-40B4-BE49-F238E27FC236}">
                <a16:creationId xmlns:a16="http://schemas.microsoft.com/office/drawing/2014/main" id="{E0A94E16-6832-7C33-1390-CC4632AC24F4}"/>
              </a:ext>
            </a:extLst>
          </p:cNvPr>
          <p:cNvSpPr/>
          <p:nvPr/>
        </p:nvSpPr>
        <p:spPr>
          <a:xfrm>
            <a:off x="4628173" y="1348403"/>
            <a:ext cx="3457825" cy="288000"/>
          </a:xfrm>
          <a:prstGeom prst="rect">
            <a:avLst/>
          </a:prstGeom>
          <a:solidFill>
            <a:schemeClr val="bg1">
              <a:lumMod val="95000"/>
            </a:schemeClr>
          </a:solidFill>
          <a:ln w="12700">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097236"/>
            <a:r>
              <a:rPr lang="en-GB" sz="1200">
                <a:solidFill>
                  <a:prstClr val="black"/>
                </a:solidFill>
                <a:latin typeface="IBM Plex Sans" panose="020B0503050203000203" pitchFamily="34" charset="0"/>
              </a:rPr>
              <a:t>Data </a:t>
            </a:r>
            <a:r>
              <a:rPr lang="en-GB" sz="1200" dirty="0">
                <a:solidFill>
                  <a:prstClr val="black"/>
                </a:solidFill>
                <a:latin typeface="IBM Plex Sans" panose="020B0503050203000203" pitchFamily="34" charset="0"/>
              </a:rPr>
              <a:t>Transformation and </a:t>
            </a:r>
            <a:r>
              <a:rPr lang="en-IN" sz="1200" dirty="0">
                <a:solidFill>
                  <a:prstClr val="black"/>
                </a:solidFill>
                <a:latin typeface="IBM Plex Sans" panose="020B0503050203000203" pitchFamily="34" charset="0"/>
              </a:rPr>
              <a:t>Processing</a:t>
            </a:r>
          </a:p>
        </p:txBody>
      </p:sp>
      <p:sp>
        <p:nvSpPr>
          <p:cNvPr id="52" name="Rectangle 51">
            <a:extLst>
              <a:ext uri="{FF2B5EF4-FFF2-40B4-BE49-F238E27FC236}">
                <a16:creationId xmlns:a16="http://schemas.microsoft.com/office/drawing/2014/main" id="{523C8A3D-1BF4-129C-9709-792A9916A8ED}"/>
              </a:ext>
            </a:extLst>
          </p:cNvPr>
          <p:cNvSpPr/>
          <p:nvPr/>
        </p:nvSpPr>
        <p:spPr>
          <a:xfrm>
            <a:off x="4628172" y="991571"/>
            <a:ext cx="3457826" cy="288000"/>
          </a:xfrm>
          <a:prstGeom prst="rect">
            <a:avLst/>
          </a:prstGeom>
          <a:solidFill>
            <a:schemeClr val="bg1">
              <a:lumMod val="95000"/>
            </a:schemeClr>
          </a:solidFill>
          <a:ln w="12700">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097236"/>
            <a:r>
              <a:rPr lang="en-IN" sz="1200" dirty="0">
                <a:solidFill>
                  <a:prstClr val="black"/>
                </a:solidFill>
                <a:latin typeface="IBM Plex Sans" panose="020B0503050203000203" pitchFamily="34" charset="0"/>
              </a:rPr>
              <a:t>Real-time Stream Processing </a:t>
            </a:r>
          </a:p>
        </p:txBody>
      </p:sp>
      <p:sp>
        <p:nvSpPr>
          <p:cNvPr id="58" name="Rectangle 57">
            <a:extLst>
              <a:ext uri="{FF2B5EF4-FFF2-40B4-BE49-F238E27FC236}">
                <a16:creationId xmlns:a16="http://schemas.microsoft.com/office/drawing/2014/main" id="{4455839C-75A3-84B6-0F9B-881AD194A2A4}"/>
              </a:ext>
            </a:extLst>
          </p:cNvPr>
          <p:cNvSpPr/>
          <p:nvPr/>
        </p:nvSpPr>
        <p:spPr>
          <a:xfrm>
            <a:off x="9803325" y="981474"/>
            <a:ext cx="1190869" cy="1745018"/>
          </a:xfrm>
          <a:prstGeom prst="rect">
            <a:avLst/>
          </a:prstGeom>
          <a:solidFill>
            <a:schemeClr val="bg1"/>
          </a:solidFill>
          <a:ln w="12700">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defTabSz="1097236"/>
            <a:r>
              <a:rPr lang="en-IN" sz="1200" dirty="0">
                <a:solidFill>
                  <a:prstClr val="black"/>
                </a:solidFill>
                <a:latin typeface="IBM Plex Sans" panose="020B0503050203000203" pitchFamily="34" charset="0"/>
              </a:rPr>
              <a:t>Insights</a:t>
            </a:r>
          </a:p>
          <a:p>
            <a:pPr algn="ctr" defTabSz="1097236"/>
            <a:endParaRPr lang="en-IN" sz="1200" dirty="0">
              <a:solidFill>
                <a:prstClr val="black"/>
              </a:solidFill>
              <a:latin typeface="IBM Plex Sans" panose="020B0503050203000203" pitchFamily="34" charset="0"/>
            </a:endParaRPr>
          </a:p>
          <a:p>
            <a:pPr algn="ctr" defTabSz="1097236"/>
            <a:endParaRPr lang="en-IN" sz="1200" dirty="0">
              <a:solidFill>
                <a:prstClr val="black"/>
              </a:solidFill>
              <a:latin typeface="IBM Plex Sans" panose="020B0503050203000203" pitchFamily="34" charset="0"/>
            </a:endParaRPr>
          </a:p>
          <a:p>
            <a:pPr algn="ctr" defTabSz="1097236"/>
            <a:endParaRPr lang="en-IN" sz="1200" dirty="0">
              <a:solidFill>
                <a:prstClr val="black"/>
              </a:solidFill>
              <a:latin typeface="IBM Plex Sans" panose="020B0503050203000203" pitchFamily="34" charset="0"/>
            </a:endParaRPr>
          </a:p>
          <a:p>
            <a:pPr algn="ctr" defTabSz="1097236"/>
            <a:endParaRPr lang="en-IN" sz="1200" dirty="0">
              <a:solidFill>
                <a:prstClr val="black"/>
              </a:solidFill>
              <a:latin typeface="IBM Plex Sans" panose="020B0503050203000203" pitchFamily="34" charset="0"/>
            </a:endParaRPr>
          </a:p>
          <a:p>
            <a:pPr algn="ctr" defTabSz="1097236"/>
            <a:endParaRPr lang="en-IN" sz="1200" dirty="0">
              <a:solidFill>
                <a:prstClr val="black"/>
              </a:solidFill>
              <a:latin typeface="IBM Plex Sans" panose="020B0503050203000203" pitchFamily="34" charset="0"/>
            </a:endParaRPr>
          </a:p>
        </p:txBody>
      </p:sp>
      <p:sp>
        <p:nvSpPr>
          <p:cNvPr id="59" name="Rectangle 58">
            <a:extLst>
              <a:ext uri="{FF2B5EF4-FFF2-40B4-BE49-F238E27FC236}">
                <a16:creationId xmlns:a16="http://schemas.microsoft.com/office/drawing/2014/main" id="{4FEB4E83-5DA8-6FB2-5556-32FA940C050D}"/>
              </a:ext>
            </a:extLst>
          </p:cNvPr>
          <p:cNvSpPr/>
          <p:nvPr/>
        </p:nvSpPr>
        <p:spPr>
          <a:xfrm>
            <a:off x="1987512" y="5418318"/>
            <a:ext cx="9000000" cy="251999"/>
          </a:xfrm>
          <a:prstGeom prst="rect">
            <a:avLst/>
          </a:prstGeom>
          <a:solidFill>
            <a:schemeClr val="bg1">
              <a:lumMod val="95000"/>
            </a:schemeClr>
          </a:solidFill>
          <a:ln w="12700">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defTabSz="1097236"/>
            <a:r>
              <a:rPr lang="en-IN" sz="1200" dirty="0">
                <a:solidFill>
                  <a:prstClr val="black"/>
                </a:solidFill>
                <a:latin typeface="IBM Plex Sans" panose="020B0503050203000203" pitchFamily="34" charset="0"/>
              </a:rPr>
              <a:t>Data Governance</a:t>
            </a:r>
          </a:p>
        </p:txBody>
      </p:sp>
      <p:sp>
        <p:nvSpPr>
          <p:cNvPr id="61" name="Rectangle 60">
            <a:extLst>
              <a:ext uri="{FF2B5EF4-FFF2-40B4-BE49-F238E27FC236}">
                <a16:creationId xmlns:a16="http://schemas.microsoft.com/office/drawing/2014/main" id="{81FC313C-BBEC-D0D6-EF48-6426A0E84C05}"/>
              </a:ext>
            </a:extLst>
          </p:cNvPr>
          <p:cNvSpPr/>
          <p:nvPr/>
        </p:nvSpPr>
        <p:spPr>
          <a:xfrm>
            <a:off x="4631023" y="4663036"/>
            <a:ext cx="3456000" cy="288000"/>
          </a:xfrm>
          <a:prstGeom prst="rect">
            <a:avLst/>
          </a:prstGeom>
          <a:solidFill>
            <a:schemeClr val="bg1">
              <a:lumMod val="95000"/>
            </a:schemeClr>
          </a:solidFill>
          <a:ln w="12700">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097236"/>
            <a:r>
              <a:rPr lang="en-IN" sz="1200" dirty="0">
                <a:solidFill>
                  <a:prstClr val="black"/>
                </a:solidFill>
                <a:latin typeface="IBM Plex Sans" panose="020B0503050203000203" pitchFamily="34" charset="0"/>
              </a:rPr>
              <a:t>Object Storage Archive</a:t>
            </a:r>
          </a:p>
        </p:txBody>
      </p:sp>
      <p:sp>
        <p:nvSpPr>
          <p:cNvPr id="76" name="TextBox 75">
            <a:extLst>
              <a:ext uri="{FF2B5EF4-FFF2-40B4-BE49-F238E27FC236}">
                <a16:creationId xmlns:a16="http://schemas.microsoft.com/office/drawing/2014/main" id="{D6E27393-5866-A5F5-53A7-B4AD8890BB51}"/>
              </a:ext>
            </a:extLst>
          </p:cNvPr>
          <p:cNvSpPr txBox="1"/>
          <p:nvPr/>
        </p:nvSpPr>
        <p:spPr>
          <a:xfrm>
            <a:off x="6422492" y="5428566"/>
            <a:ext cx="4531344" cy="229945"/>
          </a:xfrm>
          <a:prstGeom prst="rect">
            <a:avLst/>
          </a:prstGeom>
          <a:noFill/>
        </p:spPr>
        <p:txBody>
          <a:bodyPr wrap="square" lIns="0" tIns="0" rIns="108000" bIns="0" rtlCol="0" anchor="ctr">
            <a:noAutofit/>
          </a:bodyPr>
          <a:lstStyle/>
          <a:p>
            <a:pPr algn="r" defTabSz="1097236">
              <a:defRPr/>
            </a:pPr>
            <a:r>
              <a:rPr lang="en-US" sz="960" dirty="0">
                <a:solidFill>
                  <a:prstClr val="black"/>
                </a:solidFill>
                <a:latin typeface="IBM Plex Serif" panose="02060503050406000203" pitchFamily="18" charset="77"/>
              </a:rPr>
              <a:t>Lifecycle management | Cataloging | Modeling | Quality | Lineage | Monitoring</a:t>
            </a:r>
          </a:p>
        </p:txBody>
      </p:sp>
      <p:pic>
        <p:nvPicPr>
          <p:cNvPr id="99" name="Graphic 98" descr="Users with solid fill">
            <a:extLst>
              <a:ext uri="{FF2B5EF4-FFF2-40B4-BE49-F238E27FC236}">
                <a16:creationId xmlns:a16="http://schemas.microsoft.com/office/drawing/2014/main" id="{C58C685D-982B-75E9-83FB-330817BC06F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186335" y="1645917"/>
            <a:ext cx="487672" cy="487672"/>
          </a:xfrm>
          <a:prstGeom prst="rect">
            <a:avLst/>
          </a:prstGeom>
        </p:spPr>
      </p:pic>
      <p:pic>
        <p:nvPicPr>
          <p:cNvPr id="100" name="Graphic 99" descr="Target Audience outline">
            <a:extLst>
              <a:ext uri="{FF2B5EF4-FFF2-40B4-BE49-F238E27FC236}">
                <a16:creationId xmlns:a16="http://schemas.microsoft.com/office/drawing/2014/main" id="{7342B955-A46F-D8FC-7C48-381D7BBADD8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1196901" y="3510855"/>
            <a:ext cx="466540" cy="466540"/>
          </a:xfrm>
          <a:prstGeom prst="rect">
            <a:avLst/>
          </a:prstGeom>
        </p:spPr>
      </p:pic>
      <p:sp>
        <p:nvSpPr>
          <p:cNvPr id="101" name="TextBox 100">
            <a:extLst>
              <a:ext uri="{FF2B5EF4-FFF2-40B4-BE49-F238E27FC236}">
                <a16:creationId xmlns:a16="http://schemas.microsoft.com/office/drawing/2014/main" id="{BE22DB03-E3D9-1246-BE4E-AF852F669884}"/>
              </a:ext>
            </a:extLst>
          </p:cNvPr>
          <p:cNvSpPr txBox="1"/>
          <p:nvPr/>
        </p:nvSpPr>
        <p:spPr>
          <a:xfrm>
            <a:off x="11144163" y="5978615"/>
            <a:ext cx="625492" cy="415498"/>
          </a:xfrm>
          <a:prstGeom prst="rect">
            <a:avLst/>
          </a:prstGeom>
          <a:noFill/>
        </p:spPr>
        <p:txBody>
          <a:bodyPr wrap="square">
            <a:spAutoFit/>
          </a:bodyPr>
          <a:lstStyle>
            <a:defPPr>
              <a:defRPr lang="en-US"/>
            </a:defPPr>
            <a:lvl1pPr algn="ctr" defTabSz="1097236">
              <a:defRPr sz="1200">
                <a:solidFill>
                  <a:srgbClr val="000000"/>
                </a:solidFill>
                <a:latin typeface="IBM Plex Sans" panose="020B0503050203000203" pitchFamily="34" charset="0"/>
                <a:ea typeface="Arial" panose="020B0604020202020204" pitchFamily="34" charset="0"/>
              </a:defRPr>
            </a:lvl1pPr>
          </a:lstStyle>
          <a:p>
            <a:r>
              <a:rPr lang="en-GB" sz="1050" dirty="0"/>
              <a:t>Admin </a:t>
            </a:r>
          </a:p>
          <a:p>
            <a:r>
              <a:rPr lang="en-GB" sz="1050" dirty="0"/>
              <a:t>Users</a:t>
            </a:r>
            <a:endParaRPr lang="en-IN" sz="1050" dirty="0"/>
          </a:p>
        </p:txBody>
      </p:sp>
      <p:sp>
        <p:nvSpPr>
          <p:cNvPr id="102" name="TextBox 101">
            <a:extLst>
              <a:ext uri="{FF2B5EF4-FFF2-40B4-BE49-F238E27FC236}">
                <a16:creationId xmlns:a16="http://schemas.microsoft.com/office/drawing/2014/main" id="{E976B4A2-27A1-1D21-F156-FFCB9B74A883}"/>
              </a:ext>
            </a:extLst>
          </p:cNvPr>
          <p:cNvSpPr txBox="1"/>
          <p:nvPr/>
        </p:nvSpPr>
        <p:spPr>
          <a:xfrm>
            <a:off x="11062292" y="2120837"/>
            <a:ext cx="747320" cy="423193"/>
          </a:xfrm>
          <a:prstGeom prst="rect">
            <a:avLst/>
          </a:prstGeom>
          <a:noFill/>
        </p:spPr>
        <p:txBody>
          <a:bodyPr wrap="square">
            <a:spAutoFit/>
          </a:bodyPr>
          <a:lstStyle>
            <a:defPPr>
              <a:defRPr lang="en-US"/>
            </a:defPPr>
            <a:lvl1pPr algn="ctr" defTabSz="1097236">
              <a:defRPr sz="1050">
                <a:solidFill>
                  <a:srgbClr val="000000"/>
                </a:solidFill>
                <a:latin typeface="IBM Plex Sans" panose="020B0503050203000203" pitchFamily="34" charset="0"/>
                <a:ea typeface="Arial" panose="020B0604020202020204" pitchFamily="34" charset="0"/>
              </a:defRPr>
            </a:lvl1pPr>
          </a:lstStyle>
          <a:p>
            <a:r>
              <a:rPr lang="en-GB" dirty="0"/>
              <a:t>Business</a:t>
            </a:r>
          </a:p>
          <a:p>
            <a:r>
              <a:rPr lang="en-GB" dirty="0"/>
              <a:t>Users</a:t>
            </a:r>
            <a:endParaRPr lang="en-IN" dirty="0"/>
          </a:p>
        </p:txBody>
      </p:sp>
      <p:pic>
        <p:nvPicPr>
          <p:cNvPr id="117" name="Graphic 116" descr="Smart Phone with solid fill">
            <a:extLst>
              <a:ext uri="{FF2B5EF4-FFF2-40B4-BE49-F238E27FC236}">
                <a16:creationId xmlns:a16="http://schemas.microsoft.com/office/drawing/2014/main" id="{FC43954D-BB4F-8FA5-0577-A99E01D2AD8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1110606" y="1260824"/>
            <a:ext cx="385225" cy="385225"/>
          </a:xfrm>
          <a:prstGeom prst="rect">
            <a:avLst/>
          </a:prstGeom>
        </p:spPr>
      </p:pic>
      <p:pic>
        <p:nvPicPr>
          <p:cNvPr id="118" name="Graphic 117" descr="Laptop with solid fill">
            <a:extLst>
              <a:ext uri="{FF2B5EF4-FFF2-40B4-BE49-F238E27FC236}">
                <a16:creationId xmlns:a16="http://schemas.microsoft.com/office/drawing/2014/main" id="{68AB5364-B18B-8ADA-4650-F8D2856F1B5B}"/>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1470829" y="1316620"/>
            <a:ext cx="385224" cy="385224"/>
          </a:xfrm>
          <a:prstGeom prst="rect">
            <a:avLst/>
          </a:prstGeom>
        </p:spPr>
      </p:pic>
      <p:pic>
        <p:nvPicPr>
          <p:cNvPr id="119" name="Graphic 118" descr="Laptop with solid fill">
            <a:extLst>
              <a:ext uri="{FF2B5EF4-FFF2-40B4-BE49-F238E27FC236}">
                <a16:creationId xmlns:a16="http://schemas.microsoft.com/office/drawing/2014/main" id="{36FE781E-CDC5-1A45-4F93-AF7551486E87}"/>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1252826" y="3173012"/>
            <a:ext cx="385224" cy="385224"/>
          </a:xfrm>
          <a:prstGeom prst="rect">
            <a:avLst/>
          </a:prstGeom>
        </p:spPr>
      </p:pic>
      <p:sp>
        <p:nvSpPr>
          <p:cNvPr id="120" name="TextBox 119">
            <a:extLst>
              <a:ext uri="{FF2B5EF4-FFF2-40B4-BE49-F238E27FC236}">
                <a16:creationId xmlns:a16="http://schemas.microsoft.com/office/drawing/2014/main" id="{362EB7A9-33FC-7554-06E9-69A1B4652DAE}"/>
              </a:ext>
            </a:extLst>
          </p:cNvPr>
          <p:cNvSpPr txBox="1"/>
          <p:nvPr/>
        </p:nvSpPr>
        <p:spPr>
          <a:xfrm>
            <a:off x="11041721" y="4035270"/>
            <a:ext cx="782587" cy="430887"/>
          </a:xfrm>
          <a:prstGeom prst="rect">
            <a:avLst/>
          </a:prstGeom>
          <a:noFill/>
        </p:spPr>
        <p:txBody>
          <a:bodyPr wrap="square">
            <a:spAutoFit/>
          </a:bodyPr>
          <a:lstStyle>
            <a:defPPr>
              <a:defRPr lang="en-US"/>
            </a:defPPr>
            <a:lvl1pPr algn="ctr" defTabSz="1097236">
              <a:defRPr sz="1050">
                <a:solidFill>
                  <a:srgbClr val="000000"/>
                </a:solidFill>
                <a:latin typeface="IBM Plex Sans" panose="020B0503050203000203" pitchFamily="34" charset="0"/>
                <a:ea typeface="Arial" panose="020B0604020202020204" pitchFamily="34" charset="0"/>
              </a:defRPr>
            </a:lvl1pPr>
          </a:lstStyle>
          <a:p>
            <a:r>
              <a:rPr lang="en-GB" dirty="0"/>
              <a:t>Analytics </a:t>
            </a:r>
          </a:p>
          <a:p>
            <a:r>
              <a:rPr lang="en-GB" dirty="0"/>
              <a:t>Users</a:t>
            </a:r>
            <a:endParaRPr lang="en-IN" dirty="0"/>
          </a:p>
        </p:txBody>
      </p:sp>
      <p:grpSp>
        <p:nvGrpSpPr>
          <p:cNvPr id="1029" name="Group 1028">
            <a:extLst>
              <a:ext uri="{FF2B5EF4-FFF2-40B4-BE49-F238E27FC236}">
                <a16:creationId xmlns:a16="http://schemas.microsoft.com/office/drawing/2014/main" id="{AB94D39B-296F-7C75-FAE1-20DEF0CB92CB}"/>
              </a:ext>
            </a:extLst>
          </p:cNvPr>
          <p:cNvGrpSpPr/>
          <p:nvPr/>
        </p:nvGrpSpPr>
        <p:grpSpPr>
          <a:xfrm>
            <a:off x="11210022" y="5391431"/>
            <a:ext cx="508193" cy="507112"/>
            <a:chOff x="11352902" y="5465735"/>
            <a:chExt cx="676503" cy="636658"/>
          </a:xfrm>
        </p:grpSpPr>
        <p:pic>
          <p:nvPicPr>
            <p:cNvPr id="121" name="Graphic 120" descr="User outline">
              <a:extLst>
                <a:ext uri="{FF2B5EF4-FFF2-40B4-BE49-F238E27FC236}">
                  <a16:creationId xmlns:a16="http://schemas.microsoft.com/office/drawing/2014/main" id="{AE0A14AA-4C4A-61B5-15ED-DD0F34BB6880}"/>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1352902" y="5722737"/>
              <a:ext cx="379656" cy="379656"/>
            </a:xfrm>
            <a:prstGeom prst="rect">
              <a:avLst/>
            </a:prstGeom>
          </p:spPr>
        </p:pic>
        <p:pic>
          <p:nvPicPr>
            <p:cNvPr id="122" name="Graphic 121" descr="User outline">
              <a:extLst>
                <a:ext uri="{FF2B5EF4-FFF2-40B4-BE49-F238E27FC236}">
                  <a16:creationId xmlns:a16="http://schemas.microsoft.com/office/drawing/2014/main" id="{B57620E5-1D02-2763-11F5-AF5F888661F1}"/>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1649749" y="5708319"/>
              <a:ext cx="379656" cy="379656"/>
            </a:xfrm>
            <a:prstGeom prst="rect">
              <a:avLst/>
            </a:prstGeom>
          </p:spPr>
        </p:pic>
        <p:pic>
          <p:nvPicPr>
            <p:cNvPr id="123" name="Graphic 122" descr="Monitor with solid fill">
              <a:extLst>
                <a:ext uri="{FF2B5EF4-FFF2-40B4-BE49-F238E27FC236}">
                  <a16:creationId xmlns:a16="http://schemas.microsoft.com/office/drawing/2014/main" id="{58D49BE0-161E-D2B9-46BE-87F3A6E4FD93}"/>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1553325" y="5465735"/>
              <a:ext cx="289721" cy="289721"/>
            </a:xfrm>
            <a:prstGeom prst="rect">
              <a:avLst/>
            </a:prstGeom>
          </p:spPr>
        </p:pic>
      </p:grpSp>
      <p:sp>
        <p:nvSpPr>
          <p:cNvPr id="125" name="TextBox 124">
            <a:extLst>
              <a:ext uri="{FF2B5EF4-FFF2-40B4-BE49-F238E27FC236}">
                <a16:creationId xmlns:a16="http://schemas.microsoft.com/office/drawing/2014/main" id="{BD6587F0-A46A-632A-A349-642D187C29E2}"/>
              </a:ext>
            </a:extLst>
          </p:cNvPr>
          <p:cNvSpPr txBox="1"/>
          <p:nvPr/>
        </p:nvSpPr>
        <p:spPr>
          <a:xfrm>
            <a:off x="496577" y="2772092"/>
            <a:ext cx="1043604" cy="276999"/>
          </a:xfrm>
          <a:prstGeom prst="rect">
            <a:avLst/>
          </a:prstGeom>
          <a:noFill/>
        </p:spPr>
        <p:txBody>
          <a:bodyPr wrap="square">
            <a:spAutoFit/>
          </a:bodyPr>
          <a:lstStyle/>
          <a:p>
            <a:pPr algn="ctr" defTabSz="1097236"/>
            <a:r>
              <a:rPr lang="en-IN" sz="1200" dirty="0">
                <a:solidFill>
                  <a:schemeClr val="accent6">
                    <a:lumMod val="75000"/>
                  </a:schemeClr>
                </a:solidFill>
                <a:latin typeface="IBM Plex Sans" panose="020B0503050203000203" pitchFamily="34" charset="0"/>
                <a:ea typeface="Arial" panose="020B0604020202020204" pitchFamily="34" charset="0"/>
              </a:rPr>
              <a:t>Source APIs </a:t>
            </a:r>
            <a:endParaRPr lang="en-IN" sz="1200" dirty="0">
              <a:solidFill>
                <a:schemeClr val="accent6">
                  <a:lumMod val="75000"/>
                </a:schemeClr>
              </a:solidFill>
              <a:latin typeface="IBM Plex Sans" panose="020B0503050203000203" pitchFamily="34" charset="0"/>
            </a:endParaRPr>
          </a:p>
        </p:txBody>
      </p:sp>
      <p:sp>
        <p:nvSpPr>
          <p:cNvPr id="132" name="Rectangle 131">
            <a:extLst>
              <a:ext uri="{FF2B5EF4-FFF2-40B4-BE49-F238E27FC236}">
                <a16:creationId xmlns:a16="http://schemas.microsoft.com/office/drawing/2014/main" id="{628122C1-5141-EA3B-68E6-77D6BB6C3631}"/>
              </a:ext>
            </a:extLst>
          </p:cNvPr>
          <p:cNvSpPr/>
          <p:nvPr/>
        </p:nvSpPr>
        <p:spPr>
          <a:xfrm>
            <a:off x="416633" y="3176870"/>
            <a:ext cx="1179185" cy="3093653"/>
          </a:xfrm>
          <a:prstGeom prst="rect">
            <a:avLst/>
          </a:prstGeom>
          <a:solidFill>
            <a:schemeClr val="bg1"/>
          </a:solidFill>
          <a:ln w="12700">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defTabSz="1097236"/>
            <a:r>
              <a:rPr lang="en-IN" sz="1200" dirty="0">
                <a:solidFill>
                  <a:schemeClr val="accent6">
                    <a:lumMod val="75000"/>
                  </a:schemeClr>
                </a:solidFill>
                <a:latin typeface="IBM Plex Sans" panose="020B0503050203000203" pitchFamily="34" charset="0"/>
              </a:rPr>
              <a:t>Unstructured Data</a:t>
            </a:r>
          </a:p>
        </p:txBody>
      </p:sp>
      <p:sp>
        <p:nvSpPr>
          <p:cNvPr id="135" name="TextBox 134">
            <a:extLst>
              <a:ext uri="{FF2B5EF4-FFF2-40B4-BE49-F238E27FC236}">
                <a16:creationId xmlns:a16="http://schemas.microsoft.com/office/drawing/2014/main" id="{6EB6FC7A-B2CD-E245-4B1E-4F07EAB3918C}"/>
              </a:ext>
            </a:extLst>
          </p:cNvPr>
          <p:cNvSpPr txBox="1"/>
          <p:nvPr/>
        </p:nvSpPr>
        <p:spPr>
          <a:xfrm>
            <a:off x="575612" y="2476973"/>
            <a:ext cx="923651" cy="276999"/>
          </a:xfrm>
          <a:prstGeom prst="rect">
            <a:avLst/>
          </a:prstGeom>
          <a:noFill/>
        </p:spPr>
        <p:txBody>
          <a:bodyPr wrap="square" rtlCol="0">
            <a:spAutoFit/>
          </a:bodyPr>
          <a:lstStyle/>
          <a:p>
            <a:pPr algn="ctr" defTabSz="1097236"/>
            <a:r>
              <a:rPr lang="en-IN" sz="1200" dirty="0">
                <a:solidFill>
                  <a:schemeClr val="accent6">
                    <a:lumMod val="75000"/>
                  </a:schemeClr>
                </a:solidFill>
                <a:latin typeface="IBM Plex Sans" panose="020B0503050203000203" pitchFamily="34" charset="0"/>
                <a:ea typeface="Arial" panose="020B0604020202020204" pitchFamily="34" charset="0"/>
              </a:rPr>
              <a:t>NoSQL</a:t>
            </a:r>
          </a:p>
        </p:txBody>
      </p:sp>
      <p:pic>
        <p:nvPicPr>
          <p:cNvPr id="7" name="Picture 6" descr="A black and white icon of a paper&#10;&#10;Description automatically generated">
            <a:extLst>
              <a:ext uri="{FF2B5EF4-FFF2-40B4-BE49-F238E27FC236}">
                <a16:creationId xmlns:a16="http://schemas.microsoft.com/office/drawing/2014/main" id="{5D56548B-4292-3E55-2A42-460D44970E0C}"/>
              </a:ext>
            </a:extLst>
          </p:cNvPr>
          <p:cNvPicPr>
            <a:picLocks noChangeAspect="1"/>
          </p:cNvPicPr>
          <p:nvPr/>
        </p:nvPicPr>
        <p:blipFill>
          <a:blip r:embed="rId17"/>
          <a:stretch>
            <a:fillRect/>
          </a:stretch>
        </p:blipFill>
        <p:spPr>
          <a:xfrm>
            <a:off x="986108" y="3894108"/>
            <a:ext cx="516721" cy="360000"/>
          </a:xfrm>
          <a:prstGeom prst="rect">
            <a:avLst/>
          </a:prstGeom>
        </p:spPr>
      </p:pic>
      <p:pic>
        <p:nvPicPr>
          <p:cNvPr id="8" name="Graphic 7" descr="Document outline">
            <a:extLst>
              <a:ext uri="{FF2B5EF4-FFF2-40B4-BE49-F238E27FC236}">
                <a16:creationId xmlns:a16="http://schemas.microsoft.com/office/drawing/2014/main" id="{F59EFCA1-F124-F0F5-D63A-BD360A684909}"/>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567083" y="3870046"/>
            <a:ext cx="391808" cy="360000"/>
          </a:xfrm>
          <a:prstGeom prst="rect">
            <a:avLst/>
          </a:prstGeom>
        </p:spPr>
      </p:pic>
      <p:sp>
        <p:nvSpPr>
          <p:cNvPr id="138" name="TextBox 137">
            <a:extLst>
              <a:ext uri="{FF2B5EF4-FFF2-40B4-BE49-F238E27FC236}">
                <a16:creationId xmlns:a16="http://schemas.microsoft.com/office/drawing/2014/main" id="{BD6713AD-DFA3-35FE-F989-518B31AE4FAF}"/>
              </a:ext>
            </a:extLst>
          </p:cNvPr>
          <p:cNvSpPr txBox="1"/>
          <p:nvPr/>
        </p:nvSpPr>
        <p:spPr>
          <a:xfrm>
            <a:off x="517343" y="4173370"/>
            <a:ext cx="516721" cy="261610"/>
          </a:xfrm>
          <a:prstGeom prst="rect">
            <a:avLst/>
          </a:prstGeom>
          <a:noFill/>
        </p:spPr>
        <p:txBody>
          <a:bodyPr wrap="square">
            <a:spAutoFit/>
          </a:bodyPr>
          <a:lstStyle/>
          <a:p>
            <a:pPr algn="ctr" defTabSz="1097236"/>
            <a:r>
              <a:rPr lang="en-IN" sz="1100" dirty="0">
                <a:solidFill>
                  <a:schemeClr val="accent6">
                    <a:lumMod val="75000"/>
                  </a:schemeClr>
                </a:solidFill>
                <a:latin typeface="IBM Plex Sans" panose="020B0503050203000203" pitchFamily="34" charset="0"/>
                <a:ea typeface="Arial" panose="020B0604020202020204" pitchFamily="34" charset="0"/>
              </a:rPr>
              <a:t>Logs</a:t>
            </a:r>
          </a:p>
        </p:txBody>
      </p:sp>
      <p:sp>
        <p:nvSpPr>
          <p:cNvPr id="139" name="TextBox 138">
            <a:extLst>
              <a:ext uri="{FF2B5EF4-FFF2-40B4-BE49-F238E27FC236}">
                <a16:creationId xmlns:a16="http://schemas.microsoft.com/office/drawing/2014/main" id="{8CC53250-3DBF-F04B-2833-0EEAA024AFD4}"/>
              </a:ext>
            </a:extLst>
          </p:cNvPr>
          <p:cNvSpPr txBox="1"/>
          <p:nvPr/>
        </p:nvSpPr>
        <p:spPr>
          <a:xfrm>
            <a:off x="931777" y="4182165"/>
            <a:ext cx="625382" cy="261610"/>
          </a:xfrm>
          <a:prstGeom prst="rect">
            <a:avLst/>
          </a:prstGeom>
          <a:noFill/>
        </p:spPr>
        <p:txBody>
          <a:bodyPr wrap="square">
            <a:spAutoFit/>
          </a:bodyPr>
          <a:lstStyle/>
          <a:p>
            <a:pPr algn="ctr" defTabSz="1097236"/>
            <a:r>
              <a:rPr lang="en-IN" sz="1100" dirty="0">
                <a:solidFill>
                  <a:schemeClr val="accent6">
                    <a:lumMod val="75000"/>
                  </a:schemeClr>
                </a:solidFill>
                <a:latin typeface="IBM Plex Sans" panose="020B0503050203000203" pitchFamily="34" charset="0"/>
                <a:ea typeface="Arial" panose="020B0604020202020204" pitchFamily="34" charset="0"/>
              </a:rPr>
              <a:t>Feeds</a:t>
            </a:r>
          </a:p>
        </p:txBody>
      </p:sp>
      <p:sp>
        <p:nvSpPr>
          <p:cNvPr id="140" name="TextBox 139">
            <a:extLst>
              <a:ext uri="{FF2B5EF4-FFF2-40B4-BE49-F238E27FC236}">
                <a16:creationId xmlns:a16="http://schemas.microsoft.com/office/drawing/2014/main" id="{0A999C33-7DF7-CE9A-402F-08669F4A255A}"/>
              </a:ext>
            </a:extLst>
          </p:cNvPr>
          <p:cNvSpPr txBox="1"/>
          <p:nvPr/>
        </p:nvSpPr>
        <p:spPr>
          <a:xfrm>
            <a:off x="567447" y="5148071"/>
            <a:ext cx="926584" cy="261610"/>
          </a:xfrm>
          <a:prstGeom prst="rect">
            <a:avLst/>
          </a:prstGeom>
          <a:noFill/>
        </p:spPr>
        <p:txBody>
          <a:bodyPr wrap="square">
            <a:spAutoFit/>
          </a:bodyPr>
          <a:lstStyle/>
          <a:p>
            <a:pPr algn="ctr" defTabSz="1097236"/>
            <a:r>
              <a:rPr lang="en-IN" sz="1100" dirty="0">
                <a:solidFill>
                  <a:schemeClr val="accent6">
                    <a:lumMod val="75000"/>
                  </a:schemeClr>
                </a:solidFill>
                <a:latin typeface="IBM Plex Sans" panose="020B0503050203000203" pitchFamily="34" charset="0"/>
                <a:ea typeface="Arial" panose="020B0604020202020204" pitchFamily="34" charset="0"/>
              </a:rPr>
              <a:t>Media files</a:t>
            </a:r>
          </a:p>
        </p:txBody>
      </p:sp>
      <p:pic>
        <p:nvPicPr>
          <p:cNvPr id="10" name="Picture 9">
            <a:extLst>
              <a:ext uri="{FF2B5EF4-FFF2-40B4-BE49-F238E27FC236}">
                <a16:creationId xmlns:a16="http://schemas.microsoft.com/office/drawing/2014/main" id="{0BF00686-E968-125C-EDFE-BECBABEEE65A}"/>
              </a:ext>
            </a:extLst>
          </p:cNvPr>
          <p:cNvPicPr>
            <a:picLocks noChangeAspect="1"/>
          </p:cNvPicPr>
          <p:nvPr/>
        </p:nvPicPr>
        <p:blipFill>
          <a:blip r:embed="rId20"/>
          <a:stretch>
            <a:fillRect/>
          </a:stretch>
        </p:blipFill>
        <p:spPr>
          <a:xfrm>
            <a:off x="610205" y="5394587"/>
            <a:ext cx="828241" cy="397774"/>
          </a:xfrm>
          <a:prstGeom prst="rect">
            <a:avLst/>
          </a:prstGeom>
        </p:spPr>
      </p:pic>
      <p:sp>
        <p:nvSpPr>
          <p:cNvPr id="141" name="TextBox 140">
            <a:extLst>
              <a:ext uri="{FF2B5EF4-FFF2-40B4-BE49-F238E27FC236}">
                <a16:creationId xmlns:a16="http://schemas.microsoft.com/office/drawing/2014/main" id="{7CF1E157-864A-4443-66BF-FE4A9B8A313D}"/>
              </a:ext>
            </a:extLst>
          </p:cNvPr>
          <p:cNvSpPr txBox="1"/>
          <p:nvPr/>
        </p:nvSpPr>
        <p:spPr>
          <a:xfrm>
            <a:off x="425868" y="5738667"/>
            <a:ext cx="1164947" cy="430887"/>
          </a:xfrm>
          <a:prstGeom prst="rect">
            <a:avLst/>
          </a:prstGeom>
          <a:noFill/>
        </p:spPr>
        <p:txBody>
          <a:bodyPr wrap="square">
            <a:spAutoFit/>
          </a:bodyPr>
          <a:lstStyle/>
          <a:p>
            <a:pPr algn="ctr" defTabSz="1097236"/>
            <a:r>
              <a:rPr lang="en-IN" sz="1100" dirty="0">
                <a:solidFill>
                  <a:schemeClr val="accent6">
                    <a:lumMod val="75000"/>
                  </a:schemeClr>
                </a:solidFill>
                <a:latin typeface="IBM Plex Sans" panose="020B0503050203000203" pitchFamily="34" charset="0"/>
                <a:ea typeface="Arial" panose="020B0604020202020204" pitchFamily="34" charset="0"/>
              </a:rPr>
              <a:t>Social </a:t>
            </a:r>
          </a:p>
          <a:p>
            <a:pPr algn="ctr" defTabSz="1097236"/>
            <a:r>
              <a:rPr lang="en-IN" sz="1100" dirty="0">
                <a:solidFill>
                  <a:schemeClr val="accent6">
                    <a:lumMod val="75000"/>
                  </a:schemeClr>
                </a:solidFill>
                <a:latin typeface="IBM Plex Sans" panose="020B0503050203000203" pitchFamily="34" charset="0"/>
                <a:ea typeface="Arial" panose="020B0604020202020204" pitchFamily="34" charset="0"/>
              </a:rPr>
              <a:t>Data</a:t>
            </a:r>
          </a:p>
        </p:txBody>
      </p:sp>
      <p:sp>
        <p:nvSpPr>
          <p:cNvPr id="3" name="TextBox 2">
            <a:extLst>
              <a:ext uri="{FF2B5EF4-FFF2-40B4-BE49-F238E27FC236}">
                <a16:creationId xmlns:a16="http://schemas.microsoft.com/office/drawing/2014/main" id="{C1F5971F-F00F-DB6A-67A1-3E51F22C6475}"/>
              </a:ext>
            </a:extLst>
          </p:cNvPr>
          <p:cNvSpPr txBox="1"/>
          <p:nvPr/>
        </p:nvSpPr>
        <p:spPr>
          <a:xfrm>
            <a:off x="1990465" y="2216628"/>
            <a:ext cx="836783" cy="646331"/>
          </a:xfrm>
          <a:prstGeom prst="rect">
            <a:avLst/>
          </a:prstGeom>
          <a:noFill/>
        </p:spPr>
        <p:txBody>
          <a:bodyPr wrap="square">
            <a:spAutoFit/>
          </a:bodyPr>
          <a:lstStyle/>
          <a:p>
            <a:pPr algn="ctr" defTabSz="1097236"/>
            <a:r>
              <a:rPr lang="en-IN" sz="1200" dirty="0">
                <a:solidFill>
                  <a:srgbClr val="000000"/>
                </a:solidFill>
                <a:latin typeface="IBM Plex Sans" panose="020B0503050203000203" pitchFamily="34" charset="0"/>
                <a:ea typeface="Arial" panose="020B0604020202020204" pitchFamily="34" charset="0"/>
              </a:rPr>
              <a:t>Managed FTP</a:t>
            </a:r>
          </a:p>
          <a:p>
            <a:pPr algn="ctr" defTabSz="1097236"/>
            <a:r>
              <a:rPr lang="en-IN" sz="1200" dirty="0">
                <a:solidFill>
                  <a:srgbClr val="000000"/>
                </a:solidFill>
                <a:latin typeface="IBM Plex Sans" panose="020B0503050203000203" pitchFamily="34" charset="0"/>
                <a:ea typeface="Arial" panose="020B0604020202020204" pitchFamily="34" charset="0"/>
              </a:rPr>
              <a:t>(secured) </a:t>
            </a:r>
            <a:endParaRPr lang="en-IN" sz="1200" dirty="0">
              <a:solidFill>
                <a:prstClr val="black"/>
              </a:solidFill>
              <a:latin typeface="IBM Plex Sans" panose="020B0503050203000203" pitchFamily="34" charset="0"/>
            </a:endParaRPr>
          </a:p>
        </p:txBody>
      </p:sp>
      <p:grpSp>
        <p:nvGrpSpPr>
          <p:cNvPr id="20" name="Group 19">
            <a:extLst>
              <a:ext uri="{FF2B5EF4-FFF2-40B4-BE49-F238E27FC236}">
                <a16:creationId xmlns:a16="http://schemas.microsoft.com/office/drawing/2014/main" id="{F1948066-0E5C-6E59-2EA3-CF186DE07BF8}"/>
              </a:ext>
            </a:extLst>
          </p:cNvPr>
          <p:cNvGrpSpPr/>
          <p:nvPr/>
        </p:nvGrpSpPr>
        <p:grpSpPr>
          <a:xfrm>
            <a:off x="2945808" y="3985522"/>
            <a:ext cx="1430997" cy="836119"/>
            <a:chOff x="3045819" y="5157122"/>
            <a:chExt cx="1430997" cy="836119"/>
          </a:xfrm>
        </p:grpSpPr>
        <p:pic>
          <p:nvPicPr>
            <p:cNvPr id="15" name="Graphic 14" descr="Daily calendar outline">
              <a:extLst>
                <a:ext uri="{FF2B5EF4-FFF2-40B4-BE49-F238E27FC236}">
                  <a16:creationId xmlns:a16="http://schemas.microsoft.com/office/drawing/2014/main" id="{5E04907F-AF59-2CCE-6403-F0A5720EBDC1}"/>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3455757" y="5157122"/>
              <a:ext cx="635476" cy="635476"/>
            </a:xfrm>
            <a:prstGeom prst="rect">
              <a:avLst/>
            </a:prstGeom>
          </p:spPr>
        </p:pic>
        <p:sp>
          <p:nvSpPr>
            <p:cNvPr id="17" name="TextBox 16">
              <a:extLst>
                <a:ext uri="{FF2B5EF4-FFF2-40B4-BE49-F238E27FC236}">
                  <a16:creationId xmlns:a16="http://schemas.microsoft.com/office/drawing/2014/main" id="{41A8AF16-61C1-BD4A-CA3A-64E84C2BDBE5}"/>
                </a:ext>
              </a:extLst>
            </p:cNvPr>
            <p:cNvSpPr txBox="1"/>
            <p:nvPr/>
          </p:nvSpPr>
          <p:spPr>
            <a:xfrm>
              <a:off x="3045819" y="5716242"/>
              <a:ext cx="1430997" cy="276999"/>
            </a:xfrm>
            <a:prstGeom prst="rect">
              <a:avLst/>
            </a:prstGeom>
            <a:noFill/>
          </p:spPr>
          <p:txBody>
            <a:bodyPr wrap="square">
              <a:spAutoFit/>
            </a:bodyPr>
            <a:lstStyle/>
            <a:p>
              <a:pPr algn="ctr" defTabSz="1097236"/>
              <a:r>
                <a:rPr lang="en-IN" sz="1200" dirty="0">
                  <a:solidFill>
                    <a:srgbClr val="000000"/>
                  </a:solidFill>
                  <a:latin typeface="IBM Plex Sans" panose="020B0503050203000203" pitchFamily="34" charset="0"/>
                  <a:ea typeface="Arial" panose="020B0604020202020204" pitchFamily="34" charset="0"/>
                </a:rPr>
                <a:t>Job Scheduler</a:t>
              </a:r>
              <a:endParaRPr lang="en-IN" sz="1200" dirty="0">
                <a:solidFill>
                  <a:prstClr val="black"/>
                </a:solidFill>
                <a:latin typeface="IBM Plex Sans" panose="020B0503050203000203" pitchFamily="34" charset="0"/>
              </a:endParaRPr>
            </a:p>
          </p:txBody>
        </p:sp>
      </p:grpSp>
      <p:sp>
        <p:nvSpPr>
          <p:cNvPr id="145" name="Rectangle 144">
            <a:extLst>
              <a:ext uri="{FF2B5EF4-FFF2-40B4-BE49-F238E27FC236}">
                <a16:creationId xmlns:a16="http://schemas.microsoft.com/office/drawing/2014/main" id="{FE7BDCDF-B0F5-68C1-2443-ED554981E2B8}"/>
              </a:ext>
            </a:extLst>
          </p:cNvPr>
          <p:cNvSpPr/>
          <p:nvPr/>
        </p:nvSpPr>
        <p:spPr>
          <a:xfrm>
            <a:off x="4502276" y="593797"/>
            <a:ext cx="3719090" cy="1496070"/>
          </a:xfrm>
          <a:prstGeom prst="rect">
            <a:avLst/>
          </a:prstGeom>
          <a:noFill/>
          <a:ln w="12700" cmpd="sng">
            <a:solidFill>
              <a:schemeClr val="tx1">
                <a:alpha val="99000"/>
              </a:schemeClr>
            </a:solidFill>
            <a:prstDash val="solid"/>
            <a:extLst>
              <a:ext uri="{C807C97D-BFC1-408E-A445-0C87EB9F89A2}">
                <ask:lineSketchStyleProps xmlns:ask="http://schemas.microsoft.com/office/drawing/2018/sketchyshapes" sd="1219033472">
                  <a:custGeom>
                    <a:avLst/>
                    <a:gdLst>
                      <a:gd name="connsiteX0" fmla="*/ 0 w 5517100"/>
                      <a:gd name="connsiteY0" fmla="*/ 0 h 3705023"/>
                      <a:gd name="connsiteX1" fmla="*/ 496539 w 5517100"/>
                      <a:gd name="connsiteY1" fmla="*/ 0 h 3705023"/>
                      <a:gd name="connsiteX2" fmla="*/ 882736 w 5517100"/>
                      <a:gd name="connsiteY2" fmla="*/ 0 h 3705023"/>
                      <a:gd name="connsiteX3" fmla="*/ 1544788 w 5517100"/>
                      <a:gd name="connsiteY3" fmla="*/ 0 h 3705023"/>
                      <a:gd name="connsiteX4" fmla="*/ 2041327 w 5517100"/>
                      <a:gd name="connsiteY4" fmla="*/ 0 h 3705023"/>
                      <a:gd name="connsiteX5" fmla="*/ 2537866 w 5517100"/>
                      <a:gd name="connsiteY5" fmla="*/ 0 h 3705023"/>
                      <a:gd name="connsiteX6" fmla="*/ 3199918 w 5517100"/>
                      <a:gd name="connsiteY6" fmla="*/ 0 h 3705023"/>
                      <a:gd name="connsiteX7" fmla="*/ 3641286 w 5517100"/>
                      <a:gd name="connsiteY7" fmla="*/ 0 h 3705023"/>
                      <a:gd name="connsiteX8" fmla="*/ 4303338 w 5517100"/>
                      <a:gd name="connsiteY8" fmla="*/ 0 h 3705023"/>
                      <a:gd name="connsiteX9" fmla="*/ 4965390 w 5517100"/>
                      <a:gd name="connsiteY9" fmla="*/ 0 h 3705023"/>
                      <a:gd name="connsiteX10" fmla="*/ 5517100 w 5517100"/>
                      <a:gd name="connsiteY10" fmla="*/ 0 h 3705023"/>
                      <a:gd name="connsiteX11" fmla="*/ 5517100 w 5517100"/>
                      <a:gd name="connsiteY11" fmla="*/ 603389 h 3705023"/>
                      <a:gd name="connsiteX12" fmla="*/ 5517100 w 5517100"/>
                      <a:gd name="connsiteY12" fmla="*/ 1169729 h 3705023"/>
                      <a:gd name="connsiteX13" fmla="*/ 5517100 w 5517100"/>
                      <a:gd name="connsiteY13" fmla="*/ 1587867 h 3705023"/>
                      <a:gd name="connsiteX14" fmla="*/ 5517100 w 5517100"/>
                      <a:gd name="connsiteY14" fmla="*/ 2117156 h 3705023"/>
                      <a:gd name="connsiteX15" fmla="*/ 5517100 w 5517100"/>
                      <a:gd name="connsiteY15" fmla="*/ 2646445 h 3705023"/>
                      <a:gd name="connsiteX16" fmla="*/ 5517100 w 5517100"/>
                      <a:gd name="connsiteY16" fmla="*/ 3175734 h 3705023"/>
                      <a:gd name="connsiteX17" fmla="*/ 5517100 w 5517100"/>
                      <a:gd name="connsiteY17" fmla="*/ 3705023 h 3705023"/>
                      <a:gd name="connsiteX18" fmla="*/ 4910219 w 5517100"/>
                      <a:gd name="connsiteY18" fmla="*/ 3705023 h 3705023"/>
                      <a:gd name="connsiteX19" fmla="*/ 4524022 w 5517100"/>
                      <a:gd name="connsiteY19" fmla="*/ 3705023 h 3705023"/>
                      <a:gd name="connsiteX20" fmla="*/ 4082654 w 5517100"/>
                      <a:gd name="connsiteY20" fmla="*/ 3705023 h 3705023"/>
                      <a:gd name="connsiteX21" fmla="*/ 3420602 w 5517100"/>
                      <a:gd name="connsiteY21" fmla="*/ 3705023 h 3705023"/>
                      <a:gd name="connsiteX22" fmla="*/ 2868892 w 5517100"/>
                      <a:gd name="connsiteY22" fmla="*/ 3705023 h 3705023"/>
                      <a:gd name="connsiteX23" fmla="*/ 2427524 w 5517100"/>
                      <a:gd name="connsiteY23" fmla="*/ 3705023 h 3705023"/>
                      <a:gd name="connsiteX24" fmla="*/ 1875814 w 5517100"/>
                      <a:gd name="connsiteY24" fmla="*/ 3705023 h 3705023"/>
                      <a:gd name="connsiteX25" fmla="*/ 1489617 w 5517100"/>
                      <a:gd name="connsiteY25" fmla="*/ 3705023 h 3705023"/>
                      <a:gd name="connsiteX26" fmla="*/ 1103420 w 5517100"/>
                      <a:gd name="connsiteY26" fmla="*/ 3705023 h 3705023"/>
                      <a:gd name="connsiteX27" fmla="*/ 551710 w 5517100"/>
                      <a:gd name="connsiteY27" fmla="*/ 3705023 h 3705023"/>
                      <a:gd name="connsiteX28" fmla="*/ 0 w 5517100"/>
                      <a:gd name="connsiteY28" fmla="*/ 3705023 h 3705023"/>
                      <a:gd name="connsiteX29" fmla="*/ 0 w 5517100"/>
                      <a:gd name="connsiteY29" fmla="*/ 3138684 h 3705023"/>
                      <a:gd name="connsiteX30" fmla="*/ 0 w 5517100"/>
                      <a:gd name="connsiteY30" fmla="*/ 2646445 h 3705023"/>
                      <a:gd name="connsiteX31" fmla="*/ 0 w 5517100"/>
                      <a:gd name="connsiteY31" fmla="*/ 2228307 h 3705023"/>
                      <a:gd name="connsiteX32" fmla="*/ 0 w 5517100"/>
                      <a:gd name="connsiteY32" fmla="*/ 1661967 h 3705023"/>
                      <a:gd name="connsiteX33" fmla="*/ 0 w 5517100"/>
                      <a:gd name="connsiteY33" fmla="*/ 1206779 h 3705023"/>
                      <a:gd name="connsiteX34" fmla="*/ 0 w 5517100"/>
                      <a:gd name="connsiteY34" fmla="*/ 640440 h 3705023"/>
                      <a:gd name="connsiteX35" fmla="*/ 0 w 5517100"/>
                      <a:gd name="connsiteY35" fmla="*/ 0 h 3705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17100" h="3705023" extrusionOk="0">
                        <a:moveTo>
                          <a:pt x="0" y="0"/>
                        </a:moveTo>
                        <a:cubicBezTo>
                          <a:pt x="136378" y="-22571"/>
                          <a:pt x="263509" y="41984"/>
                          <a:pt x="496539" y="0"/>
                        </a:cubicBezTo>
                        <a:cubicBezTo>
                          <a:pt x="729569" y="-41984"/>
                          <a:pt x="802058" y="40759"/>
                          <a:pt x="882736" y="0"/>
                        </a:cubicBezTo>
                        <a:cubicBezTo>
                          <a:pt x="963414" y="-40759"/>
                          <a:pt x="1389642" y="63693"/>
                          <a:pt x="1544788" y="0"/>
                        </a:cubicBezTo>
                        <a:cubicBezTo>
                          <a:pt x="1699934" y="-63693"/>
                          <a:pt x="1922519" y="24155"/>
                          <a:pt x="2041327" y="0"/>
                        </a:cubicBezTo>
                        <a:cubicBezTo>
                          <a:pt x="2160135" y="-24155"/>
                          <a:pt x="2378845" y="9596"/>
                          <a:pt x="2537866" y="0"/>
                        </a:cubicBezTo>
                        <a:cubicBezTo>
                          <a:pt x="2696887" y="-9596"/>
                          <a:pt x="2968875" y="40693"/>
                          <a:pt x="3199918" y="0"/>
                        </a:cubicBezTo>
                        <a:cubicBezTo>
                          <a:pt x="3430961" y="-40693"/>
                          <a:pt x="3461340" y="758"/>
                          <a:pt x="3641286" y="0"/>
                        </a:cubicBezTo>
                        <a:cubicBezTo>
                          <a:pt x="3821232" y="-758"/>
                          <a:pt x="4088999" y="17944"/>
                          <a:pt x="4303338" y="0"/>
                        </a:cubicBezTo>
                        <a:cubicBezTo>
                          <a:pt x="4517677" y="-17944"/>
                          <a:pt x="4742167" y="16828"/>
                          <a:pt x="4965390" y="0"/>
                        </a:cubicBezTo>
                        <a:cubicBezTo>
                          <a:pt x="5188613" y="-16828"/>
                          <a:pt x="5365529" y="16223"/>
                          <a:pt x="5517100" y="0"/>
                        </a:cubicBezTo>
                        <a:cubicBezTo>
                          <a:pt x="5566659" y="209353"/>
                          <a:pt x="5516049" y="323191"/>
                          <a:pt x="5517100" y="603389"/>
                        </a:cubicBezTo>
                        <a:cubicBezTo>
                          <a:pt x="5518151" y="883587"/>
                          <a:pt x="5489366" y="909633"/>
                          <a:pt x="5517100" y="1169729"/>
                        </a:cubicBezTo>
                        <a:cubicBezTo>
                          <a:pt x="5544834" y="1429825"/>
                          <a:pt x="5478324" y="1490040"/>
                          <a:pt x="5517100" y="1587867"/>
                        </a:cubicBezTo>
                        <a:cubicBezTo>
                          <a:pt x="5555876" y="1685694"/>
                          <a:pt x="5454958" y="1922253"/>
                          <a:pt x="5517100" y="2117156"/>
                        </a:cubicBezTo>
                        <a:cubicBezTo>
                          <a:pt x="5579242" y="2312059"/>
                          <a:pt x="5513772" y="2432029"/>
                          <a:pt x="5517100" y="2646445"/>
                        </a:cubicBezTo>
                        <a:cubicBezTo>
                          <a:pt x="5520428" y="2860861"/>
                          <a:pt x="5459207" y="3066020"/>
                          <a:pt x="5517100" y="3175734"/>
                        </a:cubicBezTo>
                        <a:cubicBezTo>
                          <a:pt x="5574993" y="3285448"/>
                          <a:pt x="5474241" y="3591688"/>
                          <a:pt x="5517100" y="3705023"/>
                        </a:cubicBezTo>
                        <a:cubicBezTo>
                          <a:pt x="5358966" y="3745541"/>
                          <a:pt x="5117600" y="3646996"/>
                          <a:pt x="4910219" y="3705023"/>
                        </a:cubicBezTo>
                        <a:cubicBezTo>
                          <a:pt x="4702838" y="3763050"/>
                          <a:pt x="4702351" y="3704641"/>
                          <a:pt x="4524022" y="3705023"/>
                        </a:cubicBezTo>
                        <a:cubicBezTo>
                          <a:pt x="4345693" y="3705405"/>
                          <a:pt x="4178065" y="3671836"/>
                          <a:pt x="4082654" y="3705023"/>
                        </a:cubicBezTo>
                        <a:cubicBezTo>
                          <a:pt x="3987243" y="3738210"/>
                          <a:pt x="3727866" y="3680657"/>
                          <a:pt x="3420602" y="3705023"/>
                        </a:cubicBezTo>
                        <a:cubicBezTo>
                          <a:pt x="3113338" y="3729389"/>
                          <a:pt x="3092297" y="3703718"/>
                          <a:pt x="2868892" y="3705023"/>
                        </a:cubicBezTo>
                        <a:cubicBezTo>
                          <a:pt x="2645487" y="3706328"/>
                          <a:pt x="2554958" y="3652983"/>
                          <a:pt x="2427524" y="3705023"/>
                        </a:cubicBezTo>
                        <a:cubicBezTo>
                          <a:pt x="2300090" y="3757063"/>
                          <a:pt x="2075949" y="3647845"/>
                          <a:pt x="1875814" y="3705023"/>
                        </a:cubicBezTo>
                        <a:cubicBezTo>
                          <a:pt x="1675679" y="3762201"/>
                          <a:pt x="1657774" y="3662540"/>
                          <a:pt x="1489617" y="3705023"/>
                        </a:cubicBezTo>
                        <a:cubicBezTo>
                          <a:pt x="1321460" y="3747506"/>
                          <a:pt x="1211879" y="3692689"/>
                          <a:pt x="1103420" y="3705023"/>
                        </a:cubicBezTo>
                        <a:cubicBezTo>
                          <a:pt x="994961" y="3717357"/>
                          <a:pt x="724840" y="3651360"/>
                          <a:pt x="551710" y="3705023"/>
                        </a:cubicBezTo>
                        <a:cubicBezTo>
                          <a:pt x="378580" y="3758686"/>
                          <a:pt x="163039" y="3669227"/>
                          <a:pt x="0" y="3705023"/>
                        </a:cubicBezTo>
                        <a:cubicBezTo>
                          <a:pt x="-54728" y="3532296"/>
                          <a:pt x="66027" y="3319192"/>
                          <a:pt x="0" y="3138684"/>
                        </a:cubicBezTo>
                        <a:cubicBezTo>
                          <a:pt x="-66027" y="2958176"/>
                          <a:pt x="14804" y="2774809"/>
                          <a:pt x="0" y="2646445"/>
                        </a:cubicBezTo>
                        <a:cubicBezTo>
                          <a:pt x="-14804" y="2518081"/>
                          <a:pt x="46937" y="2384816"/>
                          <a:pt x="0" y="2228307"/>
                        </a:cubicBezTo>
                        <a:cubicBezTo>
                          <a:pt x="-46937" y="2071798"/>
                          <a:pt x="66945" y="1891444"/>
                          <a:pt x="0" y="1661967"/>
                        </a:cubicBezTo>
                        <a:cubicBezTo>
                          <a:pt x="-66945" y="1432490"/>
                          <a:pt x="4706" y="1318097"/>
                          <a:pt x="0" y="1206779"/>
                        </a:cubicBezTo>
                        <a:cubicBezTo>
                          <a:pt x="-4706" y="1095461"/>
                          <a:pt x="57983" y="767534"/>
                          <a:pt x="0" y="640440"/>
                        </a:cubicBezTo>
                        <a:cubicBezTo>
                          <a:pt x="-57983" y="513346"/>
                          <a:pt x="69228" y="284092"/>
                          <a:pt x="0" y="0"/>
                        </a:cubicBezTo>
                        <a:close/>
                      </a:path>
                    </a:pathLst>
                  </a:custGeom>
                  <ask:type>
                    <ask:lineSketchNone/>
                  </ask:type>
                </ask:lineSketchStyleProps>
              </a:ext>
            </a:extLst>
          </a:ln>
        </p:spPr>
        <p:style>
          <a:lnRef idx="2">
            <a:schemeClr val="accent1"/>
          </a:lnRef>
          <a:fillRef idx="1">
            <a:schemeClr val="lt1"/>
          </a:fillRef>
          <a:effectRef idx="0">
            <a:schemeClr val="accent1"/>
          </a:effectRef>
          <a:fontRef idx="minor">
            <a:schemeClr val="dk1"/>
          </a:fontRef>
        </p:style>
        <p:txBody>
          <a:bodyPr tIns="36000" rtlCol="0" anchor="t"/>
          <a:lstStyle/>
          <a:p>
            <a:pPr algn="ctr"/>
            <a:r>
              <a:rPr lang="en-IN" sz="1200" dirty="0">
                <a:latin typeface="IBM Plex Sans" panose="020B0503050203000203" pitchFamily="34" charset="0"/>
              </a:rPr>
              <a:t>Data Processing Layer</a:t>
            </a:r>
          </a:p>
        </p:txBody>
      </p:sp>
      <p:sp>
        <p:nvSpPr>
          <p:cNvPr id="154" name="Rectangle 153">
            <a:extLst>
              <a:ext uri="{FF2B5EF4-FFF2-40B4-BE49-F238E27FC236}">
                <a16:creationId xmlns:a16="http://schemas.microsoft.com/office/drawing/2014/main" id="{FBC992C8-2697-4F9A-D327-9502D6053856}"/>
              </a:ext>
            </a:extLst>
          </p:cNvPr>
          <p:cNvSpPr/>
          <p:nvPr/>
        </p:nvSpPr>
        <p:spPr>
          <a:xfrm>
            <a:off x="5465292" y="2587309"/>
            <a:ext cx="915704" cy="1571803"/>
          </a:xfrm>
          <a:prstGeom prst="rect">
            <a:avLst/>
          </a:prstGeom>
          <a:solidFill>
            <a:schemeClr val="bg1"/>
          </a:solid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defTabSz="1097236"/>
            <a:r>
              <a:rPr lang="en-IN" sz="1200" dirty="0">
                <a:solidFill>
                  <a:schemeClr val="tx1">
                    <a:lumMod val="75000"/>
                    <a:lumOff val="25000"/>
                  </a:schemeClr>
                </a:solidFill>
                <a:latin typeface="IBM Plex Sans" panose="020B0503050203000203" pitchFamily="34" charset="0"/>
              </a:rPr>
              <a:t>Enriched</a:t>
            </a:r>
          </a:p>
        </p:txBody>
      </p:sp>
      <p:sp>
        <p:nvSpPr>
          <p:cNvPr id="157" name="Rectangle 156">
            <a:extLst>
              <a:ext uri="{FF2B5EF4-FFF2-40B4-BE49-F238E27FC236}">
                <a16:creationId xmlns:a16="http://schemas.microsoft.com/office/drawing/2014/main" id="{7F1C3FFD-87BC-F74A-8779-9AC72AE4A46C}"/>
              </a:ext>
            </a:extLst>
          </p:cNvPr>
          <p:cNvSpPr/>
          <p:nvPr/>
        </p:nvSpPr>
        <p:spPr>
          <a:xfrm>
            <a:off x="6488358" y="2594334"/>
            <a:ext cx="915705" cy="1571803"/>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lIns="36000" rIns="36000" rtlCol="0" anchor="t"/>
          <a:lstStyle/>
          <a:p>
            <a:pPr algn="ctr" defTabSz="1097236"/>
            <a:r>
              <a:rPr lang="en-IN" sz="1200" dirty="0">
                <a:solidFill>
                  <a:schemeClr val="tx1">
                    <a:lumMod val="75000"/>
                    <a:lumOff val="25000"/>
                  </a:schemeClr>
                </a:solidFill>
                <a:latin typeface="IBM Plex Sans" panose="020B0503050203000203" pitchFamily="34" charset="0"/>
              </a:rPr>
              <a:t>Conformed</a:t>
            </a:r>
          </a:p>
        </p:txBody>
      </p:sp>
      <p:sp>
        <p:nvSpPr>
          <p:cNvPr id="160" name="Rectangle 159">
            <a:extLst>
              <a:ext uri="{FF2B5EF4-FFF2-40B4-BE49-F238E27FC236}">
                <a16:creationId xmlns:a16="http://schemas.microsoft.com/office/drawing/2014/main" id="{A33A1EBC-0BD3-D4BB-B210-A1648E86E15B}"/>
              </a:ext>
            </a:extLst>
          </p:cNvPr>
          <p:cNvSpPr/>
          <p:nvPr/>
        </p:nvSpPr>
        <p:spPr>
          <a:xfrm>
            <a:off x="4927939" y="3467956"/>
            <a:ext cx="2880000" cy="252000"/>
          </a:xfrm>
          <a:prstGeom prst="rect">
            <a:avLst/>
          </a:prstGeom>
          <a:solidFill>
            <a:schemeClr val="bg1">
              <a:lumMod val="95000"/>
            </a:schemeClr>
          </a:solidFill>
          <a:ln w="12700">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097236"/>
            <a:r>
              <a:rPr lang="en-IN" sz="1100" dirty="0">
                <a:solidFill>
                  <a:prstClr val="black"/>
                </a:solidFill>
                <a:latin typeface="IBM Plex Sans" panose="020B0503050203000203" pitchFamily="34" charset="0"/>
              </a:rPr>
              <a:t>Open table format</a:t>
            </a:r>
          </a:p>
        </p:txBody>
      </p:sp>
      <p:pic>
        <p:nvPicPr>
          <p:cNvPr id="153" name="Graphic 152" descr="Database with solid fill">
            <a:extLst>
              <a:ext uri="{FF2B5EF4-FFF2-40B4-BE49-F238E27FC236}">
                <a16:creationId xmlns:a16="http://schemas.microsoft.com/office/drawing/2014/main" id="{6004A25B-1BCB-1B96-BCF3-BA84855181E1}"/>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4797719" y="2912236"/>
            <a:ext cx="468000" cy="468000"/>
          </a:xfrm>
          <a:prstGeom prst="rect">
            <a:avLst/>
          </a:prstGeom>
        </p:spPr>
      </p:pic>
      <p:pic>
        <p:nvPicPr>
          <p:cNvPr id="156" name="Graphic 155" descr="Database with solid fill">
            <a:extLst>
              <a:ext uri="{FF2B5EF4-FFF2-40B4-BE49-F238E27FC236}">
                <a16:creationId xmlns:a16="http://schemas.microsoft.com/office/drawing/2014/main" id="{FBCF654F-30FA-CFF3-817A-D5E6DDB467CB}"/>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5637072" y="2922045"/>
            <a:ext cx="468000" cy="468000"/>
          </a:xfrm>
          <a:prstGeom prst="rect">
            <a:avLst/>
          </a:prstGeom>
        </p:spPr>
      </p:pic>
      <p:pic>
        <p:nvPicPr>
          <p:cNvPr id="158" name="Graphic 157" descr="Database with solid fill">
            <a:extLst>
              <a:ext uri="{FF2B5EF4-FFF2-40B4-BE49-F238E27FC236}">
                <a16:creationId xmlns:a16="http://schemas.microsoft.com/office/drawing/2014/main" id="{CB423A30-BF9E-4B62-F430-E8B80A3FF0AF}"/>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6716604" y="2920362"/>
            <a:ext cx="468000" cy="468000"/>
          </a:xfrm>
          <a:prstGeom prst="rect">
            <a:avLst/>
          </a:prstGeom>
        </p:spPr>
      </p:pic>
      <p:sp>
        <p:nvSpPr>
          <p:cNvPr id="161" name="Rectangle 160">
            <a:extLst>
              <a:ext uri="{FF2B5EF4-FFF2-40B4-BE49-F238E27FC236}">
                <a16:creationId xmlns:a16="http://schemas.microsoft.com/office/drawing/2014/main" id="{F8760235-DCE0-11C0-8D25-39BCC98BDACF}"/>
              </a:ext>
            </a:extLst>
          </p:cNvPr>
          <p:cNvSpPr/>
          <p:nvPr/>
        </p:nvSpPr>
        <p:spPr>
          <a:xfrm>
            <a:off x="4496984" y="2172212"/>
            <a:ext cx="3724382" cy="2877759"/>
          </a:xfrm>
          <a:prstGeom prst="rect">
            <a:avLst/>
          </a:prstGeom>
          <a:noFill/>
          <a:ln w="12700" cmpd="sng">
            <a:solidFill>
              <a:schemeClr val="tx1">
                <a:alpha val="99000"/>
              </a:schemeClr>
            </a:solidFill>
            <a:prstDash val="solid"/>
            <a:extLst>
              <a:ext uri="{C807C97D-BFC1-408E-A445-0C87EB9F89A2}">
                <ask:lineSketchStyleProps xmlns:ask="http://schemas.microsoft.com/office/drawing/2018/sketchyshapes" sd="1219033472">
                  <a:custGeom>
                    <a:avLst/>
                    <a:gdLst>
                      <a:gd name="connsiteX0" fmla="*/ 0 w 5517100"/>
                      <a:gd name="connsiteY0" fmla="*/ 0 h 3705023"/>
                      <a:gd name="connsiteX1" fmla="*/ 496539 w 5517100"/>
                      <a:gd name="connsiteY1" fmla="*/ 0 h 3705023"/>
                      <a:gd name="connsiteX2" fmla="*/ 882736 w 5517100"/>
                      <a:gd name="connsiteY2" fmla="*/ 0 h 3705023"/>
                      <a:gd name="connsiteX3" fmla="*/ 1544788 w 5517100"/>
                      <a:gd name="connsiteY3" fmla="*/ 0 h 3705023"/>
                      <a:gd name="connsiteX4" fmla="*/ 2041327 w 5517100"/>
                      <a:gd name="connsiteY4" fmla="*/ 0 h 3705023"/>
                      <a:gd name="connsiteX5" fmla="*/ 2537866 w 5517100"/>
                      <a:gd name="connsiteY5" fmla="*/ 0 h 3705023"/>
                      <a:gd name="connsiteX6" fmla="*/ 3199918 w 5517100"/>
                      <a:gd name="connsiteY6" fmla="*/ 0 h 3705023"/>
                      <a:gd name="connsiteX7" fmla="*/ 3641286 w 5517100"/>
                      <a:gd name="connsiteY7" fmla="*/ 0 h 3705023"/>
                      <a:gd name="connsiteX8" fmla="*/ 4303338 w 5517100"/>
                      <a:gd name="connsiteY8" fmla="*/ 0 h 3705023"/>
                      <a:gd name="connsiteX9" fmla="*/ 4965390 w 5517100"/>
                      <a:gd name="connsiteY9" fmla="*/ 0 h 3705023"/>
                      <a:gd name="connsiteX10" fmla="*/ 5517100 w 5517100"/>
                      <a:gd name="connsiteY10" fmla="*/ 0 h 3705023"/>
                      <a:gd name="connsiteX11" fmla="*/ 5517100 w 5517100"/>
                      <a:gd name="connsiteY11" fmla="*/ 603389 h 3705023"/>
                      <a:gd name="connsiteX12" fmla="*/ 5517100 w 5517100"/>
                      <a:gd name="connsiteY12" fmla="*/ 1169729 h 3705023"/>
                      <a:gd name="connsiteX13" fmla="*/ 5517100 w 5517100"/>
                      <a:gd name="connsiteY13" fmla="*/ 1587867 h 3705023"/>
                      <a:gd name="connsiteX14" fmla="*/ 5517100 w 5517100"/>
                      <a:gd name="connsiteY14" fmla="*/ 2117156 h 3705023"/>
                      <a:gd name="connsiteX15" fmla="*/ 5517100 w 5517100"/>
                      <a:gd name="connsiteY15" fmla="*/ 2646445 h 3705023"/>
                      <a:gd name="connsiteX16" fmla="*/ 5517100 w 5517100"/>
                      <a:gd name="connsiteY16" fmla="*/ 3175734 h 3705023"/>
                      <a:gd name="connsiteX17" fmla="*/ 5517100 w 5517100"/>
                      <a:gd name="connsiteY17" fmla="*/ 3705023 h 3705023"/>
                      <a:gd name="connsiteX18" fmla="*/ 4910219 w 5517100"/>
                      <a:gd name="connsiteY18" fmla="*/ 3705023 h 3705023"/>
                      <a:gd name="connsiteX19" fmla="*/ 4524022 w 5517100"/>
                      <a:gd name="connsiteY19" fmla="*/ 3705023 h 3705023"/>
                      <a:gd name="connsiteX20" fmla="*/ 4082654 w 5517100"/>
                      <a:gd name="connsiteY20" fmla="*/ 3705023 h 3705023"/>
                      <a:gd name="connsiteX21" fmla="*/ 3420602 w 5517100"/>
                      <a:gd name="connsiteY21" fmla="*/ 3705023 h 3705023"/>
                      <a:gd name="connsiteX22" fmla="*/ 2868892 w 5517100"/>
                      <a:gd name="connsiteY22" fmla="*/ 3705023 h 3705023"/>
                      <a:gd name="connsiteX23" fmla="*/ 2427524 w 5517100"/>
                      <a:gd name="connsiteY23" fmla="*/ 3705023 h 3705023"/>
                      <a:gd name="connsiteX24" fmla="*/ 1875814 w 5517100"/>
                      <a:gd name="connsiteY24" fmla="*/ 3705023 h 3705023"/>
                      <a:gd name="connsiteX25" fmla="*/ 1489617 w 5517100"/>
                      <a:gd name="connsiteY25" fmla="*/ 3705023 h 3705023"/>
                      <a:gd name="connsiteX26" fmla="*/ 1103420 w 5517100"/>
                      <a:gd name="connsiteY26" fmla="*/ 3705023 h 3705023"/>
                      <a:gd name="connsiteX27" fmla="*/ 551710 w 5517100"/>
                      <a:gd name="connsiteY27" fmla="*/ 3705023 h 3705023"/>
                      <a:gd name="connsiteX28" fmla="*/ 0 w 5517100"/>
                      <a:gd name="connsiteY28" fmla="*/ 3705023 h 3705023"/>
                      <a:gd name="connsiteX29" fmla="*/ 0 w 5517100"/>
                      <a:gd name="connsiteY29" fmla="*/ 3138684 h 3705023"/>
                      <a:gd name="connsiteX30" fmla="*/ 0 w 5517100"/>
                      <a:gd name="connsiteY30" fmla="*/ 2646445 h 3705023"/>
                      <a:gd name="connsiteX31" fmla="*/ 0 w 5517100"/>
                      <a:gd name="connsiteY31" fmla="*/ 2228307 h 3705023"/>
                      <a:gd name="connsiteX32" fmla="*/ 0 w 5517100"/>
                      <a:gd name="connsiteY32" fmla="*/ 1661967 h 3705023"/>
                      <a:gd name="connsiteX33" fmla="*/ 0 w 5517100"/>
                      <a:gd name="connsiteY33" fmla="*/ 1206779 h 3705023"/>
                      <a:gd name="connsiteX34" fmla="*/ 0 w 5517100"/>
                      <a:gd name="connsiteY34" fmla="*/ 640440 h 3705023"/>
                      <a:gd name="connsiteX35" fmla="*/ 0 w 5517100"/>
                      <a:gd name="connsiteY35" fmla="*/ 0 h 3705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17100" h="3705023" extrusionOk="0">
                        <a:moveTo>
                          <a:pt x="0" y="0"/>
                        </a:moveTo>
                        <a:cubicBezTo>
                          <a:pt x="136378" y="-22571"/>
                          <a:pt x="263509" y="41984"/>
                          <a:pt x="496539" y="0"/>
                        </a:cubicBezTo>
                        <a:cubicBezTo>
                          <a:pt x="729569" y="-41984"/>
                          <a:pt x="802058" y="40759"/>
                          <a:pt x="882736" y="0"/>
                        </a:cubicBezTo>
                        <a:cubicBezTo>
                          <a:pt x="963414" y="-40759"/>
                          <a:pt x="1389642" y="63693"/>
                          <a:pt x="1544788" y="0"/>
                        </a:cubicBezTo>
                        <a:cubicBezTo>
                          <a:pt x="1699934" y="-63693"/>
                          <a:pt x="1922519" y="24155"/>
                          <a:pt x="2041327" y="0"/>
                        </a:cubicBezTo>
                        <a:cubicBezTo>
                          <a:pt x="2160135" y="-24155"/>
                          <a:pt x="2378845" y="9596"/>
                          <a:pt x="2537866" y="0"/>
                        </a:cubicBezTo>
                        <a:cubicBezTo>
                          <a:pt x="2696887" y="-9596"/>
                          <a:pt x="2968875" y="40693"/>
                          <a:pt x="3199918" y="0"/>
                        </a:cubicBezTo>
                        <a:cubicBezTo>
                          <a:pt x="3430961" y="-40693"/>
                          <a:pt x="3461340" y="758"/>
                          <a:pt x="3641286" y="0"/>
                        </a:cubicBezTo>
                        <a:cubicBezTo>
                          <a:pt x="3821232" y="-758"/>
                          <a:pt x="4088999" y="17944"/>
                          <a:pt x="4303338" y="0"/>
                        </a:cubicBezTo>
                        <a:cubicBezTo>
                          <a:pt x="4517677" y="-17944"/>
                          <a:pt x="4742167" y="16828"/>
                          <a:pt x="4965390" y="0"/>
                        </a:cubicBezTo>
                        <a:cubicBezTo>
                          <a:pt x="5188613" y="-16828"/>
                          <a:pt x="5365529" y="16223"/>
                          <a:pt x="5517100" y="0"/>
                        </a:cubicBezTo>
                        <a:cubicBezTo>
                          <a:pt x="5566659" y="209353"/>
                          <a:pt x="5516049" y="323191"/>
                          <a:pt x="5517100" y="603389"/>
                        </a:cubicBezTo>
                        <a:cubicBezTo>
                          <a:pt x="5518151" y="883587"/>
                          <a:pt x="5489366" y="909633"/>
                          <a:pt x="5517100" y="1169729"/>
                        </a:cubicBezTo>
                        <a:cubicBezTo>
                          <a:pt x="5544834" y="1429825"/>
                          <a:pt x="5478324" y="1490040"/>
                          <a:pt x="5517100" y="1587867"/>
                        </a:cubicBezTo>
                        <a:cubicBezTo>
                          <a:pt x="5555876" y="1685694"/>
                          <a:pt x="5454958" y="1922253"/>
                          <a:pt x="5517100" y="2117156"/>
                        </a:cubicBezTo>
                        <a:cubicBezTo>
                          <a:pt x="5579242" y="2312059"/>
                          <a:pt x="5513772" y="2432029"/>
                          <a:pt x="5517100" y="2646445"/>
                        </a:cubicBezTo>
                        <a:cubicBezTo>
                          <a:pt x="5520428" y="2860861"/>
                          <a:pt x="5459207" y="3066020"/>
                          <a:pt x="5517100" y="3175734"/>
                        </a:cubicBezTo>
                        <a:cubicBezTo>
                          <a:pt x="5574993" y="3285448"/>
                          <a:pt x="5474241" y="3591688"/>
                          <a:pt x="5517100" y="3705023"/>
                        </a:cubicBezTo>
                        <a:cubicBezTo>
                          <a:pt x="5358966" y="3745541"/>
                          <a:pt x="5117600" y="3646996"/>
                          <a:pt x="4910219" y="3705023"/>
                        </a:cubicBezTo>
                        <a:cubicBezTo>
                          <a:pt x="4702838" y="3763050"/>
                          <a:pt x="4702351" y="3704641"/>
                          <a:pt x="4524022" y="3705023"/>
                        </a:cubicBezTo>
                        <a:cubicBezTo>
                          <a:pt x="4345693" y="3705405"/>
                          <a:pt x="4178065" y="3671836"/>
                          <a:pt x="4082654" y="3705023"/>
                        </a:cubicBezTo>
                        <a:cubicBezTo>
                          <a:pt x="3987243" y="3738210"/>
                          <a:pt x="3727866" y="3680657"/>
                          <a:pt x="3420602" y="3705023"/>
                        </a:cubicBezTo>
                        <a:cubicBezTo>
                          <a:pt x="3113338" y="3729389"/>
                          <a:pt x="3092297" y="3703718"/>
                          <a:pt x="2868892" y="3705023"/>
                        </a:cubicBezTo>
                        <a:cubicBezTo>
                          <a:pt x="2645487" y="3706328"/>
                          <a:pt x="2554958" y="3652983"/>
                          <a:pt x="2427524" y="3705023"/>
                        </a:cubicBezTo>
                        <a:cubicBezTo>
                          <a:pt x="2300090" y="3757063"/>
                          <a:pt x="2075949" y="3647845"/>
                          <a:pt x="1875814" y="3705023"/>
                        </a:cubicBezTo>
                        <a:cubicBezTo>
                          <a:pt x="1675679" y="3762201"/>
                          <a:pt x="1657774" y="3662540"/>
                          <a:pt x="1489617" y="3705023"/>
                        </a:cubicBezTo>
                        <a:cubicBezTo>
                          <a:pt x="1321460" y="3747506"/>
                          <a:pt x="1211879" y="3692689"/>
                          <a:pt x="1103420" y="3705023"/>
                        </a:cubicBezTo>
                        <a:cubicBezTo>
                          <a:pt x="994961" y="3717357"/>
                          <a:pt x="724840" y="3651360"/>
                          <a:pt x="551710" y="3705023"/>
                        </a:cubicBezTo>
                        <a:cubicBezTo>
                          <a:pt x="378580" y="3758686"/>
                          <a:pt x="163039" y="3669227"/>
                          <a:pt x="0" y="3705023"/>
                        </a:cubicBezTo>
                        <a:cubicBezTo>
                          <a:pt x="-54728" y="3532296"/>
                          <a:pt x="66027" y="3319192"/>
                          <a:pt x="0" y="3138684"/>
                        </a:cubicBezTo>
                        <a:cubicBezTo>
                          <a:pt x="-66027" y="2958176"/>
                          <a:pt x="14804" y="2774809"/>
                          <a:pt x="0" y="2646445"/>
                        </a:cubicBezTo>
                        <a:cubicBezTo>
                          <a:pt x="-14804" y="2518081"/>
                          <a:pt x="46937" y="2384816"/>
                          <a:pt x="0" y="2228307"/>
                        </a:cubicBezTo>
                        <a:cubicBezTo>
                          <a:pt x="-46937" y="2071798"/>
                          <a:pt x="66945" y="1891444"/>
                          <a:pt x="0" y="1661967"/>
                        </a:cubicBezTo>
                        <a:cubicBezTo>
                          <a:pt x="-66945" y="1432490"/>
                          <a:pt x="4706" y="1318097"/>
                          <a:pt x="0" y="1206779"/>
                        </a:cubicBezTo>
                        <a:cubicBezTo>
                          <a:pt x="-4706" y="1095461"/>
                          <a:pt x="57983" y="767534"/>
                          <a:pt x="0" y="640440"/>
                        </a:cubicBezTo>
                        <a:cubicBezTo>
                          <a:pt x="-57983" y="513346"/>
                          <a:pt x="69228" y="284092"/>
                          <a:pt x="0" y="0"/>
                        </a:cubicBezTo>
                        <a:close/>
                      </a:path>
                    </a:pathLst>
                  </a:custGeom>
                  <ask:type>
                    <ask:lineSketchNone/>
                  </ask:type>
                </ask:lineSketchStyleProps>
              </a:ext>
            </a:extLst>
          </a:ln>
        </p:spPr>
        <p:style>
          <a:lnRef idx="2">
            <a:schemeClr val="accent1"/>
          </a:lnRef>
          <a:fillRef idx="1">
            <a:schemeClr val="lt1"/>
          </a:fillRef>
          <a:effectRef idx="0">
            <a:schemeClr val="accent1"/>
          </a:effectRef>
          <a:fontRef idx="minor">
            <a:schemeClr val="dk1"/>
          </a:fontRef>
        </p:style>
        <p:txBody>
          <a:bodyPr tIns="36000" rtlCol="0" anchor="t"/>
          <a:lstStyle/>
          <a:p>
            <a:pPr algn="ctr"/>
            <a:r>
              <a:rPr lang="en-IN" sz="1200" dirty="0">
                <a:latin typeface="IBM Plex Sans" panose="020B0503050203000203" pitchFamily="34" charset="0"/>
              </a:rPr>
              <a:t>Data Storage Layer</a:t>
            </a:r>
          </a:p>
        </p:txBody>
      </p:sp>
      <p:sp>
        <p:nvSpPr>
          <p:cNvPr id="163" name="Rectangle 162">
            <a:extLst>
              <a:ext uri="{FF2B5EF4-FFF2-40B4-BE49-F238E27FC236}">
                <a16:creationId xmlns:a16="http://schemas.microsoft.com/office/drawing/2014/main" id="{CE04AA55-8B2C-21A6-00FF-A18D0E7F9264}"/>
              </a:ext>
            </a:extLst>
          </p:cNvPr>
          <p:cNvSpPr/>
          <p:nvPr/>
        </p:nvSpPr>
        <p:spPr>
          <a:xfrm>
            <a:off x="1981098" y="5726616"/>
            <a:ext cx="9000000" cy="251999"/>
          </a:xfrm>
          <a:prstGeom prst="rect">
            <a:avLst/>
          </a:prstGeom>
          <a:solidFill>
            <a:schemeClr val="bg1">
              <a:lumMod val="95000"/>
            </a:schemeClr>
          </a:solidFill>
          <a:ln w="12700">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defTabSz="1097236"/>
            <a:r>
              <a:rPr lang="en-IN" sz="1200" dirty="0">
                <a:solidFill>
                  <a:prstClr val="black"/>
                </a:solidFill>
                <a:latin typeface="IBM Plex Sans" panose="020B0503050203000203" pitchFamily="34" charset="0"/>
              </a:rPr>
              <a:t>Data Security</a:t>
            </a:r>
          </a:p>
        </p:txBody>
      </p:sp>
      <p:sp>
        <p:nvSpPr>
          <p:cNvPr id="164" name="TextBox 163">
            <a:extLst>
              <a:ext uri="{FF2B5EF4-FFF2-40B4-BE49-F238E27FC236}">
                <a16:creationId xmlns:a16="http://schemas.microsoft.com/office/drawing/2014/main" id="{C990B5DC-2218-7D2C-1582-A82CDE079D28}"/>
              </a:ext>
            </a:extLst>
          </p:cNvPr>
          <p:cNvSpPr txBox="1"/>
          <p:nvPr/>
        </p:nvSpPr>
        <p:spPr>
          <a:xfrm>
            <a:off x="6416079" y="5736865"/>
            <a:ext cx="4531344" cy="229945"/>
          </a:xfrm>
          <a:prstGeom prst="rect">
            <a:avLst/>
          </a:prstGeom>
          <a:noFill/>
        </p:spPr>
        <p:txBody>
          <a:bodyPr wrap="square" lIns="0" tIns="0" rIns="108000" bIns="0" rtlCol="0" anchor="ctr">
            <a:noAutofit/>
          </a:bodyPr>
          <a:lstStyle/>
          <a:p>
            <a:pPr algn="r" defTabSz="1097236">
              <a:defRPr/>
            </a:pPr>
            <a:r>
              <a:rPr lang="en-US" sz="960" dirty="0">
                <a:solidFill>
                  <a:prstClr val="black"/>
                </a:solidFill>
                <a:latin typeface="IBM Plex Serif" panose="02060503050406000203" pitchFamily="18" charset="77"/>
              </a:rPr>
              <a:t>Masking | Encryption | Protection</a:t>
            </a:r>
          </a:p>
        </p:txBody>
      </p:sp>
      <p:sp>
        <p:nvSpPr>
          <p:cNvPr id="165" name="Rectangle 164">
            <a:extLst>
              <a:ext uri="{FF2B5EF4-FFF2-40B4-BE49-F238E27FC236}">
                <a16:creationId xmlns:a16="http://schemas.microsoft.com/office/drawing/2014/main" id="{292B3219-4C45-D263-A89C-F3F8B6EF8495}"/>
              </a:ext>
            </a:extLst>
          </p:cNvPr>
          <p:cNvSpPr/>
          <p:nvPr/>
        </p:nvSpPr>
        <p:spPr>
          <a:xfrm>
            <a:off x="1981098" y="6036189"/>
            <a:ext cx="9000000" cy="251999"/>
          </a:xfrm>
          <a:prstGeom prst="rect">
            <a:avLst/>
          </a:prstGeom>
          <a:solidFill>
            <a:schemeClr val="bg1">
              <a:lumMod val="95000"/>
            </a:schemeClr>
          </a:solidFill>
          <a:ln w="12700">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defTabSz="1097236"/>
            <a:r>
              <a:rPr lang="en-IN" sz="1200" dirty="0">
                <a:solidFill>
                  <a:prstClr val="black"/>
                </a:solidFill>
                <a:latin typeface="IBM Plex Sans" panose="020B0503050203000203" pitchFamily="34" charset="0"/>
              </a:rPr>
              <a:t>DataOps</a:t>
            </a:r>
          </a:p>
        </p:txBody>
      </p:sp>
      <p:sp>
        <p:nvSpPr>
          <p:cNvPr id="166" name="TextBox 165">
            <a:extLst>
              <a:ext uri="{FF2B5EF4-FFF2-40B4-BE49-F238E27FC236}">
                <a16:creationId xmlns:a16="http://schemas.microsoft.com/office/drawing/2014/main" id="{B07C0688-4035-235E-E1D8-6DDC55984ED0}"/>
              </a:ext>
            </a:extLst>
          </p:cNvPr>
          <p:cNvSpPr txBox="1"/>
          <p:nvPr/>
        </p:nvSpPr>
        <p:spPr>
          <a:xfrm>
            <a:off x="6416079" y="6046438"/>
            <a:ext cx="4531344" cy="229945"/>
          </a:xfrm>
          <a:prstGeom prst="rect">
            <a:avLst/>
          </a:prstGeom>
          <a:noFill/>
        </p:spPr>
        <p:txBody>
          <a:bodyPr wrap="square" lIns="0" tIns="0" rIns="108000" bIns="0" rtlCol="0" anchor="ctr">
            <a:noAutofit/>
          </a:bodyPr>
          <a:lstStyle/>
          <a:p>
            <a:pPr algn="r" defTabSz="1097236">
              <a:defRPr/>
            </a:pPr>
            <a:r>
              <a:rPr lang="en-US" sz="960" dirty="0">
                <a:solidFill>
                  <a:prstClr val="black"/>
                </a:solidFill>
                <a:latin typeface="IBM Plex Serif" panose="02060503050406000203" pitchFamily="18" charset="77"/>
              </a:rPr>
              <a:t>Management | Monitoring | Operations</a:t>
            </a:r>
          </a:p>
        </p:txBody>
      </p:sp>
      <p:sp>
        <p:nvSpPr>
          <p:cNvPr id="167" name="Rectangle 166">
            <a:extLst>
              <a:ext uri="{FF2B5EF4-FFF2-40B4-BE49-F238E27FC236}">
                <a16:creationId xmlns:a16="http://schemas.microsoft.com/office/drawing/2014/main" id="{C8213966-E485-D9D7-6752-6D62BEA9BA15}"/>
              </a:ext>
            </a:extLst>
          </p:cNvPr>
          <p:cNvSpPr/>
          <p:nvPr/>
        </p:nvSpPr>
        <p:spPr>
          <a:xfrm>
            <a:off x="8341688" y="587477"/>
            <a:ext cx="2754916" cy="4456119"/>
          </a:xfrm>
          <a:prstGeom prst="rect">
            <a:avLst/>
          </a:prstGeom>
          <a:noFill/>
          <a:ln w="12700" cmpd="sng">
            <a:solidFill>
              <a:schemeClr val="tx1">
                <a:alpha val="99000"/>
              </a:schemeClr>
            </a:solidFill>
            <a:prstDash val="solid"/>
            <a:extLst>
              <a:ext uri="{C807C97D-BFC1-408E-A445-0C87EB9F89A2}">
                <ask:lineSketchStyleProps xmlns:ask="http://schemas.microsoft.com/office/drawing/2018/sketchyshapes" sd="1219033472">
                  <a:custGeom>
                    <a:avLst/>
                    <a:gdLst>
                      <a:gd name="connsiteX0" fmla="*/ 0 w 5517100"/>
                      <a:gd name="connsiteY0" fmla="*/ 0 h 3705023"/>
                      <a:gd name="connsiteX1" fmla="*/ 496539 w 5517100"/>
                      <a:gd name="connsiteY1" fmla="*/ 0 h 3705023"/>
                      <a:gd name="connsiteX2" fmla="*/ 882736 w 5517100"/>
                      <a:gd name="connsiteY2" fmla="*/ 0 h 3705023"/>
                      <a:gd name="connsiteX3" fmla="*/ 1544788 w 5517100"/>
                      <a:gd name="connsiteY3" fmla="*/ 0 h 3705023"/>
                      <a:gd name="connsiteX4" fmla="*/ 2041327 w 5517100"/>
                      <a:gd name="connsiteY4" fmla="*/ 0 h 3705023"/>
                      <a:gd name="connsiteX5" fmla="*/ 2537866 w 5517100"/>
                      <a:gd name="connsiteY5" fmla="*/ 0 h 3705023"/>
                      <a:gd name="connsiteX6" fmla="*/ 3199918 w 5517100"/>
                      <a:gd name="connsiteY6" fmla="*/ 0 h 3705023"/>
                      <a:gd name="connsiteX7" fmla="*/ 3641286 w 5517100"/>
                      <a:gd name="connsiteY7" fmla="*/ 0 h 3705023"/>
                      <a:gd name="connsiteX8" fmla="*/ 4303338 w 5517100"/>
                      <a:gd name="connsiteY8" fmla="*/ 0 h 3705023"/>
                      <a:gd name="connsiteX9" fmla="*/ 4965390 w 5517100"/>
                      <a:gd name="connsiteY9" fmla="*/ 0 h 3705023"/>
                      <a:gd name="connsiteX10" fmla="*/ 5517100 w 5517100"/>
                      <a:gd name="connsiteY10" fmla="*/ 0 h 3705023"/>
                      <a:gd name="connsiteX11" fmla="*/ 5517100 w 5517100"/>
                      <a:gd name="connsiteY11" fmla="*/ 603389 h 3705023"/>
                      <a:gd name="connsiteX12" fmla="*/ 5517100 w 5517100"/>
                      <a:gd name="connsiteY12" fmla="*/ 1169729 h 3705023"/>
                      <a:gd name="connsiteX13" fmla="*/ 5517100 w 5517100"/>
                      <a:gd name="connsiteY13" fmla="*/ 1587867 h 3705023"/>
                      <a:gd name="connsiteX14" fmla="*/ 5517100 w 5517100"/>
                      <a:gd name="connsiteY14" fmla="*/ 2117156 h 3705023"/>
                      <a:gd name="connsiteX15" fmla="*/ 5517100 w 5517100"/>
                      <a:gd name="connsiteY15" fmla="*/ 2646445 h 3705023"/>
                      <a:gd name="connsiteX16" fmla="*/ 5517100 w 5517100"/>
                      <a:gd name="connsiteY16" fmla="*/ 3175734 h 3705023"/>
                      <a:gd name="connsiteX17" fmla="*/ 5517100 w 5517100"/>
                      <a:gd name="connsiteY17" fmla="*/ 3705023 h 3705023"/>
                      <a:gd name="connsiteX18" fmla="*/ 4910219 w 5517100"/>
                      <a:gd name="connsiteY18" fmla="*/ 3705023 h 3705023"/>
                      <a:gd name="connsiteX19" fmla="*/ 4524022 w 5517100"/>
                      <a:gd name="connsiteY19" fmla="*/ 3705023 h 3705023"/>
                      <a:gd name="connsiteX20" fmla="*/ 4082654 w 5517100"/>
                      <a:gd name="connsiteY20" fmla="*/ 3705023 h 3705023"/>
                      <a:gd name="connsiteX21" fmla="*/ 3420602 w 5517100"/>
                      <a:gd name="connsiteY21" fmla="*/ 3705023 h 3705023"/>
                      <a:gd name="connsiteX22" fmla="*/ 2868892 w 5517100"/>
                      <a:gd name="connsiteY22" fmla="*/ 3705023 h 3705023"/>
                      <a:gd name="connsiteX23" fmla="*/ 2427524 w 5517100"/>
                      <a:gd name="connsiteY23" fmla="*/ 3705023 h 3705023"/>
                      <a:gd name="connsiteX24" fmla="*/ 1875814 w 5517100"/>
                      <a:gd name="connsiteY24" fmla="*/ 3705023 h 3705023"/>
                      <a:gd name="connsiteX25" fmla="*/ 1489617 w 5517100"/>
                      <a:gd name="connsiteY25" fmla="*/ 3705023 h 3705023"/>
                      <a:gd name="connsiteX26" fmla="*/ 1103420 w 5517100"/>
                      <a:gd name="connsiteY26" fmla="*/ 3705023 h 3705023"/>
                      <a:gd name="connsiteX27" fmla="*/ 551710 w 5517100"/>
                      <a:gd name="connsiteY27" fmla="*/ 3705023 h 3705023"/>
                      <a:gd name="connsiteX28" fmla="*/ 0 w 5517100"/>
                      <a:gd name="connsiteY28" fmla="*/ 3705023 h 3705023"/>
                      <a:gd name="connsiteX29" fmla="*/ 0 w 5517100"/>
                      <a:gd name="connsiteY29" fmla="*/ 3138684 h 3705023"/>
                      <a:gd name="connsiteX30" fmla="*/ 0 w 5517100"/>
                      <a:gd name="connsiteY30" fmla="*/ 2646445 h 3705023"/>
                      <a:gd name="connsiteX31" fmla="*/ 0 w 5517100"/>
                      <a:gd name="connsiteY31" fmla="*/ 2228307 h 3705023"/>
                      <a:gd name="connsiteX32" fmla="*/ 0 w 5517100"/>
                      <a:gd name="connsiteY32" fmla="*/ 1661967 h 3705023"/>
                      <a:gd name="connsiteX33" fmla="*/ 0 w 5517100"/>
                      <a:gd name="connsiteY33" fmla="*/ 1206779 h 3705023"/>
                      <a:gd name="connsiteX34" fmla="*/ 0 w 5517100"/>
                      <a:gd name="connsiteY34" fmla="*/ 640440 h 3705023"/>
                      <a:gd name="connsiteX35" fmla="*/ 0 w 5517100"/>
                      <a:gd name="connsiteY35" fmla="*/ 0 h 3705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17100" h="3705023" extrusionOk="0">
                        <a:moveTo>
                          <a:pt x="0" y="0"/>
                        </a:moveTo>
                        <a:cubicBezTo>
                          <a:pt x="136378" y="-22571"/>
                          <a:pt x="263509" y="41984"/>
                          <a:pt x="496539" y="0"/>
                        </a:cubicBezTo>
                        <a:cubicBezTo>
                          <a:pt x="729569" y="-41984"/>
                          <a:pt x="802058" y="40759"/>
                          <a:pt x="882736" y="0"/>
                        </a:cubicBezTo>
                        <a:cubicBezTo>
                          <a:pt x="963414" y="-40759"/>
                          <a:pt x="1389642" y="63693"/>
                          <a:pt x="1544788" y="0"/>
                        </a:cubicBezTo>
                        <a:cubicBezTo>
                          <a:pt x="1699934" y="-63693"/>
                          <a:pt x="1922519" y="24155"/>
                          <a:pt x="2041327" y="0"/>
                        </a:cubicBezTo>
                        <a:cubicBezTo>
                          <a:pt x="2160135" y="-24155"/>
                          <a:pt x="2378845" y="9596"/>
                          <a:pt x="2537866" y="0"/>
                        </a:cubicBezTo>
                        <a:cubicBezTo>
                          <a:pt x="2696887" y="-9596"/>
                          <a:pt x="2968875" y="40693"/>
                          <a:pt x="3199918" y="0"/>
                        </a:cubicBezTo>
                        <a:cubicBezTo>
                          <a:pt x="3430961" y="-40693"/>
                          <a:pt x="3461340" y="758"/>
                          <a:pt x="3641286" y="0"/>
                        </a:cubicBezTo>
                        <a:cubicBezTo>
                          <a:pt x="3821232" y="-758"/>
                          <a:pt x="4088999" y="17944"/>
                          <a:pt x="4303338" y="0"/>
                        </a:cubicBezTo>
                        <a:cubicBezTo>
                          <a:pt x="4517677" y="-17944"/>
                          <a:pt x="4742167" y="16828"/>
                          <a:pt x="4965390" y="0"/>
                        </a:cubicBezTo>
                        <a:cubicBezTo>
                          <a:pt x="5188613" y="-16828"/>
                          <a:pt x="5365529" y="16223"/>
                          <a:pt x="5517100" y="0"/>
                        </a:cubicBezTo>
                        <a:cubicBezTo>
                          <a:pt x="5566659" y="209353"/>
                          <a:pt x="5516049" y="323191"/>
                          <a:pt x="5517100" y="603389"/>
                        </a:cubicBezTo>
                        <a:cubicBezTo>
                          <a:pt x="5518151" y="883587"/>
                          <a:pt x="5489366" y="909633"/>
                          <a:pt x="5517100" y="1169729"/>
                        </a:cubicBezTo>
                        <a:cubicBezTo>
                          <a:pt x="5544834" y="1429825"/>
                          <a:pt x="5478324" y="1490040"/>
                          <a:pt x="5517100" y="1587867"/>
                        </a:cubicBezTo>
                        <a:cubicBezTo>
                          <a:pt x="5555876" y="1685694"/>
                          <a:pt x="5454958" y="1922253"/>
                          <a:pt x="5517100" y="2117156"/>
                        </a:cubicBezTo>
                        <a:cubicBezTo>
                          <a:pt x="5579242" y="2312059"/>
                          <a:pt x="5513772" y="2432029"/>
                          <a:pt x="5517100" y="2646445"/>
                        </a:cubicBezTo>
                        <a:cubicBezTo>
                          <a:pt x="5520428" y="2860861"/>
                          <a:pt x="5459207" y="3066020"/>
                          <a:pt x="5517100" y="3175734"/>
                        </a:cubicBezTo>
                        <a:cubicBezTo>
                          <a:pt x="5574993" y="3285448"/>
                          <a:pt x="5474241" y="3591688"/>
                          <a:pt x="5517100" y="3705023"/>
                        </a:cubicBezTo>
                        <a:cubicBezTo>
                          <a:pt x="5358966" y="3745541"/>
                          <a:pt x="5117600" y="3646996"/>
                          <a:pt x="4910219" y="3705023"/>
                        </a:cubicBezTo>
                        <a:cubicBezTo>
                          <a:pt x="4702838" y="3763050"/>
                          <a:pt x="4702351" y="3704641"/>
                          <a:pt x="4524022" y="3705023"/>
                        </a:cubicBezTo>
                        <a:cubicBezTo>
                          <a:pt x="4345693" y="3705405"/>
                          <a:pt x="4178065" y="3671836"/>
                          <a:pt x="4082654" y="3705023"/>
                        </a:cubicBezTo>
                        <a:cubicBezTo>
                          <a:pt x="3987243" y="3738210"/>
                          <a:pt x="3727866" y="3680657"/>
                          <a:pt x="3420602" y="3705023"/>
                        </a:cubicBezTo>
                        <a:cubicBezTo>
                          <a:pt x="3113338" y="3729389"/>
                          <a:pt x="3092297" y="3703718"/>
                          <a:pt x="2868892" y="3705023"/>
                        </a:cubicBezTo>
                        <a:cubicBezTo>
                          <a:pt x="2645487" y="3706328"/>
                          <a:pt x="2554958" y="3652983"/>
                          <a:pt x="2427524" y="3705023"/>
                        </a:cubicBezTo>
                        <a:cubicBezTo>
                          <a:pt x="2300090" y="3757063"/>
                          <a:pt x="2075949" y="3647845"/>
                          <a:pt x="1875814" y="3705023"/>
                        </a:cubicBezTo>
                        <a:cubicBezTo>
                          <a:pt x="1675679" y="3762201"/>
                          <a:pt x="1657774" y="3662540"/>
                          <a:pt x="1489617" y="3705023"/>
                        </a:cubicBezTo>
                        <a:cubicBezTo>
                          <a:pt x="1321460" y="3747506"/>
                          <a:pt x="1211879" y="3692689"/>
                          <a:pt x="1103420" y="3705023"/>
                        </a:cubicBezTo>
                        <a:cubicBezTo>
                          <a:pt x="994961" y="3717357"/>
                          <a:pt x="724840" y="3651360"/>
                          <a:pt x="551710" y="3705023"/>
                        </a:cubicBezTo>
                        <a:cubicBezTo>
                          <a:pt x="378580" y="3758686"/>
                          <a:pt x="163039" y="3669227"/>
                          <a:pt x="0" y="3705023"/>
                        </a:cubicBezTo>
                        <a:cubicBezTo>
                          <a:pt x="-54728" y="3532296"/>
                          <a:pt x="66027" y="3319192"/>
                          <a:pt x="0" y="3138684"/>
                        </a:cubicBezTo>
                        <a:cubicBezTo>
                          <a:pt x="-66027" y="2958176"/>
                          <a:pt x="14804" y="2774809"/>
                          <a:pt x="0" y="2646445"/>
                        </a:cubicBezTo>
                        <a:cubicBezTo>
                          <a:pt x="-14804" y="2518081"/>
                          <a:pt x="46937" y="2384816"/>
                          <a:pt x="0" y="2228307"/>
                        </a:cubicBezTo>
                        <a:cubicBezTo>
                          <a:pt x="-46937" y="2071798"/>
                          <a:pt x="66945" y="1891444"/>
                          <a:pt x="0" y="1661967"/>
                        </a:cubicBezTo>
                        <a:cubicBezTo>
                          <a:pt x="-66945" y="1432490"/>
                          <a:pt x="4706" y="1318097"/>
                          <a:pt x="0" y="1206779"/>
                        </a:cubicBezTo>
                        <a:cubicBezTo>
                          <a:pt x="-4706" y="1095461"/>
                          <a:pt x="57983" y="767534"/>
                          <a:pt x="0" y="640440"/>
                        </a:cubicBezTo>
                        <a:cubicBezTo>
                          <a:pt x="-57983" y="513346"/>
                          <a:pt x="69228" y="284092"/>
                          <a:pt x="0" y="0"/>
                        </a:cubicBezTo>
                        <a:close/>
                      </a:path>
                    </a:pathLst>
                  </a:custGeom>
                  <ask:type>
                    <ask:lineSketchNone/>
                  </ask:type>
                </ask:lineSketchStyleProps>
              </a:ext>
            </a:extLst>
          </a:ln>
        </p:spPr>
        <p:style>
          <a:lnRef idx="2">
            <a:schemeClr val="accent1"/>
          </a:lnRef>
          <a:fillRef idx="1">
            <a:schemeClr val="lt1"/>
          </a:fillRef>
          <a:effectRef idx="0">
            <a:schemeClr val="accent1"/>
          </a:effectRef>
          <a:fontRef idx="minor">
            <a:schemeClr val="dk1"/>
          </a:fontRef>
        </p:style>
        <p:txBody>
          <a:bodyPr tIns="36000" rtlCol="0" anchor="t"/>
          <a:lstStyle/>
          <a:p>
            <a:pPr algn="ctr"/>
            <a:r>
              <a:rPr lang="en-IN" sz="1200" dirty="0">
                <a:latin typeface="IBM Plex Sans" panose="020B0503050203000203" pitchFamily="34" charset="0"/>
              </a:rPr>
              <a:t>Consumption Layer</a:t>
            </a:r>
          </a:p>
        </p:txBody>
      </p:sp>
      <p:sp>
        <p:nvSpPr>
          <p:cNvPr id="168" name="Rectangle 167">
            <a:extLst>
              <a:ext uri="{FF2B5EF4-FFF2-40B4-BE49-F238E27FC236}">
                <a16:creationId xmlns:a16="http://schemas.microsoft.com/office/drawing/2014/main" id="{AAAEC8E6-0194-D638-78C0-1279050BFE7C}"/>
              </a:ext>
            </a:extLst>
          </p:cNvPr>
          <p:cNvSpPr/>
          <p:nvPr/>
        </p:nvSpPr>
        <p:spPr>
          <a:xfrm>
            <a:off x="8468574" y="984370"/>
            <a:ext cx="1221011" cy="3962151"/>
          </a:xfrm>
          <a:prstGeom prst="rect">
            <a:avLst/>
          </a:prstGeom>
          <a:solidFill>
            <a:schemeClr val="bg1">
              <a:lumMod val="95000"/>
            </a:schemeClr>
          </a:solidFill>
          <a:ln w="12700">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defTabSz="1097236"/>
            <a:r>
              <a:rPr lang="en-IN" sz="1200" dirty="0">
                <a:solidFill>
                  <a:prstClr val="black"/>
                </a:solidFill>
                <a:latin typeface="IBM Plex Sans" panose="020B0503050203000203" pitchFamily="34" charset="0"/>
              </a:rPr>
              <a:t>User Zone</a:t>
            </a:r>
          </a:p>
        </p:txBody>
      </p:sp>
      <p:grpSp>
        <p:nvGrpSpPr>
          <p:cNvPr id="176" name="Group 175">
            <a:extLst>
              <a:ext uri="{FF2B5EF4-FFF2-40B4-BE49-F238E27FC236}">
                <a16:creationId xmlns:a16="http://schemas.microsoft.com/office/drawing/2014/main" id="{86025C49-BE87-41D5-3F2C-3E1D671AABE5}"/>
              </a:ext>
            </a:extLst>
          </p:cNvPr>
          <p:cNvGrpSpPr/>
          <p:nvPr/>
        </p:nvGrpSpPr>
        <p:grpSpPr>
          <a:xfrm>
            <a:off x="8751568" y="1377784"/>
            <a:ext cx="668208" cy="546327"/>
            <a:chOff x="9380234" y="1720696"/>
            <a:chExt cx="668208" cy="546327"/>
          </a:xfrm>
        </p:grpSpPr>
        <p:pic>
          <p:nvPicPr>
            <p:cNvPr id="173" name="Graphic 172" descr="Database with solid fill">
              <a:extLst>
                <a:ext uri="{FF2B5EF4-FFF2-40B4-BE49-F238E27FC236}">
                  <a16:creationId xmlns:a16="http://schemas.microsoft.com/office/drawing/2014/main" id="{6F63776E-6546-BAB4-DA49-4155320752DF}"/>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9380234" y="1720696"/>
              <a:ext cx="371626" cy="371626"/>
            </a:xfrm>
            <a:prstGeom prst="rect">
              <a:avLst/>
            </a:prstGeom>
          </p:spPr>
        </p:pic>
        <p:pic>
          <p:nvPicPr>
            <p:cNvPr id="174" name="Graphic 173" descr="Database with solid fill">
              <a:extLst>
                <a:ext uri="{FF2B5EF4-FFF2-40B4-BE49-F238E27FC236}">
                  <a16:creationId xmlns:a16="http://schemas.microsoft.com/office/drawing/2014/main" id="{37938928-84C6-33E5-3238-6E152A64ED26}"/>
                </a:ext>
              </a:extLst>
            </p:cNvPr>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a:off x="9676816" y="1730944"/>
              <a:ext cx="371626" cy="371626"/>
            </a:xfrm>
            <a:prstGeom prst="rect">
              <a:avLst/>
            </a:prstGeom>
          </p:spPr>
        </p:pic>
        <p:pic>
          <p:nvPicPr>
            <p:cNvPr id="175" name="Graphic 174" descr="Database with solid fill">
              <a:extLst>
                <a:ext uri="{FF2B5EF4-FFF2-40B4-BE49-F238E27FC236}">
                  <a16:creationId xmlns:a16="http://schemas.microsoft.com/office/drawing/2014/main" id="{C5F1E6CF-663C-2C4A-1412-ADE99E365A0B}"/>
                </a:ext>
              </a:extLst>
            </p:cNvPr>
            <p:cNvPicPr>
              <a:picLocks noChangeAspect="1"/>
            </p:cNvPicPr>
            <p:nvPr/>
          </p:nvPicPr>
          <p:blipFill>
            <a:blip r:embed="rId33">
              <a:extLst>
                <a:ext uri="{96DAC541-7B7A-43D3-8B79-37D633B846F1}">
                  <asvg:svgBlip xmlns:asvg="http://schemas.microsoft.com/office/drawing/2016/SVG/main" r:embed="rId34"/>
                </a:ext>
              </a:extLst>
            </a:blip>
            <a:stretch>
              <a:fillRect/>
            </a:stretch>
          </p:blipFill>
          <p:spPr>
            <a:xfrm>
              <a:off x="9516231" y="1895397"/>
              <a:ext cx="371626" cy="371626"/>
            </a:xfrm>
            <a:prstGeom prst="rect">
              <a:avLst/>
            </a:prstGeom>
          </p:spPr>
        </p:pic>
      </p:grpSp>
      <p:sp>
        <p:nvSpPr>
          <p:cNvPr id="177" name="TextBox 176">
            <a:extLst>
              <a:ext uri="{FF2B5EF4-FFF2-40B4-BE49-F238E27FC236}">
                <a16:creationId xmlns:a16="http://schemas.microsoft.com/office/drawing/2014/main" id="{D5A06FDE-6B5F-9B37-6BE7-E12D644B50E8}"/>
              </a:ext>
            </a:extLst>
          </p:cNvPr>
          <p:cNvSpPr txBox="1"/>
          <p:nvPr/>
        </p:nvSpPr>
        <p:spPr>
          <a:xfrm>
            <a:off x="8460491" y="1895181"/>
            <a:ext cx="1234696" cy="276999"/>
          </a:xfrm>
          <a:prstGeom prst="rect">
            <a:avLst/>
          </a:prstGeom>
          <a:noFill/>
        </p:spPr>
        <p:txBody>
          <a:bodyPr wrap="square">
            <a:spAutoFit/>
          </a:bodyPr>
          <a:lstStyle/>
          <a:p>
            <a:pPr algn="ctr" defTabSz="1097236"/>
            <a:r>
              <a:rPr lang="en-IN" sz="1200" dirty="0">
                <a:solidFill>
                  <a:srgbClr val="000000"/>
                </a:solidFill>
                <a:latin typeface="IBM Plex Sans" panose="020B0503050203000203" pitchFamily="34" charset="0"/>
                <a:ea typeface="Arial" panose="020B0604020202020204" pitchFamily="34" charset="0"/>
              </a:rPr>
              <a:t>R/T Marts </a:t>
            </a:r>
            <a:endParaRPr lang="en-IN" sz="1200" dirty="0">
              <a:solidFill>
                <a:prstClr val="black"/>
              </a:solidFill>
              <a:latin typeface="IBM Plex Sans" panose="020B0503050203000203" pitchFamily="34" charset="0"/>
            </a:endParaRPr>
          </a:p>
        </p:txBody>
      </p:sp>
      <p:sp>
        <p:nvSpPr>
          <p:cNvPr id="178" name="TextBox 177">
            <a:extLst>
              <a:ext uri="{FF2B5EF4-FFF2-40B4-BE49-F238E27FC236}">
                <a16:creationId xmlns:a16="http://schemas.microsoft.com/office/drawing/2014/main" id="{6F4121A7-88FB-5FB7-36CC-2BAC37E968E8}"/>
              </a:ext>
            </a:extLst>
          </p:cNvPr>
          <p:cNvSpPr txBox="1"/>
          <p:nvPr/>
        </p:nvSpPr>
        <p:spPr>
          <a:xfrm>
            <a:off x="8398486" y="4418038"/>
            <a:ext cx="1387927" cy="276999"/>
          </a:xfrm>
          <a:prstGeom prst="rect">
            <a:avLst/>
          </a:prstGeom>
          <a:noFill/>
        </p:spPr>
        <p:txBody>
          <a:bodyPr wrap="square">
            <a:spAutoFit/>
          </a:bodyPr>
          <a:lstStyle/>
          <a:p>
            <a:pPr algn="ctr" defTabSz="1097236"/>
            <a:r>
              <a:rPr lang="en-IN" sz="1200" dirty="0">
                <a:solidFill>
                  <a:srgbClr val="000000"/>
                </a:solidFill>
                <a:latin typeface="IBM Plex Sans" panose="020B0503050203000203" pitchFamily="34" charset="0"/>
                <a:ea typeface="Arial" panose="020B0604020202020204" pitchFamily="34" charset="0"/>
              </a:rPr>
              <a:t>Vector DB</a:t>
            </a:r>
            <a:endParaRPr lang="en-IN" sz="1200" dirty="0">
              <a:solidFill>
                <a:prstClr val="black"/>
              </a:solidFill>
              <a:latin typeface="IBM Plex Sans" panose="020B0503050203000203" pitchFamily="34" charset="0"/>
            </a:endParaRPr>
          </a:p>
        </p:txBody>
      </p:sp>
      <p:grpSp>
        <p:nvGrpSpPr>
          <p:cNvPr id="6" name="Group 5">
            <a:extLst>
              <a:ext uri="{FF2B5EF4-FFF2-40B4-BE49-F238E27FC236}">
                <a16:creationId xmlns:a16="http://schemas.microsoft.com/office/drawing/2014/main" id="{A41C1F1D-8816-0144-79E7-B83972F53055}"/>
              </a:ext>
            </a:extLst>
          </p:cNvPr>
          <p:cNvGrpSpPr/>
          <p:nvPr/>
        </p:nvGrpSpPr>
        <p:grpSpPr>
          <a:xfrm>
            <a:off x="8383875" y="3231815"/>
            <a:ext cx="1387927" cy="695966"/>
            <a:chOff x="8398164" y="2387929"/>
            <a:chExt cx="1387927" cy="695966"/>
          </a:xfrm>
        </p:grpSpPr>
        <p:pic>
          <p:nvPicPr>
            <p:cNvPr id="1032" name="Picture 8" descr="Graph Databases - M2M / IoT Integration Platform">
              <a:extLst>
                <a:ext uri="{FF2B5EF4-FFF2-40B4-BE49-F238E27FC236}">
                  <a16:creationId xmlns:a16="http://schemas.microsoft.com/office/drawing/2014/main" id="{775150E8-8270-85E2-BE39-F090B3F5148F}"/>
                </a:ext>
              </a:extLst>
            </p:cNvPr>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8894127" y="2387929"/>
              <a:ext cx="396000" cy="396000"/>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sp>
          <p:nvSpPr>
            <p:cNvPr id="181" name="TextBox 180">
              <a:extLst>
                <a:ext uri="{FF2B5EF4-FFF2-40B4-BE49-F238E27FC236}">
                  <a16:creationId xmlns:a16="http://schemas.microsoft.com/office/drawing/2014/main" id="{7942B9E0-B0F9-503A-E550-38EE851CDD51}"/>
                </a:ext>
              </a:extLst>
            </p:cNvPr>
            <p:cNvSpPr txBox="1"/>
            <p:nvPr/>
          </p:nvSpPr>
          <p:spPr>
            <a:xfrm>
              <a:off x="8398164" y="2806896"/>
              <a:ext cx="1387927" cy="276999"/>
            </a:xfrm>
            <a:prstGeom prst="rect">
              <a:avLst/>
            </a:prstGeom>
            <a:noFill/>
          </p:spPr>
          <p:txBody>
            <a:bodyPr wrap="square">
              <a:spAutoFit/>
            </a:bodyPr>
            <a:lstStyle/>
            <a:p>
              <a:pPr algn="ctr" defTabSz="1097236"/>
              <a:r>
                <a:rPr lang="en-IN" sz="1200" dirty="0">
                  <a:solidFill>
                    <a:srgbClr val="000000"/>
                  </a:solidFill>
                  <a:latin typeface="IBM Plex Sans" panose="020B0503050203000203" pitchFamily="34" charset="0"/>
                  <a:ea typeface="Arial" panose="020B0604020202020204" pitchFamily="34" charset="0"/>
                </a:rPr>
                <a:t>Graph DB</a:t>
              </a:r>
              <a:endParaRPr lang="en-IN" sz="1200" dirty="0">
                <a:solidFill>
                  <a:prstClr val="black"/>
                </a:solidFill>
                <a:latin typeface="IBM Plex Sans" panose="020B0503050203000203" pitchFamily="34" charset="0"/>
              </a:endParaRPr>
            </a:p>
          </p:txBody>
        </p:sp>
      </p:grpSp>
      <p:grpSp>
        <p:nvGrpSpPr>
          <p:cNvPr id="9" name="Group 8">
            <a:extLst>
              <a:ext uri="{FF2B5EF4-FFF2-40B4-BE49-F238E27FC236}">
                <a16:creationId xmlns:a16="http://schemas.microsoft.com/office/drawing/2014/main" id="{FD55061D-B0ED-67A3-19BF-219F43901ED5}"/>
              </a:ext>
            </a:extLst>
          </p:cNvPr>
          <p:cNvGrpSpPr/>
          <p:nvPr/>
        </p:nvGrpSpPr>
        <p:grpSpPr>
          <a:xfrm>
            <a:off x="8374349" y="2451091"/>
            <a:ext cx="1387927" cy="703271"/>
            <a:chOff x="8408104" y="3163009"/>
            <a:chExt cx="1387927" cy="703271"/>
          </a:xfrm>
        </p:grpSpPr>
        <p:pic>
          <p:nvPicPr>
            <p:cNvPr id="184" name="Picture 183" descr="A black and white logo&#10;&#10;Description automatically generated">
              <a:extLst>
                <a:ext uri="{FF2B5EF4-FFF2-40B4-BE49-F238E27FC236}">
                  <a16:creationId xmlns:a16="http://schemas.microsoft.com/office/drawing/2014/main" id="{B5B2B1E2-B086-BA8C-8F1A-E5580146E9E2}"/>
                </a:ext>
              </a:extLst>
            </p:cNvPr>
            <p:cNvPicPr>
              <a:picLocks noChangeAspect="1"/>
            </p:cNvPicPr>
            <p:nvPr/>
          </p:nvPicPr>
          <p:blipFill>
            <a:blip r:embed="rId36"/>
            <a:stretch>
              <a:fillRect/>
            </a:stretch>
          </p:blipFill>
          <p:spPr>
            <a:xfrm>
              <a:off x="8900120" y="3163009"/>
              <a:ext cx="396000" cy="396000"/>
            </a:xfrm>
            <a:prstGeom prst="rect">
              <a:avLst/>
            </a:prstGeom>
            <a:ln>
              <a:solidFill>
                <a:schemeClr val="bg1">
                  <a:lumMod val="50000"/>
                </a:schemeClr>
              </a:solidFill>
            </a:ln>
          </p:spPr>
        </p:pic>
        <p:sp>
          <p:nvSpPr>
            <p:cNvPr id="185" name="TextBox 184">
              <a:extLst>
                <a:ext uri="{FF2B5EF4-FFF2-40B4-BE49-F238E27FC236}">
                  <a16:creationId xmlns:a16="http://schemas.microsoft.com/office/drawing/2014/main" id="{4C564234-14AD-E00B-E6AC-119F1E20FF69}"/>
                </a:ext>
              </a:extLst>
            </p:cNvPr>
            <p:cNvSpPr txBox="1"/>
            <p:nvPr/>
          </p:nvSpPr>
          <p:spPr>
            <a:xfrm>
              <a:off x="8408104" y="3589281"/>
              <a:ext cx="1387927" cy="276999"/>
            </a:xfrm>
            <a:prstGeom prst="rect">
              <a:avLst/>
            </a:prstGeom>
            <a:noFill/>
          </p:spPr>
          <p:txBody>
            <a:bodyPr wrap="square">
              <a:spAutoFit/>
            </a:bodyPr>
            <a:lstStyle/>
            <a:p>
              <a:pPr algn="ctr" defTabSz="1097236"/>
              <a:r>
                <a:rPr lang="en-IN" sz="1200" dirty="0">
                  <a:solidFill>
                    <a:srgbClr val="000000"/>
                  </a:solidFill>
                  <a:latin typeface="IBM Plex Sans" panose="020B0503050203000203" pitchFamily="34" charset="0"/>
                  <a:ea typeface="Arial" panose="020B0604020202020204" pitchFamily="34" charset="0"/>
                </a:rPr>
                <a:t>Data API</a:t>
              </a:r>
              <a:endParaRPr lang="en-IN" sz="1200" dirty="0">
                <a:solidFill>
                  <a:prstClr val="black"/>
                </a:solidFill>
                <a:latin typeface="IBM Plex Sans" panose="020B0503050203000203" pitchFamily="34" charset="0"/>
              </a:endParaRPr>
            </a:p>
          </p:txBody>
        </p:sp>
      </p:grpSp>
      <p:sp>
        <p:nvSpPr>
          <p:cNvPr id="63" name="TextBox 62">
            <a:extLst>
              <a:ext uri="{FF2B5EF4-FFF2-40B4-BE49-F238E27FC236}">
                <a16:creationId xmlns:a16="http://schemas.microsoft.com/office/drawing/2014/main" id="{DD1F35DE-C56A-0FFD-A5F2-ABFF9E4F7819}"/>
              </a:ext>
            </a:extLst>
          </p:cNvPr>
          <p:cNvSpPr txBox="1"/>
          <p:nvPr/>
        </p:nvSpPr>
        <p:spPr>
          <a:xfrm>
            <a:off x="9900491" y="1364022"/>
            <a:ext cx="987167" cy="234000"/>
          </a:xfrm>
          <a:prstGeom prst="rect">
            <a:avLst/>
          </a:prstGeom>
          <a:solidFill>
            <a:schemeClr val="accent5">
              <a:lumMod val="20000"/>
              <a:lumOff val="80000"/>
            </a:schemeClr>
          </a:solidFill>
          <a:ln w="3175">
            <a:solidFill>
              <a:schemeClr val="accent5">
                <a:lumMod val="75000"/>
              </a:schemeClr>
            </a:solidFill>
          </a:ln>
        </p:spPr>
        <p:txBody>
          <a:bodyPr wrap="square" lIns="36000" rIns="36000" anchor="ctr">
            <a:noAutofit/>
          </a:bodyPr>
          <a:lstStyle/>
          <a:p>
            <a:pPr algn="ctr" defTabSz="1097236"/>
            <a:r>
              <a:rPr lang="en-IN" sz="1100" dirty="0">
                <a:solidFill>
                  <a:prstClr val="black"/>
                </a:solidFill>
                <a:latin typeface="IBM Plex Sans" panose="020B0503050203000203" pitchFamily="34" charset="0"/>
              </a:rPr>
              <a:t>BI / Report</a:t>
            </a:r>
          </a:p>
        </p:txBody>
      </p:sp>
      <p:sp>
        <p:nvSpPr>
          <p:cNvPr id="186" name="TextBox 185">
            <a:extLst>
              <a:ext uri="{FF2B5EF4-FFF2-40B4-BE49-F238E27FC236}">
                <a16:creationId xmlns:a16="http://schemas.microsoft.com/office/drawing/2014/main" id="{7F491A5E-F33E-7761-FD7F-2F5D1AACB266}"/>
              </a:ext>
            </a:extLst>
          </p:cNvPr>
          <p:cNvSpPr txBox="1"/>
          <p:nvPr/>
        </p:nvSpPr>
        <p:spPr>
          <a:xfrm>
            <a:off x="9900491" y="1635362"/>
            <a:ext cx="987167" cy="234000"/>
          </a:xfrm>
          <a:prstGeom prst="rect">
            <a:avLst/>
          </a:prstGeom>
          <a:solidFill>
            <a:schemeClr val="accent5">
              <a:lumMod val="20000"/>
              <a:lumOff val="80000"/>
            </a:schemeClr>
          </a:solidFill>
          <a:ln w="3175">
            <a:solidFill>
              <a:schemeClr val="accent5">
                <a:lumMod val="75000"/>
              </a:schemeClr>
            </a:solidFill>
          </a:ln>
        </p:spPr>
        <p:txBody>
          <a:bodyPr wrap="square" lIns="36000" rIns="36000" anchor="ctr">
            <a:noAutofit/>
          </a:bodyPr>
          <a:lstStyle/>
          <a:p>
            <a:pPr algn="ctr" defTabSz="1097236"/>
            <a:r>
              <a:rPr lang="en-IN" sz="1100" dirty="0">
                <a:solidFill>
                  <a:prstClr val="black"/>
                </a:solidFill>
                <a:latin typeface="IBM Plex Sans" panose="020B0503050203000203" pitchFamily="34" charset="0"/>
              </a:rPr>
              <a:t>Query Eng</a:t>
            </a:r>
          </a:p>
        </p:txBody>
      </p:sp>
      <p:sp>
        <p:nvSpPr>
          <p:cNvPr id="187" name="TextBox 186">
            <a:extLst>
              <a:ext uri="{FF2B5EF4-FFF2-40B4-BE49-F238E27FC236}">
                <a16:creationId xmlns:a16="http://schemas.microsoft.com/office/drawing/2014/main" id="{82678EA7-F45F-3241-A66D-96C2FCE2DE9F}"/>
              </a:ext>
            </a:extLst>
          </p:cNvPr>
          <p:cNvSpPr txBox="1"/>
          <p:nvPr/>
        </p:nvSpPr>
        <p:spPr>
          <a:xfrm>
            <a:off x="9900491" y="1917589"/>
            <a:ext cx="987167" cy="432000"/>
          </a:xfrm>
          <a:prstGeom prst="rect">
            <a:avLst/>
          </a:prstGeom>
          <a:solidFill>
            <a:schemeClr val="accent5">
              <a:lumMod val="20000"/>
              <a:lumOff val="80000"/>
            </a:schemeClr>
          </a:solidFill>
          <a:ln w="3175">
            <a:solidFill>
              <a:schemeClr val="accent5">
                <a:lumMod val="75000"/>
              </a:schemeClr>
            </a:solidFill>
            <a:prstDash val="dash"/>
          </a:ln>
        </p:spPr>
        <p:txBody>
          <a:bodyPr wrap="square" lIns="36000" rIns="36000" anchor="ctr">
            <a:noAutofit/>
          </a:bodyPr>
          <a:lstStyle/>
          <a:p>
            <a:pPr algn="ctr" defTabSz="1097236"/>
            <a:r>
              <a:rPr lang="en-IN" sz="1100" dirty="0">
                <a:solidFill>
                  <a:prstClr val="black"/>
                </a:solidFill>
                <a:latin typeface="IBM Plex Sans" panose="020B0503050203000203" pitchFamily="34" charset="0"/>
              </a:rPr>
              <a:t>Data Virtualization</a:t>
            </a:r>
          </a:p>
        </p:txBody>
      </p:sp>
      <p:sp>
        <p:nvSpPr>
          <p:cNvPr id="188" name="TextBox 187">
            <a:extLst>
              <a:ext uri="{FF2B5EF4-FFF2-40B4-BE49-F238E27FC236}">
                <a16:creationId xmlns:a16="http://schemas.microsoft.com/office/drawing/2014/main" id="{77AF2AE2-C71C-AECD-21A8-C79F788E25E7}"/>
              </a:ext>
            </a:extLst>
          </p:cNvPr>
          <p:cNvSpPr txBox="1"/>
          <p:nvPr/>
        </p:nvSpPr>
        <p:spPr>
          <a:xfrm>
            <a:off x="9900491" y="2389596"/>
            <a:ext cx="987167" cy="234000"/>
          </a:xfrm>
          <a:prstGeom prst="rect">
            <a:avLst/>
          </a:prstGeom>
          <a:solidFill>
            <a:schemeClr val="accent5">
              <a:lumMod val="20000"/>
              <a:lumOff val="80000"/>
            </a:schemeClr>
          </a:solidFill>
          <a:ln w="3175">
            <a:solidFill>
              <a:schemeClr val="accent5">
                <a:lumMod val="75000"/>
              </a:schemeClr>
            </a:solidFill>
          </a:ln>
        </p:spPr>
        <p:txBody>
          <a:bodyPr wrap="square" lIns="36000" rIns="36000" anchor="ctr">
            <a:noAutofit/>
          </a:bodyPr>
          <a:lstStyle/>
          <a:p>
            <a:pPr algn="ctr" defTabSz="1097236"/>
            <a:r>
              <a:rPr lang="en-IN" sz="1100" dirty="0">
                <a:solidFill>
                  <a:prstClr val="black"/>
                </a:solidFill>
                <a:latin typeface="IBM Plex Sans" panose="020B0503050203000203" pitchFamily="34" charset="0"/>
              </a:rPr>
              <a:t>NLP</a:t>
            </a:r>
          </a:p>
        </p:txBody>
      </p:sp>
      <p:sp>
        <p:nvSpPr>
          <p:cNvPr id="189" name="Rectangle 188">
            <a:extLst>
              <a:ext uri="{FF2B5EF4-FFF2-40B4-BE49-F238E27FC236}">
                <a16:creationId xmlns:a16="http://schemas.microsoft.com/office/drawing/2014/main" id="{6DF9DEB5-EAB5-88F0-A8B0-7E6159988C60}"/>
              </a:ext>
            </a:extLst>
          </p:cNvPr>
          <p:cNvSpPr/>
          <p:nvPr/>
        </p:nvSpPr>
        <p:spPr>
          <a:xfrm>
            <a:off x="9799131" y="2790937"/>
            <a:ext cx="1190869" cy="2155583"/>
          </a:xfrm>
          <a:prstGeom prst="rect">
            <a:avLst/>
          </a:prstGeom>
          <a:solidFill>
            <a:schemeClr val="bg1"/>
          </a:solidFill>
          <a:ln w="12700">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defTabSz="1097236"/>
            <a:r>
              <a:rPr lang="en-IN" sz="1200" dirty="0">
                <a:solidFill>
                  <a:prstClr val="black"/>
                </a:solidFill>
                <a:latin typeface="IBM Plex Sans" panose="020B0503050203000203" pitchFamily="34" charset="0"/>
              </a:rPr>
              <a:t>Modelling</a:t>
            </a:r>
          </a:p>
          <a:p>
            <a:pPr algn="ctr" defTabSz="1097236"/>
            <a:endParaRPr lang="en-IN" sz="1200" dirty="0">
              <a:solidFill>
                <a:prstClr val="black"/>
              </a:solidFill>
              <a:latin typeface="IBM Plex Sans" panose="020B0503050203000203" pitchFamily="34" charset="0"/>
            </a:endParaRPr>
          </a:p>
          <a:p>
            <a:pPr algn="ctr" defTabSz="1097236"/>
            <a:endParaRPr lang="en-IN" sz="1200" dirty="0">
              <a:solidFill>
                <a:prstClr val="black"/>
              </a:solidFill>
              <a:latin typeface="IBM Plex Sans" panose="020B0503050203000203" pitchFamily="34" charset="0"/>
            </a:endParaRPr>
          </a:p>
          <a:p>
            <a:pPr algn="ctr" defTabSz="1097236"/>
            <a:endParaRPr lang="en-IN" sz="1200" dirty="0">
              <a:solidFill>
                <a:prstClr val="black"/>
              </a:solidFill>
              <a:latin typeface="IBM Plex Sans" panose="020B0503050203000203" pitchFamily="34" charset="0"/>
            </a:endParaRPr>
          </a:p>
          <a:p>
            <a:pPr algn="ctr" defTabSz="1097236"/>
            <a:endParaRPr lang="en-IN" sz="1200" dirty="0">
              <a:solidFill>
                <a:prstClr val="black"/>
              </a:solidFill>
              <a:latin typeface="IBM Plex Sans" panose="020B0503050203000203" pitchFamily="34" charset="0"/>
            </a:endParaRPr>
          </a:p>
          <a:p>
            <a:pPr algn="ctr" defTabSz="1097236"/>
            <a:endParaRPr lang="en-IN" sz="1200" dirty="0">
              <a:solidFill>
                <a:prstClr val="black"/>
              </a:solidFill>
              <a:latin typeface="IBM Plex Sans" panose="020B0503050203000203" pitchFamily="34" charset="0"/>
            </a:endParaRPr>
          </a:p>
        </p:txBody>
      </p:sp>
      <p:sp>
        <p:nvSpPr>
          <p:cNvPr id="190" name="TextBox 189">
            <a:extLst>
              <a:ext uri="{FF2B5EF4-FFF2-40B4-BE49-F238E27FC236}">
                <a16:creationId xmlns:a16="http://schemas.microsoft.com/office/drawing/2014/main" id="{B13C6899-E86D-FE08-512A-77B96B5F8613}"/>
              </a:ext>
            </a:extLst>
          </p:cNvPr>
          <p:cNvSpPr txBox="1"/>
          <p:nvPr/>
        </p:nvSpPr>
        <p:spPr>
          <a:xfrm>
            <a:off x="9900491" y="3175911"/>
            <a:ext cx="987167" cy="432000"/>
          </a:xfrm>
          <a:prstGeom prst="rect">
            <a:avLst/>
          </a:prstGeom>
          <a:solidFill>
            <a:schemeClr val="accent5">
              <a:lumMod val="20000"/>
              <a:lumOff val="80000"/>
            </a:schemeClr>
          </a:solidFill>
          <a:ln w="3175">
            <a:solidFill>
              <a:schemeClr val="tx1"/>
            </a:solidFill>
          </a:ln>
        </p:spPr>
        <p:txBody>
          <a:bodyPr wrap="square" lIns="36000" rIns="36000" anchor="ctr">
            <a:noAutofit/>
          </a:bodyPr>
          <a:lstStyle/>
          <a:p>
            <a:pPr algn="ctr" defTabSz="1097236"/>
            <a:r>
              <a:rPr lang="en-IN" sz="1100" dirty="0">
                <a:solidFill>
                  <a:prstClr val="black"/>
                </a:solidFill>
                <a:latin typeface="IBM Plex Sans" panose="020B0503050203000203" pitchFamily="34" charset="0"/>
              </a:rPr>
              <a:t>Lifecycle Mgmt.</a:t>
            </a:r>
          </a:p>
        </p:txBody>
      </p:sp>
      <p:sp>
        <p:nvSpPr>
          <p:cNvPr id="191" name="TextBox 190">
            <a:extLst>
              <a:ext uri="{FF2B5EF4-FFF2-40B4-BE49-F238E27FC236}">
                <a16:creationId xmlns:a16="http://schemas.microsoft.com/office/drawing/2014/main" id="{7F4BCC87-4103-A564-9690-E952399ED8CD}"/>
              </a:ext>
            </a:extLst>
          </p:cNvPr>
          <p:cNvSpPr txBox="1"/>
          <p:nvPr/>
        </p:nvSpPr>
        <p:spPr>
          <a:xfrm>
            <a:off x="9900491" y="3632995"/>
            <a:ext cx="987167" cy="234000"/>
          </a:xfrm>
          <a:prstGeom prst="rect">
            <a:avLst/>
          </a:prstGeom>
          <a:solidFill>
            <a:schemeClr val="accent5">
              <a:lumMod val="20000"/>
              <a:lumOff val="80000"/>
            </a:schemeClr>
          </a:solidFill>
          <a:ln w="3175">
            <a:solidFill>
              <a:schemeClr val="tx1"/>
            </a:solidFill>
          </a:ln>
        </p:spPr>
        <p:txBody>
          <a:bodyPr wrap="square" lIns="36000" rIns="36000" anchor="ctr">
            <a:noAutofit/>
          </a:bodyPr>
          <a:lstStyle/>
          <a:p>
            <a:pPr algn="ctr" defTabSz="1097236"/>
            <a:r>
              <a:rPr lang="en-IN" sz="1100" dirty="0">
                <a:solidFill>
                  <a:prstClr val="black"/>
                </a:solidFill>
                <a:latin typeface="IBM Plex Sans" panose="020B0503050203000203" pitchFamily="34" charset="0"/>
              </a:rPr>
              <a:t>Library</a:t>
            </a:r>
          </a:p>
        </p:txBody>
      </p:sp>
      <p:sp>
        <p:nvSpPr>
          <p:cNvPr id="1024" name="TextBox 1023">
            <a:extLst>
              <a:ext uri="{FF2B5EF4-FFF2-40B4-BE49-F238E27FC236}">
                <a16:creationId xmlns:a16="http://schemas.microsoft.com/office/drawing/2014/main" id="{337563AC-5813-4E6C-2CF5-15B63BD795BC}"/>
              </a:ext>
            </a:extLst>
          </p:cNvPr>
          <p:cNvSpPr txBox="1"/>
          <p:nvPr/>
        </p:nvSpPr>
        <p:spPr>
          <a:xfrm>
            <a:off x="9900491" y="3901002"/>
            <a:ext cx="987167" cy="234000"/>
          </a:xfrm>
          <a:prstGeom prst="rect">
            <a:avLst/>
          </a:prstGeom>
          <a:solidFill>
            <a:schemeClr val="accent5">
              <a:lumMod val="20000"/>
              <a:lumOff val="80000"/>
            </a:schemeClr>
          </a:solidFill>
          <a:ln w="3175">
            <a:solidFill>
              <a:schemeClr val="tx1"/>
            </a:solidFill>
          </a:ln>
        </p:spPr>
        <p:txBody>
          <a:bodyPr wrap="square" lIns="36000" rIns="36000" anchor="ctr">
            <a:noAutofit/>
          </a:bodyPr>
          <a:lstStyle/>
          <a:p>
            <a:pPr algn="ctr" defTabSz="1097236"/>
            <a:r>
              <a:rPr lang="en-IN" sz="1100" dirty="0">
                <a:solidFill>
                  <a:prstClr val="black"/>
                </a:solidFill>
                <a:latin typeface="IBM Plex Sans" panose="020B0503050203000203" pitchFamily="34" charset="0"/>
              </a:rPr>
              <a:t>Persistence</a:t>
            </a:r>
          </a:p>
        </p:txBody>
      </p:sp>
      <p:sp>
        <p:nvSpPr>
          <p:cNvPr id="1025" name="TextBox 1024">
            <a:extLst>
              <a:ext uri="{FF2B5EF4-FFF2-40B4-BE49-F238E27FC236}">
                <a16:creationId xmlns:a16="http://schemas.microsoft.com/office/drawing/2014/main" id="{C2F975D2-1643-E129-2162-5E6B0BE52876}"/>
              </a:ext>
            </a:extLst>
          </p:cNvPr>
          <p:cNvSpPr txBox="1"/>
          <p:nvPr/>
        </p:nvSpPr>
        <p:spPr>
          <a:xfrm>
            <a:off x="9900491" y="4169009"/>
            <a:ext cx="987167" cy="428400"/>
          </a:xfrm>
          <a:prstGeom prst="rect">
            <a:avLst/>
          </a:prstGeom>
          <a:solidFill>
            <a:schemeClr val="accent5">
              <a:lumMod val="20000"/>
              <a:lumOff val="80000"/>
            </a:schemeClr>
          </a:solidFill>
          <a:ln w="3175">
            <a:solidFill>
              <a:schemeClr val="tx1"/>
            </a:solidFill>
          </a:ln>
        </p:spPr>
        <p:txBody>
          <a:bodyPr wrap="square" lIns="36000" rIns="36000" anchor="ctr">
            <a:noAutofit/>
          </a:bodyPr>
          <a:lstStyle/>
          <a:p>
            <a:pPr algn="ctr" defTabSz="1097236"/>
            <a:r>
              <a:rPr lang="en-IN" sz="1100" dirty="0">
                <a:solidFill>
                  <a:prstClr val="black"/>
                </a:solidFill>
                <a:latin typeface="IBM Plex Sans" panose="020B0503050203000203" pitchFamily="34" charset="0"/>
              </a:rPr>
              <a:t>Dev and Deploy</a:t>
            </a:r>
          </a:p>
        </p:txBody>
      </p:sp>
      <p:sp>
        <p:nvSpPr>
          <p:cNvPr id="1027" name="Rectangle 1026">
            <a:extLst>
              <a:ext uri="{FF2B5EF4-FFF2-40B4-BE49-F238E27FC236}">
                <a16:creationId xmlns:a16="http://schemas.microsoft.com/office/drawing/2014/main" id="{66AAD58F-5A07-BB6A-FF94-8ACCD24A63E1}"/>
              </a:ext>
            </a:extLst>
          </p:cNvPr>
          <p:cNvSpPr/>
          <p:nvPr/>
        </p:nvSpPr>
        <p:spPr>
          <a:xfrm>
            <a:off x="4628173" y="1700919"/>
            <a:ext cx="3457825" cy="288000"/>
          </a:xfrm>
          <a:prstGeom prst="rect">
            <a:avLst/>
          </a:prstGeom>
          <a:solidFill>
            <a:schemeClr val="bg1">
              <a:lumMod val="95000"/>
            </a:schemeClr>
          </a:solidFill>
          <a:ln w="12700">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097236"/>
            <a:r>
              <a:rPr lang="en-US" sz="1200" dirty="0">
                <a:solidFill>
                  <a:prstClr val="black"/>
                </a:solidFill>
                <a:latin typeface="IBM Plex Sans" panose="020B0503050203000203" pitchFamily="34" charset="0"/>
              </a:rPr>
              <a:t>Orchestration</a:t>
            </a:r>
            <a:endParaRPr lang="en-IN" sz="1200" dirty="0">
              <a:solidFill>
                <a:prstClr val="black"/>
              </a:solidFill>
              <a:latin typeface="IBM Plex Sans" panose="020B0503050203000203" pitchFamily="34" charset="0"/>
            </a:endParaRPr>
          </a:p>
        </p:txBody>
      </p:sp>
      <p:sp>
        <p:nvSpPr>
          <p:cNvPr id="1031" name="Rectangle 1030">
            <a:extLst>
              <a:ext uri="{FF2B5EF4-FFF2-40B4-BE49-F238E27FC236}">
                <a16:creationId xmlns:a16="http://schemas.microsoft.com/office/drawing/2014/main" id="{3740B8F5-0D7B-E4AE-D2B5-72E732415354}"/>
              </a:ext>
            </a:extLst>
          </p:cNvPr>
          <p:cNvSpPr/>
          <p:nvPr/>
        </p:nvSpPr>
        <p:spPr>
          <a:xfrm>
            <a:off x="269790" y="6442226"/>
            <a:ext cx="10836000" cy="287958"/>
          </a:xfrm>
          <a:prstGeom prst="rect">
            <a:avLst/>
          </a:prstGeom>
          <a:solidFill>
            <a:schemeClr val="bg1">
              <a:lumMod val="85000"/>
            </a:schemeClr>
          </a:solidFill>
          <a:ln w="12700" cmpd="sng">
            <a:solidFill>
              <a:schemeClr val="tx1">
                <a:lumMod val="50000"/>
                <a:lumOff val="50000"/>
                <a:alpha val="99000"/>
              </a:schemeClr>
            </a:solidFill>
            <a:prstDash val="solid"/>
            <a:extLst>
              <a:ext uri="{C807C97D-BFC1-408E-A445-0C87EB9F89A2}">
                <ask:lineSketchStyleProps xmlns:ask="http://schemas.microsoft.com/office/drawing/2018/sketchyshapes" sd="1219033472">
                  <a:custGeom>
                    <a:avLst/>
                    <a:gdLst>
                      <a:gd name="connsiteX0" fmla="*/ 0 w 5517100"/>
                      <a:gd name="connsiteY0" fmla="*/ 0 h 3705023"/>
                      <a:gd name="connsiteX1" fmla="*/ 496539 w 5517100"/>
                      <a:gd name="connsiteY1" fmla="*/ 0 h 3705023"/>
                      <a:gd name="connsiteX2" fmla="*/ 882736 w 5517100"/>
                      <a:gd name="connsiteY2" fmla="*/ 0 h 3705023"/>
                      <a:gd name="connsiteX3" fmla="*/ 1544788 w 5517100"/>
                      <a:gd name="connsiteY3" fmla="*/ 0 h 3705023"/>
                      <a:gd name="connsiteX4" fmla="*/ 2041327 w 5517100"/>
                      <a:gd name="connsiteY4" fmla="*/ 0 h 3705023"/>
                      <a:gd name="connsiteX5" fmla="*/ 2537866 w 5517100"/>
                      <a:gd name="connsiteY5" fmla="*/ 0 h 3705023"/>
                      <a:gd name="connsiteX6" fmla="*/ 3199918 w 5517100"/>
                      <a:gd name="connsiteY6" fmla="*/ 0 h 3705023"/>
                      <a:gd name="connsiteX7" fmla="*/ 3641286 w 5517100"/>
                      <a:gd name="connsiteY7" fmla="*/ 0 h 3705023"/>
                      <a:gd name="connsiteX8" fmla="*/ 4303338 w 5517100"/>
                      <a:gd name="connsiteY8" fmla="*/ 0 h 3705023"/>
                      <a:gd name="connsiteX9" fmla="*/ 4965390 w 5517100"/>
                      <a:gd name="connsiteY9" fmla="*/ 0 h 3705023"/>
                      <a:gd name="connsiteX10" fmla="*/ 5517100 w 5517100"/>
                      <a:gd name="connsiteY10" fmla="*/ 0 h 3705023"/>
                      <a:gd name="connsiteX11" fmla="*/ 5517100 w 5517100"/>
                      <a:gd name="connsiteY11" fmla="*/ 603389 h 3705023"/>
                      <a:gd name="connsiteX12" fmla="*/ 5517100 w 5517100"/>
                      <a:gd name="connsiteY12" fmla="*/ 1169729 h 3705023"/>
                      <a:gd name="connsiteX13" fmla="*/ 5517100 w 5517100"/>
                      <a:gd name="connsiteY13" fmla="*/ 1587867 h 3705023"/>
                      <a:gd name="connsiteX14" fmla="*/ 5517100 w 5517100"/>
                      <a:gd name="connsiteY14" fmla="*/ 2117156 h 3705023"/>
                      <a:gd name="connsiteX15" fmla="*/ 5517100 w 5517100"/>
                      <a:gd name="connsiteY15" fmla="*/ 2646445 h 3705023"/>
                      <a:gd name="connsiteX16" fmla="*/ 5517100 w 5517100"/>
                      <a:gd name="connsiteY16" fmla="*/ 3175734 h 3705023"/>
                      <a:gd name="connsiteX17" fmla="*/ 5517100 w 5517100"/>
                      <a:gd name="connsiteY17" fmla="*/ 3705023 h 3705023"/>
                      <a:gd name="connsiteX18" fmla="*/ 4910219 w 5517100"/>
                      <a:gd name="connsiteY18" fmla="*/ 3705023 h 3705023"/>
                      <a:gd name="connsiteX19" fmla="*/ 4524022 w 5517100"/>
                      <a:gd name="connsiteY19" fmla="*/ 3705023 h 3705023"/>
                      <a:gd name="connsiteX20" fmla="*/ 4082654 w 5517100"/>
                      <a:gd name="connsiteY20" fmla="*/ 3705023 h 3705023"/>
                      <a:gd name="connsiteX21" fmla="*/ 3420602 w 5517100"/>
                      <a:gd name="connsiteY21" fmla="*/ 3705023 h 3705023"/>
                      <a:gd name="connsiteX22" fmla="*/ 2868892 w 5517100"/>
                      <a:gd name="connsiteY22" fmla="*/ 3705023 h 3705023"/>
                      <a:gd name="connsiteX23" fmla="*/ 2427524 w 5517100"/>
                      <a:gd name="connsiteY23" fmla="*/ 3705023 h 3705023"/>
                      <a:gd name="connsiteX24" fmla="*/ 1875814 w 5517100"/>
                      <a:gd name="connsiteY24" fmla="*/ 3705023 h 3705023"/>
                      <a:gd name="connsiteX25" fmla="*/ 1489617 w 5517100"/>
                      <a:gd name="connsiteY25" fmla="*/ 3705023 h 3705023"/>
                      <a:gd name="connsiteX26" fmla="*/ 1103420 w 5517100"/>
                      <a:gd name="connsiteY26" fmla="*/ 3705023 h 3705023"/>
                      <a:gd name="connsiteX27" fmla="*/ 551710 w 5517100"/>
                      <a:gd name="connsiteY27" fmla="*/ 3705023 h 3705023"/>
                      <a:gd name="connsiteX28" fmla="*/ 0 w 5517100"/>
                      <a:gd name="connsiteY28" fmla="*/ 3705023 h 3705023"/>
                      <a:gd name="connsiteX29" fmla="*/ 0 w 5517100"/>
                      <a:gd name="connsiteY29" fmla="*/ 3138684 h 3705023"/>
                      <a:gd name="connsiteX30" fmla="*/ 0 w 5517100"/>
                      <a:gd name="connsiteY30" fmla="*/ 2646445 h 3705023"/>
                      <a:gd name="connsiteX31" fmla="*/ 0 w 5517100"/>
                      <a:gd name="connsiteY31" fmla="*/ 2228307 h 3705023"/>
                      <a:gd name="connsiteX32" fmla="*/ 0 w 5517100"/>
                      <a:gd name="connsiteY32" fmla="*/ 1661967 h 3705023"/>
                      <a:gd name="connsiteX33" fmla="*/ 0 w 5517100"/>
                      <a:gd name="connsiteY33" fmla="*/ 1206779 h 3705023"/>
                      <a:gd name="connsiteX34" fmla="*/ 0 w 5517100"/>
                      <a:gd name="connsiteY34" fmla="*/ 640440 h 3705023"/>
                      <a:gd name="connsiteX35" fmla="*/ 0 w 5517100"/>
                      <a:gd name="connsiteY35" fmla="*/ 0 h 3705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17100" h="3705023" extrusionOk="0">
                        <a:moveTo>
                          <a:pt x="0" y="0"/>
                        </a:moveTo>
                        <a:cubicBezTo>
                          <a:pt x="136378" y="-22571"/>
                          <a:pt x="263509" y="41984"/>
                          <a:pt x="496539" y="0"/>
                        </a:cubicBezTo>
                        <a:cubicBezTo>
                          <a:pt x="729569" y="-41984"/>
                          <a:pt x="802058" y="40759"/>
                          <a:pt x="882736" y="0"/>
                        </a:cubicBezTo>
                        <a:cubicBezTo>
                          <a:pt x="963414" y="-40759"/>
                          <a:pt x="1389642" y="63693"/>
                          <a:pt x="1544788" y="0"/>
                        </a:cubicBezTo>
                        <a:cubicBezTo>
                          <a:pt x="1699934" y="-63693"/>
                          <a:pt x="1922519" y="24155"/>
                          <a:pt x="2041327" y="0"/>
                        </a:cubicBezTo>
                        <a:cubicBezTo>
                          <a:pt x="2160135" y="-24155"/>
                          <a:pt x="2378845" y="9596"/>
                          <a:pt x="2537866" y="0"/>
                        </a:cubicBezTo>
                        <a:cubicBezTo>
                          <a:pt x="2696887" y="-9596"/>
                          <a:pt x="2968875" y="40693"/>
                          <a:pt x="3199918" y="0"/>
                        </a:cubicBezTo>
                        <a:cubicBezTo>
                          <a:pt x="3430961" y="-40693"/>
                          <a:pt x="3461340" y="758"/>
                          <a:pt x="3641286" y="0"/>
                        </a:cubicBezTo>
                        <a:cubicBezTo>
                          <a:pt x="3821232" y="-758"/>
                          <a:pt x="4088999" y="17944"/>
                          <a:pt x="4303338" y="0"/>
                        </a:cubicBezTo>
                        <a:cubicBezTo>
                          <a:pt x="4517677" y="-17944"/>
                          <a:pt x="4742167" y="16828"/>
                          <a:pt x="4965390" y="0"/>
                        </a:cubicBezTo>
                        <a:cubicBezTo>
                          <a:pt x="5188613" y="-16828"/>
                          <a:pt x="5365529" y="16223"/>
                          <a:pt x="5517100" y="0"/>
                        </a:cubicBezTo>
                        <a:cubicBezTo>
                          <a:pt x="5566659" y="209353"/>
                          <a:pt x="5516049" y="323191"/>
                          <a:pt x="5517100" y="603389"/>
                        </a:cubicBezTo>
                        <a:cubicBezTo>
                          <a:pt x="5518151" y="883587"/>
                          <a:pt x="5489366" y="909633"/>
                          <a:pt x="5517100" y="1169729"/>
                        </a:cubicBezTo>
                        <a:cubicBezTo>
                          <a:pt x="5544834" y="1429825"/>
                          <a:pt x="5478324" y="1490040"/>
                          <a:pt x="5517100" y="1587867"/>
                        </a:cubicBezTo>
                        <a:cubicBezTo>
                          <a:pt x="5555876" y="1685694"/>
                          <a:pt x="5454958" y="1922253"/>
                          <a:pt x="5517100" y="2117156"/>
                        </a:cubicBezTo>
                        <a:cubicBezTo>
                          <a:pt x="5579242" y="2312059"/>
                          <a:pt x="5513772" y="2432029"/>
                          <a:pt x="5517100" y="2646445"/>
                        </a:cubicBezTo>
                        <a:cubicBezTo>
                          <a:pt x="5520428" y="2860861"/>
                          <a:pt x="5459207" y="3066020"/>
                          <a:pt x="5517100" y="3175734"/>
                        </a:cubicBezTo>
                        <a:cubicBezTo>
                          <a:pt x="5574993" y="3285448"/>
                          <a:pt x="5474241" y="3591688"/>
                          <a:pt x="5517100" y="3705023"/>
                        </a:cubicBezTo>
                        <a:cubicBezTo>
                          <a:pt x="5358966" y="3745541"/>
                          <a:pt x="5117600" y="3646996"/>
                          <a:pt x="4910219" y="3705023"/>
                        </a:cubicBezTo>
                        <a:cubicBezTo>
                          <a:pt x="4702838" y="3763050"/>
                          <a:pt x="4702351" y="3704641"/>
                          <a:pt x="4524022" y="3705023"/>
                        </a:cubicBezTo>
                        <a:cubicBezTo>
                          <a:pt x="4345693" y="3705405"/>
                          <a:pt x="4178065" y="3671836"/>
                          <a:pt x="4082654" y="3705023"/>
                        </a:cubicBezTo>
                        <a:cubicBezTo>
                          <a:pt x="3987243" y="3738210"/>
                          <a:pt x="3727866" y="3680657"/>
                          <a:pt x="3420602" y="3705023"/>
                        </a:cubicBezTo>
                        <a:cubicBezTo>
                          <a:pt x="3113338" y="3729389"/>
                          <a:pt x="3092297" y="3703718"/>
                          <a:pt x="2868892" y="3705023"/>
                        </a:cubicBezTo>
                        <a:cubicBezTo>
                          <a:pt x="2645487" y="3706328"/>
                          <a:pt x="2554958" y="3652983"/>
                          <a:pt x="2427524" y="3705023"/>
                        </a:cubicBezTo>
                        <a:cubicBezTo>
                          <a:pt x="2300090" y="3757063"/>
                          <a:pt x="2075949" y="3647845"/>
                          <a:pt x="1875814" y="3705023"/>
                        </a:cubicBezTo>
                        <a:cubicBezTo>
                          <a:pt x="1675679" y="3762201"/>
                          <a:pt x="1657774" y="3662540"/>
                          <a:pt x="1489617" y="3705023"/>
                        </a:cubicBezTo>
                        <a:cubicBezTo>
                          <a:pt x="1321460" y="3747506"/>
                          <a:pt x="1211879" y="3692689"/>
                          <a:pt x="1103420" y="3705023"/>
                        </a:cubicBezTo>
                        <a:cubicBezTo>
                          <a:pt x="994961" y="3717357"/>
                          <a:pt x="724840" y="3651360"/>
                          <a:pt x="551710" y="3705023"/>
                        </a:cubicBezTo>
                        <a:cubicBezTo>
                          <a:pt x="378580" y="3758686"/>
                          <a:pt x="163039" y="3669227"/>
                          <a:pt x="0" y="3705023"/>
                        </a:cubicBezTo>
                        <a:cubicBezTo>
                          <a:pt x="-54728" y="3532296"/>
                          <a:pt x="66027" y="3319192"/>
                          <a:pt x="0" y="3138684"/>
                        </a:cubicBezTo>
                        <a:cubicBezTo>
                          <a:pt x="-66027" y="2958176"/>
                          <a:pt x="14804" y="2774809"/>
                          <a:pt x="0" y="2646445"/>
                        </a:cubicBezTo>
                        <a:cubicBezTo>
                          <a:pt x="-14804" y="2518081"/>
                          <a:pt x="46937" y="2384816"/>
                          <a:pt x="0" y="2228307"/>
                        </a:cubicBezTo>
                        <a:cubicBezTo>
                          <a:pt x="-46937" y="2071798"/>
                          <a:pt x="66945" y="1891444"/>
                          <a:pt x="0" y="1661967"/>
                        </a:cubicBezTo>
                        <a:cubicBezTo>
                          <a:pt x="-66945" y="1432490"/>
                          <a:pt x="4706" y="1318097"/>
                          <a:pt x="0" y="1206779"/>
                        </a:cubicBezTo>
                        <a:cubicBezTo>
                          <a:pt x="-4706" y="1095461"/>
                          <a:pt x="57983" y="767534"/>
                          <a:pt x="0" y="640440"/>
                        </a:cubicBezTo>
                        <a:cubicBezTo>
                          <a:pt x="-57983" y="513346"/>
                          <a:pt x="69228" y="284092"/>
                          <a:pt x="0" y="0"/>
                        </a:cubicBezTo>
                        <a:close/>
                      </a:path>
                    </a:pathLst>
                  </a:custGeom>
                  <ask:type>
                    <ask:lineSketchNone/>
                  </ask:type>
                </ask:lineSketchStyleProps>
              </a:ext>
            </a:extLst>
          </a:ln>
        </p:spPr>
        <p:style>
          <a:lnRef idx="2">
            <a:schemeClr val="accent1"/>
          </a:lnRef>
          <a:fillRef idx="1">
            <a:schemeClr val="lt1"/>
          </a:fillRef>
          <a:effectRef idx="0">
            <a:schemeClr val="accent1"/>
          </a:effectRef>
          <a:fontRef idx="minor">
            <a:schemeClr val="dk1"/>
          </a:fontRef>
        </p:style>
        <p:txBody>
          <a:bodyPr tIns="0" rtlCol="0" anchor="ctr"/>
          <a:lstStyle/>
          <a:p>
            <a:pPr algn="ctr"/>
            <a:r>
              <a:rPr lang="en-IN" sz="1400" dirty="0">
                <a:latin typeface="IBM Plex Sans" panose="020B0503050203000203" pitchFamily="34" charset="0"/>
              </a:rPr>
              <a:t>Infrastructure on Data Centre / Private Cloud (Meghdoot) with Network Connectivity | DR replication | Backup</a:t>
            </a:r>
          </a:p>
        </p:txBody>
      </p:sp>
      <p:pic>
        <p:nvPicPr>
          <p:cNvPr id="12" name="Graphic 11" descr="Volume outline">
            <a:extLst>
              <a:ext uri="{FF2B5EF4-FFF2-40B4-BE49-F238E27FC236}">
                <a16:creationId xmlns:a16="http://schemas.microsoft.com/office/drawing/2014/main" id="{7DB18567-1018-A5C8-EA25-45B8FE4A7FB2}"/>
              </a:ext>
            </a:extLst>
          </p:cNvPr>
          <p:cNvPicPr>
            <a:picLocks noChangeAspect="1"/>
          </p:cNvPicPr>
          <p:nvPr/>
        </p:nvPicPr>
        <p:blipFill>
          <a:blip r:embed="rId37">
            <a:extLst>
              <a:ext uri="{96DAC541-7B7A-43D3-8B79-37D633B846F1}">
                <asvg:svgBlip xmlns:asvg="http://schemas.microsoft.com/office/drawing/2016/SVG/main" r:embed="rId38"/>
              </a:ext>
            </a:extLst>
          </a:blip>
          <a:stretch>
            <a:fillRect/>
          </a:stretch>
        </p:blipFill>
        <p:spPr>
          <a:xfrm>
            <a:off x="600137" y="4484668"/>
            <a:ext cx="428036" cy="360000"/>
          </a:xfrm>
          <a:prstGeom prst="rect">
            <a:avLst/>
          </a:prstGeom>
        </p:spPr>
      </p:pic>
      <p:pic>
        <p:nvPicPr>
          <p:cNvPr id="13" name="Graphic 12" descr="Vlog outline">
            <a:extLst>
              <a:ext uri="{FF2B5EF4-FFF2-40B4-BE49-F238E27FC236}">
                <a16:creationId xmlns:a16="http://schemas.microsoft.com/office/drawing/2014/main" id="{29DD3428-D754-03EF-CEC2-C57A20DEB3F0}"/>
              </a:ext>
            </a:extLst>
          </p:cNvPr>
          <p:cNvPicPr>
            <a:picLocks noChangeAspect="1"/>
          </p:cNvPicPr>
          <p:nvPr/>
        </p:nvPicPr>
        <p:blipFill>
          <a:blip r:embed="rId39">
            <a:extLst>
              <a:ext uri="{96DAC541-7B7A-43D3-8B79-37D633B846F1}">
                <asvg:svgBlip xmlns:asvg="http://schemas.microsoft.com/office/drawing/2016/SVG/main" r:embed="rId40"/>
              </a:ext>
            </a:extLst>
          </a:blip>
          <a:stretch>
            <a:fillRect/>
          </a:stretch>
        </p:blipFill>
        <p:spPr>
          <a:xfrm>
            <a:off x="1069794" y="4472563"/>
            <a:ext cx="360000" cy="360000"/>
          </a:xfrm>
          <a:prstGeom prst="rect">
            <a:avLst/>
          </a:prstGeom>
        </p:spPr>
      </p:pic>
      <p:pic>
        <p:nvPicPr>
          <p:cNvPr id="14" name="Graphic 13" descr="Images outline">
            <a:extLst>
              <a:ext uri="{FF2B5EF4-FFF2-40B4-BE49-F238E27FC236}">
                <a16:creationId xmlns:a16="http://schemas.microsoft.com/office/drawing/2014/main" id="{96A86ABD-1811-0A2D-CBAD-2AE08333C43F}"/>
              </a:ext>
            </a:extLst>
          </p:cNvPr>
          <p:cNvPicPr>
            <a:picLocks noChangeAspect="1"/>
          </p:cNvPicPr>
          <p:nvPr/>
        </p:nvPicPr>
        <p:blipFill>
          <a:blip r:embed="rId41">
            <a:extLst>
              <a:ext uri="{96DAC541-7B7A-43D3-8B79-37D633B846F1}">
                <asvg:svgBlip xmlns:asvg="http://schemas.microsoft.com/office/drawing/2016/SVG/main" r:embed="rId42"/>
              </a:ext>
            </a:extLst>
          </a:blip>
          <a:stretch>
            <a:fillRect/>
          </a:stretch>
        </p:blipFill>
        <p:spPr>
          <a:xfrm>
            <a:off x="862273" y="4785803"/>
            <a:ext cx="360000" cy="360000"/>
          </a:xfrm>
          <a:prstGeom prst="rect">
            <a:avLst/>
          </a:prstGeom>
        </p:spPr>
      </p:pic>
      <p:pic>
        <p:nvPicPr>
          <p:cNvPr id="1038" name="Picture 1037" descr="A blue cylinder with white letters on it&#10;&#10;Description automatically generated">
            <a:extLst>
              <a:ext uri="{FF2B5EF4-FFF2-40B4-BE49-F238E27FC236}">
                <a16:creationId xmlns:a16="http://schemas.microsoft.com/office/drawing/2014/main" id="{8BC81B9A-91FB-CC7C-C031-9420FE58B574}"/>
              </a:ext>
            </a:extLst>
          </p:cNvPr>
          <p:cNvPicPr>
            <a:picLocks noChangeAspect="1"/>
          </p:cNvPicPr>
          <p:nvPr/>
        </p:nvPicPr>
        <p:blipFill>
          <a:blip r:embed="rId43"/>
          <a:stretch>
            <a:fillRect/>
          </a:stretch>
        </p:blipFill>
        <p:spPr>
          <a:xfrm>
            <a:off x="790540" y="2067314"/>
            <a:ext cx="432000" cy="432000"/>
          </a:xfrm>
          <a:prstGeom prst="rect">
            <a:avLst/>
          </a:prstGeom>
        </p:spPr>
      </p:pic>
      <p:pic>
        <p:nvPicPr>
          <p:cNvPr id="1040" name="Graphic 1039" descr="Database with solid fill">
            <a:extLst>
              <a:ext uri="{FF2B5EF4-FFF2-40B4-BE49-F238E27FC236}">
                <a16:creationId xmlns:a16="http://schemas.microsoft.com/office/drawing/2014/main" id="{DFB9A808-D791-2E36-F23B-B16A524B3AFE}"/>
              </a:ext>
            </a:extLst>
          </p:cNvPr>
          <p:cNvPicPr>
            <a:picLocks noChangeAspect="1"/>
          </p:cNvPicPr>
          <p:nvPr/>
        </p:nvPicPr>
        <p:blipFill>
          <a:blip r:embed="rId44">
            <a:extLst>
              <a:ext uri="{96DAC541-7B7A-43D3-8B79-37D633B846F1}">
                <asvg:svgBlip xmlns:asvg="http://schemas.microsoft.com/office/drawing/2016/SVG/main" r:embed="rId45"/>
              </a:ext>
            </a:extLst>
          </a:blip>
          <a:stretch>
            <a:fillRect/>
          </a:stretch>
        </p:blipFill>
        <p:spPr>
          <a:xfrm>
            <a:off x="639017" y="1441931"/>
            <a:ext cx="432000" cy="432000"/>
          </a:xfrm>
          <a:prstGeom prst="rect">
            <a:avLst/>
          </a:prstGeom>
        </p:spPr>
      </p:pic>
      <p:pic>
        <p:nvPicPr>
          <p:cNvPr id="1041" name="Graphic 1040" descr="Database with solid fill">
            <a:extLst>
              <a:ext uri="{FF2B5EF4-FFF2-40B4-BE49-F238E27FC236}">
                <a16:creationId xmlns:a16="http://schemas.microsoft.com/office/drawing/2014/main" id="{EFC4BACD-707A-A08F-BBED-F8882900ACE5}"/>
              </a:ext>
            </a:extLst>
          </p:cNvPr>
          <p:cNvPicPr>
            <a:picLocks noChangeAspect="1"/>
          </p:cNvPicPr>
          <p:nvPr/>
        </p:nvPicPr>
        <p:blipFill>
          <a:blip r:embed="rId44">
            <a:extLst>
              <a:ext uri="{96DAC541-7B7A-43D3-8B79-37D633B846F1}">
                <asvg:svgBlip xmlns:asvg="http://schemas.microsoft.com/office/drawing/2016/SVG/main" r:embed="rId45"/>
              </a:ext>
            </a:extLst>
          </a:blip>
          <a:stretch>
            <a:fillRect/>
          </a:stretch>
        </p:blipFill>
        <p:spPr>
          <a:xfrm>
            <a:off x="933775" y="1437362"/>
            <a:ext cx="432000" cy="432000"/>
          </a:xfrm>
          <a:prstGeom prst="rect">
            <a:avLst/>
          </a:prstGeom>
        </p:spPr>
      </p:pic>
      <p:sp>
        <p:nvSpPr>
          <p:cNvPr id="1044" name="TextBox 1043">
            <a:extLst>
              <a:ext uri="{FF2B5EF4-FFF2-40B4-BE49-F238E27FC236}">
                <a16:creationId xmlns:a16="http://schemas.microsoft.com/office/drawing/2014/main" id="{62207266-955A-23B6-5135-194BD864D49E}"/>
              </a:ext>
            </a:extLst>
          </p:cNvPr>
          <p:cNvSpPr txBox="1"/>
          <p:nvPr/>
        </p:nvSpPr>
        <p:spPr>
          <a:xfrm>
            <a:off x="9906735" y="4639674"/>
            <a:ext cx="987167" cy="234000"/>
          </a:xfrm>
          <a:prstGeom prst="rect">
            <a:avLst/>
          </a:prstGeom>
          <a:solidFill>
            <a:schemeClr val="accent5">
              <a:lumMod val="20000"/>
              <a:lumOff val="80000"/>
            </a:schemeClr>
          </a:solidFill>
          <a:ln w="3175">
            <a:solidFill>
              <a:schemeClr val="tx1"/>
            </a:solidFill>
          </a:ln>
        </p:spPr>
        <p:txBody>
          <a:bodyPr wrap="square" lIns="36000" rIns="36000" anchor="ctr">
            <a:noAutofit/>
          </a:bodyPr>
          <a:lstStyle/>
          <a:p>
            <a:pPr algn="ctr" defTabSz="1097236"/>
            <a:r>
              <a:rPr lang="en-IN" sz="1100" dirty="0">
                <a:solidFill>
                  <a:prstClr val="black"/>
                </a:solidFill>
                <a:latin typeface="IBM Plex Sans" panose="020B0503050203000203" pitchFamily="34" charset="0"/>
              </a:rPr>
              <a:t>Monitor</a:t>
            </a:r>
          </a:p>
        </p:txBody>
      </p:sp>
      <p:sp>
        <p:nvSpPr>
          <p:cNvPr id="1049" name="Rectangle 1048">
            <a:extLst>
              <a:ext uri="{FF2B5EF4-FFF2-40B4-BE49-F238E27FC236}">
                <a16:creationId xmlns:a16="http://schemas.microsoft.com/office/drawing/2014/main" id="{FC41A0C2-FF24-569F-8609-AA234E7DC2A1}"/>
              </a:ext>
            </a:extLst>
          </p:cNvPr>
          <p:cNvSpPr/>
          <p:nvPr/>
        </p:nvSpPr>
        <p:spPr>
          <a:xfrm>
            <a:off x="2094914" y="3054167"/>
            <a:ext cx="618935" cy="424968"/>
          </a:xfrm>
          <a:prstGeom prst="rect">
            <a:avLst/>
          </a:prstGeom>
          <a:solidFill>
            <a:schemeClr val="accent6">
              <a:lumMod val="20000"/>
              <a:lumOff val="80000"/>
            </a:schemeClr>
          </a:solidFill>
          <a:ln>
            <a:solidFill>
              <a:schemeClr val="accent6">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lIns="36000" rIns="36000" rtlCol="0" anchor="ctr"/>
          <a:lstStyle/>
          <a:p>
            <a:pPr algn="ctr" defTabSz="1097236"/>
            <a:r>
              <a:rPr lang="en-IN" sz="1200" dirty="0">
                <a:solidFill>
                  <a:prstClr val="black"/>
                </a:solidFill>
                <a:latin typeface="IBM Plex Sans" panose="020B0503050203000203" pitchFamily="34" charset="0"/>
              </a:rPr>
              <a:t>DB Pull</a:t>
            </a:r>
          </a:p>
        </p:txBody>
      </p:sp>
      <p:sp>
        <p:nvSpPr>
          <p:cNvPr id="1050" name="Rectangle 1049">
            <a:extLst>
              <a:ext uri="{FF2B5EF4-FFF2-40B4-BE49-F238E27FC236}">
                <a16:creationId xmlns:a16="http://schemas.microsoft.com/office/drawing/2014/main" id="{1AF9902B-7543-089A-4255-A482E524CD95}"/>
              </a:ext>
            </a:extLst>
          </p:cNvPr>
          <p:cNvSpPr/>
          <p:nvPr/>
        </p:nvSpPr>
        <p:spPr>
          <a:xfrm>
            <a:off x="2094914" y="3555996"/>
            <a:ext cx="618935" cy="424968"/>
          </a:xfrm>
          <a:prstGeom prst="rect">
            <a:avLst/>
          </a:prstGeom>
          <a:solidFill>
            <a:schemeClr val="accent6">
              <a:lumMod val="20000"/>
              <a:lumOff val="80000"/>
            </a:schemeClr>
          </a:solidFill>
          <a:ln>
            <a:solidFill>
              <a:schemeClr val="accent6">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lIns="36000" rIns="36000" rtlCol="0" anchor="ctr"/>
          <a:lstStyle/>
          <a:p>
            <a:pPr algn="ctr" defTabSz="1097236"/>
            <a:r>
              <a:rPr lang="en-IN" sz="1200" dirty="0">
                <a:solidFill>
                  <a:prstClr val="black"/>
                </a:solidFill>
                <a:latin typeface="IBM Plex Sans" panose="020B0503050203000203" pitchFamily="34" charset="0"/>
              </a:rPr>
              <a:t>API Invoke</a:t>
            </a:r>
          </a:p>
        </p:txBody>
      </p:sp>
      <p:sp>
        <p:nvSpPr>
          <p:cNvPr id="1051" name="Rectangle 1050">
            <a:extLst>
              <a:ext uri="{FF2B5EF4-FFF2-40B4-BE49-F238E27FC236}">
                <a16:creationId xmlns:a16="http://schemas.microsoft.com/office/drawing/2014/main" id="{C6F1D089-4001-84AD-27C4-635629D9E26A}"/>
              </a:ext>
            </a:extLst>
          </p:cNvPr>
          <p:cNvSpPr/>
          <p:nvPr/>
        </p:nvSpPr>
        <p:spPr>
          <a:xfrm>
            <a:off x="3073941" y="3696480"/>
            <a:ext cx="180000" cy="144000"/>
          </a:xfrm>
          <a:prstGeom prst="rect">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defTabSz="1097236"/>
            <a:endParaRPr lang="en-IN" sz="1200" dirty="0">
              <a:solidFill>
                <a:schemeClr val="tx1"/>
              </a:solidFill>
              <a:latin typeface="IBM Plex Sans" panose="020B0503050203000203" pitchFamily="34" charset="0"/>
            </a:endParaRPr>
          </a:p>
        </p:txBody>
      </p:sp>
      <p:sp>
        <p:nvSpPr>
          <p:cNvPr id="1052" name="Rectangle 1051">
            <a:extLst>
              <a:ext uri="{FF2B5EF4-FFF2-40B4-BE49-F238E27FC236}">
                <a16:creationId xmlns:a16="http://schemas.microsoft.com/office/drawing/2014/main" id="{9A802F8E-6FDD-9D66-98C8-873FC943FD5F}"/>
              </a:ext>
            </a:extLst>
          </p:cNvPr>
          <p:cNvSpPr/>
          <p:nvPr/>
        </p:nvSpPr>
        <p:spPr>
          <a:xfrm>
            <a:off x="3069821" y="3194651"/>
            <a:ext cx="180000" cy="144000"/>
          </a:xfrm>
          <a:prstGeom prst="rect">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defTabSz="1097236"/>
            <a:endParaRPr lang="en-IN" sz="1200" dirty="0">
              <a:solidFill>
                <a:schemeClr val="tx1"/>
              </a:solidFill>
              <a:latin typeface="IBM Plex Sans" panose="020B0503050203000203" pitchFamily="34" charset="0"/>
            </a:endParaRPr>
          </a:p>
        </p:txBody>
      </p:sp>
      <p:sp>
        <p:nvSpPr>
          <p:cNvPr id="1053" name="Rectangle 1052">
            <a:extLst>
              <a:ext uri="{FF2B5EF4-FFF2-40B4-BE49-F238E27FC236}">
                <a16:creationId xmlns:a16="http://schemas.microsoft.com/office/drawing/2014/main" id="{EBE99A80-93CD-D152-E754-BF30228900C9}"/>
              </a:ext>
            </a:extLst>
          </p:cNvPr>
          <p:cNvSpPr/>
          <p:nvPr/>
        </p:nvSpPr>
        <p:spPr>
          <a:xfrm>
            <a:off x="3084587" y="1953420"/>
            <a:ext cx="180000" cy="144000"/>
          </a:xfrm>
          <a:prstGeom prst="rect">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defTabSz="1097236"/>
            <a:endParaRPr lang="en-IN" sz="1200" dirty="0">
              <a:solidFill>
                <a:schemeClr val="tx1"/>
              </a:solidFill>
              <a:latin typeface="IBM Plex Sans" panose="020B0503050203000203" pitchFamily="34" charset="0"/>
            </a:endParaRPr>
          </a:p>
        </p:txBody>
      </p:sp>
      <p:pic>
        <p:nvPicPr>
          <p:cNvPr id="1054" name="Graphic 1053" descr="Open folder with solid fill">
            <a:extLst>
              <a:ext uri="{FF2B5EF4-FFF2-40B4-BE49-F238E27FC236}">
                <a16:creationId xmlns:a16="http://schemas.microsoft.com/office/drawing/2014/main" id="{22EBF5CE-D0D2-11F4-8A1B-86F68A78958F}"/>
              </a:ext>
            </a:extLst>
          </p:cNvPr>
          <p:cNvPicPr>
            <a:picLocks noChangeAspect="1"/>
          </p:cNvPicPr>
          <p:nvPr/>
        </p:nvPicPr>
        <p:blipFill>
          <a:blip r:embed="rId46">
            <a:extLst>
              <a:ext uri="{96DAC541-7B7A-43D3-8B79-37D633B846F1}">
                <asvg:svgBlip xmlns:asvg="http://schemas.microsoft.com/office/drawing/2016/SVG/main" r:embed="rId47"/>
              </a:ext>
            </a:extLst>
          </a:blip>
          <a:stretch>
            <a:fillRect/>
          </a:stretch>
        </p:blipFill>
        <p:spPr>
          <a:xfrm>
            <a:off x="2187096" y="1809420"/>
            <a:ext cx="432000" cy="432000"/>
          </a:xfrm>
          <a:prstGeom prst="rect">
            <a:avLst/>
          </a:prstGeom>
        </p:spPr>
      </p:pic>
      <p:cxnSp>
        <p:nvCxnSpPr>
          <p:cNvPr id="1055" name="Straight Connector 1054">
            <a:extLst>
              <a:ext uri="{FF2B5EF4-FFF2-40B4-BE49-F238E27FC236}">
                <a16:creationId xmlns:a16="http://schemas.microsoft.com/office/drawing/2014/main" id="{B3E03312-EE5A-A2F0-FB12-B8E7B180F364}"/>
              </a:ext>
            </a:extLst>
          </p:cNvPr>
          <p:cNvCxnSpPr>
            <a:cxnSpLocks/>
            <a:stCxn id="1049" idx="3"/>
            <a:endCxn id="1052" idx="1"/>
          </p:cNvCxnSpPr>
          <p:nvPr/>
        </p:nvCxnSpPr>
        <p:spPr>
          <a:xfrm>
            <a:off x="2713849" y="3266651"/>
            <a:ext cx="35597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56" name="Straight Connector 1055">
            <a:extLst>
              <a:ext uri="{FF2B5EF4-FFF2-40B4-BE49-F238E27FC236}">
                <a16:creationId xmlns:a16="http://schemas.microsoft.com/office/drawing/2014/main" id="{6886527C-E694-C8E3-A359-51848BC00F9F}"/>
              </a:ext>
            </a:extLst>
          </p:cNvPr>
          <p:cNvCxnSpPr>
            <a:stCxn id="1050" idx="3"/>
            <a:endCxn id="1051" idx="1"/>
          </p:cNvCxnSpPr>
          <p:nvPr/>
        </p:nvCxnSpPr>
        <p:spPr>
          <a:xfrm>
            <a:off x="2713849" y="3768480"/>
            <a:ext cx="36009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57" name="Straight Connector 1056">
            <a:extLst>
              <a:ext uri="{FF2B5EF4-FFF2-40B4-BE49-F238E27FC236}">
                <a16:creationId xmlns:a16="http://schemas.microsoft.com/office/drawing/2014/main" id="{6B9FE12C-C630-2A31-5FAB-7B994BB8B6A8}"/>
              </a:ext>
            </a:extLst>
          </p:cNvPr>
          <p:cNvCxnSpPr>
            <a:cxnSpLocks/>
            <a:stCxn id="1054" idx="3"/>
            <a:endCxn id="1053" idx="1"/>
          </p:cNvCxnSpPr>
          <p:nvPr/>
        </p:nvCxnSpPr>
        <p:spPr>
          <a:xfrm>
            <a:off x="2619096" y="2025420"/>
            <a:ext cx="465491" cy="0"/>
          </a:xfrm>
          <a:prstGeom prst="line">
            <a:avLst/>
          </a:prstGeom>
        </p:spPr>
        <p:style>
          <a:lnRef idx="1">
            <a:schemeClr val="accent1"/>
          </a:lnRef>
          <a:fillRef idx="0">
            <a:schemeClr val="accent1"/>
          </a:fillRef>
          <a:effectRef idx="0">
            <a:schemeClr val="accent1"/>
          </a:effectRef>
          <a:fontRef idx="minor">
            <a:schemeClr val="tx1"/>
          </a:fontRef>
        </p:style>
      </p:cxnSp>
      <p:sp>
        <p:nvSpPr>
          <p:cNvPr id="1058" name="Rectangle 1057">
            <a:extLst>
              <a:ext uri="{FF2B5EF4-FFF2-40B4-BE49-F238E27FC236}">
                <a16:creationId xmlns:a16="http://schemas.microsoft.com/office/drawing/2014/main" id="{D593B3D1-32AF-68E1-3210-F2040B107884}"/>
              </a:ext>
            </a:extLst>
          </p:cNvPr>
          <p:cNvSpPr/>
          <p:nvPr/>
        </p:nvSpPr>
        <p:spPr>
          <a:xfrm>
            <a:off x="4921821" y="3776255"/>
            <a:ext cx="2880000" cy="252000"/>
          </a:xfrm>
          <a:prstGeom prst="rect">
            <a:avLst/>
          </a:prstGeom>
          <a:solidFill>
            <a:schemeClr val="bg1">
              <a:lumMod val="95000"/>
            </a:schemeClr>
          </a:solidFill>
          <a:ln w="12700">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097236"/>
            <a:r>
              <a:rPr lang="en-IN" sz="1100" dirty="0">
                <a:solidFill>
                  <a:prstClr val="black"/>
                </a:solidFill>
                <a:latin typeface="IBM Plex Sans" panose="020B0503050203000203" pitchFamily="34" charset="0"/>
              </a:rPr>
              <a:t>Open file format</a:t>
            </a:r>
          </a:p>
        </p:txBody>
      </p:sp>
      <p:sp>
        <p:nvSpPr>
          <p:cNvPr id="5" name="Rectangle 4">
            <a:extLst>
              <a:ext uri="{FF2B5EF4-FFF2-40B4-BE49-F238E27FC236}">
                <a16:creationId xmlns:a16="http://schemas.microsoft.com/office/drawing/2014/main" id="{6F855465-2C3A-4F0C-FA33-9A1DAF0BC124}"/>
              </a:ext>
            </a:extLst>
          </p:cNvPr>
          <p:cNvSpPr/>
          <p:nvPr/>
        </p:nvSpPr>
        <p:spPr>
          <a:xfrm>
            <a:off x="7497930" y="2587309"/>
            <a:ext cx="460113" cy="1571803"/>
          </a:xfrm>
          <a:prstGeom prst="rect">
            <a:avLst/>
          </a:prstGeom>
          <a:solidFill>
            <a:schemeClr val="bg1"/>
          </a:solidFill>
          <a:ln>
            <a:prstDash val="sysDot"/>
          </a:ln>
        </p:spPr>
        <p:style>
          <a:lnRef idx="2">
            <a:schemeClr val="accent1">
              <a:shade val="15000"/>
            </a:schemeClr>
          </a:lnRef>
          <a:fillRef idx="1">
            <a:schemeClr val="accent1"/>
          </a:fillRef>
          <a:effectRef idx="0">
            <a:schemeClr val="accent1"/>
          </a:effectRef>
          <a:fontRef idx="minor">
            <a:schemeClr val="lt1"/>
          </a:fontRef>
        </p:style>
        <p:txBody>
          <a:bodyPr vert="wordArtVert" lIns="0" tIns="0" rIns="0" bIns="0" rtlCol="0" anchor="ctr"/>
          <a:lstStyle/>
          <a:p>
            <a:pPr algn="ctr" defTabSz="1097236"/>
            <a:r>
              <a:rPr lang="en-IN" sz="1100" dirty="0">
                <a:solidFill>
                  <a:schemeClr val="tx1">
                    <a:lumMod val="75000"/>
                    <a:lumOff val="25000"/>
                  </a:schemeClr>
                </a:solidFill>
                <a:latin typeface="IBM Plex Sans" panose="020B0503050203000203" pitchFamily="34" charset="0"/>
              </a:rPr>
              <a:t>Sandbox</a:t>
            </a:r>
          </a:p>
        </p:txBody>
      </p:sp>
      <p:pic>
        <p:nvPicPr>
          <p:cNvPr id="11" name="Graphic 10" descr="Database with solid fill">
            <a:extLst>
              <a:ext uri="{FF2B5EF4-FFF2-40B4-BE49-F238E27FC236}">
                <a16:creationId xmlns:a16="http://schemas.microsoft.com/office/drawing/2014/main" id="{547DFBF2-ACBA-FB77-7691-5DE1AD575805}"/>
              </a:ext>
            </a:extLst>
          </p:cNvPr>
          <p:cNvPicPr>
            <a:picLocks noChangeAspect="1"/>
          </p:cNvPicPr>
          <p:nvPr/>
        </p:nvPicPr>
        <p:blipFill>
          <a:blip r:embed="rId33">
            <a:extLst>
              <a:ext uri="{96DAC541-7B7A-43D3-8B79-37D633B846F1}">
                <asvg:svgBlip xmlns:asvg="http://schemas.microsoft.com/office/drawing/2016/SVG/main" r:embed="rId48"/>
              </a:ext>
            </a:extLst>
          </a:blip>
          <a:stretch>
            <a:fillRect/>
          </a:stretch>
        </p:blipFill>
        <p:spPr>
          <a:xfrm>
            <a:off x="8835740" y="3975775"/>
            <a:ext cx="428400" cy="428400"/>
          </a:xfrm>
          <a:prstGeom prst="rect">
            <a:avLst/>
          </a:prstGeom>
        </p:spPr>
      </p:pic>
      <p:sp>
        <p:nvSpPr>
          <p:cNvPr id="16" name="Rectangle 15">
            <a:extLst>
              <a:ext uri="{FF2B5EF4-FFF2-40B4-BE49-F238E27FC236}">
                <a16:creationId xmlns:a16="http://schemas.microsoft.com/office/drawing/2014/main" id="{CCA2CFD6-3C80-D3D9-20F4-898148FE7B64}"/>
              </a:ext>
            </a:extLst>
          </p:cNvPr>
          <p:cNvSpPr/>
          <p:nvPr/>
        </p:nvSpPr>
        <p:spPr>
          <a:xfrm>
            <a:off x="8657462" y="3927780"/>
            <a:ext cx="915704" cy="718951"/>
          </a:xfrm>
          <a:prstGeom prst="rect">
            <a:avLst/>
          </a:prstGeom>
          <a:solidFill>
            <a:schemeClr val="bg1">
              <a:alpha val="58000"/>
            </a:schemeClr>
          </a:solid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defTabSz="1097236"/>
            <a:endParaRPr lang="en-IN" sz="1200" dirty="0">
              <a:solidFill>
                <a:schemeClr val="tx1">
                  <a:lumMod val="75000"/>
                  <a:lumOff val="25000"/>
                </a:schemeClr>
              </a:solidFill>
              <a:latin typeface="IBM Plex Sans" panose="020B0503050203000203" pitchFamily="34" charset="0"/>
            </a:endParaRPr>
          </a:p>
        </p:txBody>
      </p:sp>
    </p:spTree>
    <p:extLst>
      <p:ext uri="{BB962C8B-B14F-4D97-AF65-F5344CB8AC3E}">
        <p14:creationId xmlns:p14="http://schemas.microsoft.com/office/powerpoint/2010/main" val="284536933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 name="Rectangle 129">
            <a:extLst>
              <a:ext uri="{FF2B5EF4-FFF2-40B4-BE49-F238E27FC236}">
                <a16:creationId xmlns:a16="http://schemas.microsoft.com/office/drawing/2014/main" id="{987BBA59-1420-35E8-08BD-402718B04FDA}"/>
              </a:ext>
            </a:extLst>
          </p:cNvPr>
          <p:cNvSpPr/>
          <p:nvPr/>
        </p:nvSpPr>
        <p:spPr>
          <a:xfrm>
            <a:off x="1878504" y="598387"/>
            <a:ext cx="2550162" cy="4459547"/>
          </a:xfrm>
          <a:prstGeom prst="rect">
            <a:avLst/>
          </a:prstGeom>
          <a:solidFill>
            <a:schemeClr val="bg1">
              <a:lumMod val="95000"/>
            </a:schemeClr>
          </a:solidFill>
          <a:ln w="12700" cmpd="sng">
            <a:solidFill>
              <a:schemeClr val="accent6">
                <a:lumMod val="50000"/>
                <a:alpha val="99000"/>
              </a:schemeClr>
            </a:solidFill>
            <a:prstDash val="solid"/>
            <a:extLst>
              <a:ext uri="{C807C97D-BFC1-408E-A445-0C87EB9F89A2}">
                <ask:lineSketchStyleProps xmlns:ask="http://schemas.microsoft.com/office/drawing/2018/sketchyshapes" sd="1219033472">
                  <a:custGeom>
                    <a:avLst/>
                    <a:gdLst>
                      <a:gd name="connsiteX0" fmla="*/ 0 w 5517100"/>
                      <a:gd name="connsiteY0" fmla="*/ 0 h 3705023"/>
                      <a:gd name="connsiteX1" fmla="*/ 496539 w 5517100"/>
                      <a:gd name="connsiteY1" fmla="*/ 0 h 3705023"/>
                      <a:gd name="connsiteX2" fmla="*/ 882736 w 5517100"/>
                      <a:gd name="connsiteY2" fmla="*/ 0 h 3705023"/>
                      <a:gd name="connsiteX3" fmla="*/ 1544788 w 5517100"/>
                      <a:gd name="connsiteY3" fmla="*/ 0 h 3705023"/>
                      <a:gd name="connsiteX4" fmla="*/ 2041327 w 5517100"/>
                      <a:gd name="connsiteY4" fmla="*/ 0 h 3705023"/>
                      <a:gd name="connsiteX5" fmla="*/ 2537866 w 5517100"/>
                      <a:gd name="connsiteY5" fmla="*/ 0 h 3705023"/>
                      <a:gd name="connsiteX6" fmla="*/ 3199918 w 5517100"/>
                      <a:gd name="connsiteY6" fmla="*/ 0 h 3705023"/>
                      <a:gd name="connsiteX7" fmla="*/ 3641286 w 5517100"/>
                      <a:gd name="connsiteY7" fmla="*/ 0 h 3705023"/>
                      <a:gd name="connsiteX8" fmla="*/ 4303338 w 5517100"/>
                      <a:gd name="connsiteY8" fmla="*/ 0 h 3705023"/>
                      <a:gd name="connsiteX9" fmla="*/ 4965390 w 5517100"/>
                      <a:gd name="connsiteY9" fmla="*/ 0 h 3705023"/>
                      <a:gd name="connsiteX10" fmla="*/ 5517100 w 5517100"/>
                      <a:gd name="connsiteY10" fmla="*/ 0 h 3705023"/>
                      <a:gd name="connsiteX11" fmla="*/ 5517100 w 5517100"/>
                      <a:gd name="connsiteY11" fmla="*/ 603389 h 3705023"/>
                      <a:gd name="connsiteX12" fmla="*/ 5517100 w 5517100"/>
                      <a:gd name="connsiteY12" fmla="*/ 1169729 h 3705023"/>
                      <a:gd name="connsiteX13" fmla="*/ 5517100 w 5517100"/>
                      <a:gd name="connsiteY13" fmla="*/ 1587867 h 3705023"/>
                      <a:gd name="connsiteX14" fmla="*/ 5517100 w 5517100"/>
                      <a:gd name="connsiteY14" fmla="*/ 2117156 h 3705023"/>
                      <a:gd name="connsiteX15" fmla="*/ 5517100 w 5517100"/>
                      <a:gd name="connsiteY15" fmla="*/ 2646445 h 3705023"/>
                      <a:gd name="connsiteX16" fmla="*/ 5517100 w 5517100"/>
                      <a:gd name="connsiteY16" fmla="*/ 3175734 h 3705023"/>
                      <a:gd name="connsiteX17" fmla="*/ 5517100 w 5517100"/>
                      <a:gd name="connsiteY17" fmla="*/ 3705023 h 3705023"/>
                      <a:gd name="connsiteX18" fmla="*/ 4910219 w 5517100"/>
                      <a:gd name="connsiteY18" fmla="*/ 3705023 h 3705023"/>
                      <a:gd name="connsiteX19" fmla="*/ 4524022 w 5517100"/>
                      <a:gd name="connsiteY19" fmla="*/ 3705023 h 3705023"/>
                      <a:gd name="connsiteX20" fmla="*/ 4082654 w 5517100"/>
                      <a:gd name="connsiteY20" fmla="*/ 3705023 h 3705023"/>
                      <a:gd name="connsiteX21" fmla="*/ 3420602 w 5517100"/>
                      <a:gd name="connsiteY21" fmla="*/ 3705023 h 3705023"/>
                      <a:gd name="connsiteX22" fmla="*/ 2868892 w 5517100"/>
                      <a:gd name="connsiteY22" fmla="*/ 3705023 h 3705023"/>
                      <a:gd name="connsiteX23" fmla="*/ 2427524 w 5517100"/>
                      <a:gd name="connsiteY23" fmla="*/ 3705023 h 3705023"/>
                      <a:gd name="connsiteX24" fmla="*/ 1875814 w 5517100"/>
                      <a:gd name="connsiteY24" fmla="*/ 3705023 h 3705023"/>
                      <a:gd name="connsiteX25" fmla="*/ 1489617 w 5517100"/>
                      <a:gd name="connsiteY25" fmla="*/ 3705023 h 3705023"/>
                      <a:gd name="connsiteX26" fmla="*/ 1103420 w 5517100"/>
                      <a:gd name="connsiteY26" fmla="*/ 3705023 h 3705023"/>
                      <a:gd name="connsiteX27" fmla="*/ 551710 w 5517100"/>
                      <a:gd name="connsiteY27" fmla="*/ 3705023 h 3705023"/>
                      <a:gd name="connsiteX28" fmla="*/ 0 w 5517100"/>
                      <a:gd name="connsiteY28" fmla="*/ 3705023 h 3705023"/>
                      <a:gd name="connsiteX29" fmla="*/ 0 w 5517100"/>
                      <a:gd name="connsiteY29" fmla="*/ 3138684 h 3705023"/>
                      <a:gd name="connsiteX30" fmla="*/ 0 w 5517100"/>
                      <a:gd name="connsiteY30" fmla="*/ 2646445 h 3705023"/>
                      <a:gd name="connsiteX31" fmla="*/ 0 w 5517100"/>
                      <a:gd name="connsiteY31" fmla="*/ 2228307 h 3705023"/>
                      <a:gd name="connsiteX32" fmla="*/ 0 w 5517100"/>
                      <a:gd name="connsiteY32" fmla="*/ 1661967 h 3705023"/>
                      <a:gd name="connsiteX33" fmla="*/ 0 w 5517100"/>
                      <a:gd name="connsiteY33" fmla="*/ 1206779 h 3705023"/>
                      <a:gd name="connsiteX34" fmla="*/ 0 w 5517100"/>
                      <a:gd name="connsiteY34" fmla="*/ 640440 h 3705023"/>
                      <a:gd name="connsiteX35" fmla="*/ 0 w 5517100"/>
                      <a:gd name="connsiteY35" fmla="*/ 0 h 3705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17100" h="3705023" extrusionOk="0">
                        <a:moveTo>
                          <a:pt x="0" y="0"/>
                        </a:moveTo>
                        <a:cubicBezTo>
                          <a:pt x="136378" y="-22571"/>
                          <a:pt x="263509" y="41984"/>
                          <a:pt x="496539" y="0"/>
                        </a:cubicBezTo>
                        <a:cubicBezTo>
                          <a:pt x="729569" y="-41984"/>
                          <a:pt x="802058" y="40759"/>
                          <a:pt x="882736" y="0"/>
                        </a:cubicBezTo>
                        <a:cubicBezTo>
                          <a:pt x="963414" y="-40759"/>
                          <a:pt x="1389642" y="63693"/>
                          <a:pt x="1544788" y="0"/>
                        </a:cubicBezTo>
                        <a:cubicBezTo>
                          <a:pt x="1699934" y="-63693"/>
                          <a:pt x="1922519" y="24155"/>
                          <a:pt x="2041327" y="0"/>
                        </a:cubicBezTo>
                        <a:cubicBezTo>
                          <a:pt x="2160135" y="-24155"/>
                          <a:pt x="2378845" y="9596"/>
                          <a:pt x="2537866" y="0"/>
                        </a:cubicBezTo>
                        <a:cubicBezTo>
                          <a:pt x="2696887" y="-9596"/>
                          <a:pt x="2968875" y="40693"/>
                          <a:pt x="3199918" y="0"/>
                        </a:cubicBezTo>
                        <a:cubicBezTo>
                          <a:pt x="3430961" y="-40693"/>
                          <a:pt x="3461340" y="758"/>
                          <a:pt x="3641286" y="0"/>
                        </a:cubicBezTo>
                        <a:cubicBezTo>
                          <a:pt x="3821232" y="-758"/>
                          <a:pt x="4088999" y="17944"/>
                          <a:pt x="4303338" y="0"/>
                        </a:cubicBezTo>
                        <a:cubicBezTo>
                          <a:pt x="4517677" y="-17944"/>
                          <a:pt x="4742167" y="16828"/>
                          <a:pt x="4965390" y="0"/>
                        </a:cubicBezTo>
                        <a:cubicBezTo>
                          <a:pt x="5188613" y="-16828"/>
                          <a:pt x="5365529" y="16223"/>
                          <a:pt x="5517100" y="0"/>
                        </a:cubicBezTo>
                        <a:cubicBezTo>
                          <a:pt x="5566659" y="209353"/>
                          <a:pt x="5516049" y="323191"/>
                          <a:pt x="5517100" y="603389"/>
                        </a:cubicBezTo>
                        <a:cubicBezTo>
                          <a:pt x="5518151" y="883587"/>
                          <a:pt x="5489366" y="909633"/>
                          <a:pt x="5517100" y="1169729"/>
                        </a:cubicBezTo>
                        <a:cubicBezTo>
                          <a:pt x="5544834" y="1429825"/>
                          <a:pt x="5478324" y="1490040"/>
                          <a:pt x="5517100" y="1587867"/>
                        </a:cubicBezTo>
                        <a:cubicBezTo>
                          <a:pt x="5555876" y="1685694"/>
                          <a:pt x="5454958" y="1922253"/>
                          <a:pt x="5517100" y="2117156"/>
                        </a:cubicBezTo>
                        <a:cubicBezTo>
                          <a:pt x="5579242" y="2312059"/>
                          <a:pt x="5513772" y="2432029"/>
                          <a:pt x="5517100" y="2646445"/>
                        </a:cubicBezTo>
                        <a:cubicBezTo>
                          <a:pt x="5520428" y="2860861"/>
                          <a:pt x="5459207" y="3066020"/>
                          <a:pt x="5517100" y="3175734"/>
                        </a:cubicBezTo>
                        <a:cubicBezTo>
                          <a:pt x="5574993" y="3285448"/>
                          <a:pt x="5474241" y="3591688"/>
                          <a:pt x="5517100" y="3705023"/>
                        </a:cubicBezTo>
                        <a:cubicBezTo>
                          <a:pt x="5358966" y="3745541"/>
                          <a:pt x="5117600" y="3646996"/>
                          <a:pt x="4910219" y="3705023"/>
                        </a:cubicBezTo>
                        <a:cubicBezTo>
                          <a:pt x="4702838" y="3763050"/>
                          <a:pt x="4702351" y="3704641"/>
                          <a:pt x="4524022" y="3705023"/>
                        </a:cubicBezTo>
                        <a:cubicBezTo>
                          <a:pt x="4345693" y="3705405"/>
                          <a:pt x="4178065" y="3671836"/>
                          <a:pt x="4082654" y="3705023"/>
                        </a:cubicBezTo>
                        <a:cubicBezTo>
                          <a:pt x="3987243" y="3738210"/>
                          <a:pt x="3727866" y="3680657"/>
                          <a:pt x="3420602" y="3705023"/>
                        </a:cubicBezTo>
                        <a:cubicBezTo>
                          <a:pt x="3113338" y="3729389"/>
                          <a:pt x="3092297" y="3703718"/>
                          <a:pt x="2868892" y="3705023"/>
                        </a:cubicBezTo>
                        <a:cubicBezTo>
                          <a:pt x="2645487" y="3706328"/>
                          <a:pt x="2554958" y="3652983"/>
                          <a:pt x="2427524" y="3705023"/>
                        </a:cubicBezTo>
                        <a:cubicBezTo>
                          <a:pt x="2300090" y="3757063"/>
                          <a:pt x="2075949" y="3647845"/>
                          <a:pt x="1875814" y="3705023"/>
                        </a:cubicBezTo>
                        <a:cubicBezTo>
                          <a:pt x="1675679" y="3762201"/>
                          <a:pt x="1657774" y="3662540"/>
                          <a:pt x="1489617" y="3705023"/>
                        </a:cubicBezTo>
                        <a:cubicBezTo>
                          <a:pt x="1321460" y="3747506"/>
                          <a:pt x="1211879" y="3692689"/>
                          <a:pt x="1103420" y="3705023"/>
                        </a:cubicBezTo>
                        <a:cubicBezTo>
                          <a:pt x="994961" y="3717357"/>
                          <a:pt x="724840" y="3651360"/>
                          <a:pt x="551710" y="3705023"/>
                        </a:cubicBezTo>
                        <a:cubicBezTo>
                          <a:pt x="378580" y="3758686"/>
                          <a:pt x="163039" y="3669227"/>
                          <a:pt x="0" y="3705023"/>
                        </a:cubicBezTo>
                        <a:cubicBezTo>
                          <a:pt x="-54728" y="3532296"/>
                          <a:pt x="66027" y="3319192"/>
                          <a:pt x="0" y="3138684"/>
                        </a:cubicBezTo>
                        <a:cubicBezTo>
                          <a:pt x="-66027" y="2958176"/>
                          <a:pt x="14804" y="2774809"/>
                          <a:pt x="0" y="2646445"/>
                        </a:cubicBezTo>
                        <a:cubicBezTo>
                          <a:pt x="-14804" y="2518081"/>
                          <a:pt x="46937" y="2384816"/>
                          <a:pt x="0" y="2228307"/>
                        </a:cubicBezTo>
                        <a:cubicBezTo>
                          <a:pt x="-46937" y="2071798"/>
                          <a:pt x="66945" y="1891444"/>
                          <a:pt x="0" y="1661967"/>
                        </a:cubicBezTo>
                        <a:cubicBezTo>
                          <a:pt x="-66945" y="1432490"/>
                          <a:pt x="4706" y="1318097"/>
                          <a:pt x="0" y="1206779"/>
                        </a:cubicBezTo>
                        <a:cubicBezTo>
                          <a:pt x="-4706" y="1095461"/>
                          <a:pt x="57983" y="767534"/>
                          <a:pt x="0" y="640440"/>
                        </a:cubicBezTo>
                        <a:cubicBezTo>
                          <a:pt x="-57983" y="513346"/>
                          <a:pt x="69228" y="284092"/>
                          <a:pt x="0" y="0"/>
                        </a:cubicBezTo>
                        <a:close/>
                      </a:path>
                    </a:pathLst>
                  </a:custGeom>
                  <ask:type>
                    <ask:lineSketchNone/>
                  </ask:type>
                </ask:lineSketchStyleProps>
              </a:ext>
            </a:extLst>
          </a:ln>
        </p:spPr>
        <p:style>
          <a:lnRef idx="2">
            <a:schemeClr val="accent1"/>
          </a:lnRef>
          <a:fillRef idx="1">
            <a:schemeClr val="lt1"/>
          </a:fillRef>
          <a:effectRef idx="0">
            <a:schemeClr val="accent1"/>
          </a:effectRef>
          <a:fontRef idx="minor">
            <a:schemeClr val="dk1"/>
          </a:fontRef>
        </p:style>
        <p:txBody>
          <a:bodyPr tIns="36000" rtlCol="0" anchor="t"/>
          <a:lstStyle/>
          <a:p>
            <a:pPr algn="ctr"/>
            <a:r>
              <a:rPr lang="en-IN" sz="1200" dirty="0">
                <a:latin typeface="IBM Plex Sans" panose="020B0503050203000203" pitchFamily="34" charset="0"/>
              </a:rPr>
              <a:t>Data Ingestion Layer</a:t>
            </a:r>
          </a:p>
        </p:txBody>
      </p:sp>
      <p:sp>
        <p:nvSpPr>
          <p:cNvPr id="162" name="Rectangle 161">
            <a:extLst>
              <a:ext uri="{FF2B5EF4-FFF2-40B4-BE49-F238E27FC236}">
                <a16:creationId xmlns:a16="http://schemas.microsoft.com/office/drawing/2014/main" id="{FD6D6F3E-E6D9-7DD6-B153-681CBC4C538E}"/>
              </a:ext>
            </a:extLst>
          </p:cNvPr>
          <p:cNvSpPr/>
          <p:nvPr/>
        </p:nvSpPr>
        <p:spPr>
          <a:xfrm>
            <a:off x="1881563" y="5132316"/>
            <a:ext cx="9215041" cy="1241822"/>
          </a:xfrm>
          <a:prstGeom prst="rect">
            <a:avLst/>
          </a:prstGeom>
          <a:solidFill>
            <a:schemeClr val="accent1">
              <a:lumMod val="20000"/>
              <a:lumOff val="80000"/>
            </a:schemeClr>
          </a:solidFill>
          <a:ln w="12700" cmpd="sng">
            <a:solidFill>
              <a:schemeClr val="tx1">
                <a:alpha val="99000"/>
              </a:schemeClr>
            </a:solidFill>
            <a:prstDash val="solid"/>
            <a:extLst>
              <a:ext uri="{C807C97D-BFC1-408E-A445-0C87EB9F89A2}">
                <ask:lineSketchStyleProps xmlns:ask="http://schemas.microsoft.com/office/drawing/2018/sketchyshapes" sd="1219033472">
                  <a:custGeom>
                    <a:avLst/>
                    <a:gdLst>
                      <a:gd name="connsiteX0" fmla="*/ 0 w 5517100"/>
                      <a:gd name="connsiteY0" fmla="*/ 0 h 3705023"/>
                      <a:gd name="connsiteX1" fmla="*/ 496539 w 5517100"/>
                      <a:gd name="connsiteY1" fmla="*/ 0 h 3705023"/>
                      <a:gd name="connsiteX2" fmla="*/ 882736 w 5517100"/>
                      <a:gd name="connsiteY2" fmla="*/ 0 h 3705023"/>
                      <a:gd name="connsiteX3" fmla="*/ 1544788 w 5517100"/>
                      <a:gd name="connsiteY3" fmla="*/ 0 h 3705023"/>
                      <a:gd name="connsiteX4" fmla="*/ 2041327 w 5517100"/>
                      <a:gd name="connsiteY4" fmla="*/ 0 h 3705023"/>
                      <a:gd name="connsiteX5" fmla="*/ 2537866 w 5517100"/>
                      <a:gd name="connsiteY5" fmla="*/ 0 h 3705023"/>
                      <a:gd name="connsiteX6" fmla="*/ 3199918 w 5517100"/>
                      <a:gd name="connsiteY6" fmla="*/ 0 h 3705023"/>
                      <a:gd name="connsiteX7" fmla="*/ 3641286 w 5517100"/>
                      <a:gd name="connsiteY7" fmla="*/ 0 h 3705023"/>
                      <a:gd name="connsiteX8" fmla="*/ 4303338 w 5517100"/>
                      <a:gd name="connsiteY8" fmla="*/ 0 h 3705023"/>
                      <a:gd name="connsiteX9" fmla="*/ 4965390 w 5517100"/>
                      <a:gd name="connsiteY9" fmla="*/ 0 h 3705023"/>
                      <a:gd name="connsiteX10" fmla="*/ 5517100 w 5517100"/>
                      <a:gd name="connsiteY10" fmla="*/ 0 h 3705023"/>
                      <a:gd name="connsiteX11" fmla="*/ 5517100 w 5517100"/>
                      <a:gd name="connsiteY11" fmla="*/ 603389 h 3705023"/>
                      <a:gd name="connsiteX12" fmla="*/ 5517100 w 5517100"/>
                      <a:gd name="connsiteY12" fmla="*/ 1169729 h 3705023"/>
                      <a:gd name="connsiteX13" fmla="*/ 5517100 w 5517100"/>
                      <a:gd name="connsiteY13" fmla="*/ 1587867 h 3705023"/>
                      <a:gd name="connsiteX14" fmla="*/ 5517100 w 5517100"/>
                      <a:gd name="connsiteY14" fmla="*/ 2117156 h 3705023"/>
                      <a:gd name="connsiteX15" fmla="*/ 5517100 w 5517100"/>
                      <a:gd name="connsiteY15" fmla="*/ 2646445 h 3705023"/>
                      <a:gd name="connsiteX16" fmla="*/ 5517100 w 5517100"/>
                      <a:gd name="connsiteY16" fmla="*/ 3175734 h 3705023"/>
                      <a:gd name="connsiteX17" fmla="*/ 5517100 w 5517100"/>
                      <a:gd name="connsiteY17" fmla="*/ 3705023 h 3705023"/>
                      <a:gd name="connsiteX18" fmla="*/ 4910219 w 5517100"/>
                      <a:gd name="connsiteY18" fmla="*/ 3705023 h 3705023"/>
                      <a:gd name="connsiteX19" fmla="*/ 4524022 w 5517100"/>
                      <a:gd name="connsiteY19" fmla="*/ 3705023 h 3705023"/>
                      <a:gd name="connsiteX20" fmla="*/ 4082654 w 5517100"/>
                      <a:gd name="connsiteY20" fmla="*/ 3705023 h 3705023"/>
                      <a:gd name="connsiteX21" fmla="*/ 3420602 w 5517100"/>
                      <a:gd name="connsiteY21" fmla="*/ 3705023 h 3705023"/>
                      <a:gd name="connsiteX22" fmla="*/ 2868892 w 5517100"/>
                      <a:gd name="connsiteY22" fmla="*/ 3705023 h 3705023"/>
                      <a:gd name="connsiteX23" fmla="*/ 2427524 w 5517100"/>
                      <a:gd name="connsiteY23" fmla="*/ 3705023 h 3705023"/>
                      <a:gd name="connsiteX24" fmla="*/ 1875814 w 5517100"/>
                      <a:gd name="connsiteY24" fmla="*/ 3705023 h 3705023"/>
                      <a:gd name="connsiteX25" fmla="*/ 1489617 w 5517100"/>
                      <a:gd name="connsiteY25" fmla="*/ 3705023 h 3705023"/>
                      <a:gd name="connsiteX26" fmla="*/ 1103420 w 5517100"/>
                      <a:gd name="connsiteY26" fmla="*/ 3705023 h 3705023"/>
                      <a:gd name="connsiteX27" fmla="*/ 551710 w 5517100"/>
                      <a:gd name="connsiteY27" fmla="*/ 3705023 h 3705023"/>
                      <a:gd name="connsiteX28" fmla="*/ 0 w 5517100"/>
                      <a:gd name="connsiteY28" fmla="*/ 3705023 h 3705023"/>
                      <a:gd name="connsiteX29" fmla="*/ 0 w 5517100"/>
                      <a:gd name="connsiteY29" fmla="*/ 3138684 h 3705023"/>
                      <a:gd name="connsiteX30" fmla="*/ 0 w 5517100"/>
                      <a:gd name="connsiteY30" fmla="*/ 2646445 h 3705023"/>
                      <a:gd name="connsiteX31" fmla="*/ 0 w 5517100"/>
                      <a:gd name="connsiteY31" fmla="*/ 2228307 h 3705023"/>
                      <a:gd name="connsiteX32" fmla="*/ 0 w 5517100"/>
                      <a:gd name="connsiteY32" fmla="*/ 1661967 h 3705023"/>
                      <a:gd name="connsiteX33" fmla="*/ 0 w 5517100"/>
                      <a:gd name="connsiteY33" fmla="*/ 1206779 h 3705023"/>
                      <a:gd name="connsiteX34" fmla="*/ 0 w 5517100"/>
                      <a:gd name="connsiteY34" fmla="*/ 640440 h 3705023"/>
                      <a:gd name="connsiteX35" fmla="*/ 0 w 5517100"/>
                      <a:gd name="connsiteY35" fmla="*/ 0 h 3705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17100" h="3705023" extrusionOk="0">
                        <a:moveTo>
                          <a:pt x="0" y="0"/>
                        </a:moveTo>
                        <a:cubicBezTo>
                          <a:pt x="136378" y="-22571"/>
                          <a:pt x="263509" y="41984"/>
                          <a:pt x="496539" y="0"/>
                        </a:cubicBezTo>
                        <a:cubicBezTo>
                          <a:pt x="729569" y="-41984"/>
                          <a:pt x="802058" y="40759"/>
                          <a:pt x="882736" y="0"/>
                        </a:cubicBezTo>
                        <a:cubicBezTo>
                          <a:pt x="963414" y="-40759"/>
                          <a:pt x="1389642" y="63693"/>
                          <a:pt x="1544788" y="0"/>
                        </a:cubicBezTo>
                        <a:cubicBezTo>
                          <a:pt x="1699934" y="-63693"/>
                          <a:pt x="1922519" y="24155"/>
                          <a:pt x="2041327" y="0"/>
                        </a:cubicBezTo>
                        <a:cubicBezTo>
                          <a:pt x="2160135" y="-24155"/>
                          <a:pt x="2378845" y="9596"/>
                          <a:pt x="2537866" y="0"/>
                        </a:cubicBezTo>
                        <a:cubicBezTo>
                          <a:pt x="2696887" y="-9596"/>
                          <a:pt x="2968875" y="40693"/>
                          <a:pt x="3199918" y="0"/>
                        </a:cubicBezTo>
                        <a:cubicBezTo>
                          <a:pt x="3430961" y="-40693"/>
                          <a:pt x="3461340" y="758"/>
                          <a:pt x="3641286" y="0"/>
                        </a:cubicBezTo>
                        <a:cubicBezTo>
                          <a:pt x="3821232" y="-758"/>
                          <a:pt x="4088999" y="17944"/>
                          <a:pt x="4303338" y="0"/>
                        </a:cubicBezTo>
                        <a:cubicBezTo>
                          <a:pt x="4517677" y="-17944"/>
                          <a:pt x="4742167" y="16828"/>
                          <a:pt x="4965390" y="0"/>
                        </a:cubicBezTo>
                        <a:cubicBezTo>
                          <a:pt x="5188613" y="-16828"/>
                          <a:pt x="5365529" y="16223"/>
                          <a:pt x="5517100" y="0"/>
                        </a:cubicBezTo>
                        <a:cubicBezTo>
                          <a:pt x="5566659" y="209353"/>
                          <a:pt x="5516049" y="323191"/>
                          <a:pt x="5517100" y="603389"/>
                        </a:cubicBezTo>
                        <a:cubicBezTo>
                          <a:pt x="5518151" y="883587"/>
                          <a:pt x="5489366" y="909633"/>
                          <a:pt x="5517100" y="1169729"/>
                        </a:cubicBezTo>
                        <a:cubicBezTo>
                          <a:pt x="5544834" y="1429825"/>
                          <a:pt x="5478324" y="1490040"/>
                          <a:pt x="5517100" y="1587867"/>
                        </a:cubicBezTo>
                        <a:cubicBezTo>
                          <a:pt x="5555876" y="1685694"/>
                          <a:pt x="5454958" y="1922253"/>
                          <a:pt x="5517100" y="2117156"/>
                        </a:cubicBezTo>
                        <a:cubicBezTo>
                          <a:pt x="5579242" y="2312059"/>
                          <a:pt x="5513772" y="2432029"/>
                          <a:pt x="5517100" y="2646445"/>
                        </a:cubicBezTo>
                        <a:cubicBezTo>
                          <a:pt x="5520428" y="2860861"/>
                          <a:pt x="5459207" y="3066020"/>
                          <a:pt x="5517100" y="3175734"/>
                        </a:cubicBezTo>
                        <a:cubicBezTo>
                          <a:pt x="5574993" y="3285448"/>
                          <a:pt x="5474241" y="3591688"/>
                          <a:pt x="5517100" y="3705023"/>
                        </a:cubicBezTo>
                        <a:cubicBezTo>
                          <a:pt x="5358966" y="3745541"/>
                          <a:pt x="5117600" y="3646996"/>
                          <a:pt x="4910219" y="3705023"/>
                        </a:cubicBezTo>
                        <a:cubicBezTo>
                          <a:pt x="4702838" y="3763050"/>
                          <a:pt x="4702351" y="3704641"/>
                          <a:pt x="4524022" y="3705023"/>
                        </a:cubicBezTo>
                        <a:cubicBezTo>
                          <a:pt x="4345693" y="3705405"/>
                          <a:pt x="4178065" y="3671836"/>
                          <a:pt x="4082654" y="3705023"/>
                        </a:cubicBezTo>
                        <a:cubicBezTo>
                          <a:pt x="3987243" y="3738210"/>
                          <a:pt x="3727866" y="3680657"/>
                          <a:pt x="3420602" y="3705023"/>
                        </a:cubicBezTo>
                        <a:cubicBezTo>
                          <a:pt x="3113338" y="3729389"/>
                          <a:pt x="3092297" y="3703718"/>
                          <a:pt x="2868892" y="3705023"/>
                        </a:cubicBezTo>
                        <a:cubicBezTo>
                          <a:pt x="2645487" y="3706328"/>
                          <a:pt x="2554958" y="3652983"/>
                          <a:pt x="2427524" y="3705023"/>
                        </a:cubicBezTo>
                        <a:cubicBezTo>
                          <a:pt x="2300090" y="3757063"/>
                          <a:pt x="2075949" y="3647845"/>
                          <a:pt x="1875814" y="3705023"/>
                        </a:cubicBezTo>
                        <a:cubicBezTo>
                          <a:pt x="1675679" y="3762201"/>
                          <a:pt x="1657774" y="3662540"/>
                          <a:pt x="1489617" y="3705023"/>
                        </a:cubicBezTo>
                        <a:cubicBezTo>
                          <a:pt x="1321460" y="3747506"/>
                          <a:pt x="1211879" y="3692689"/>
                          <a:pt x="1103420" y="3705023"/>
                        </a:cubicBezTo>
                        <a:cubicBezTo>
                          <a:pt x="994961" y="3717357"/>
                          <a:pt x="724840" y="3651360"/>
                          <a:pt x="551710" y="3705023"/>
                        </a:cubicBezTo>
                        <a:cubicBezTo>
                          <a:pt x="378580" y="3758686"/>
                          <a:pt x="163039" y="3669227"/>
                          <a:pt x="0" y="3705023"/>
                        </a:cubicBezTo>
                        <a:cubicBezTo>
                          <a:pt x="-54728" y="3532296"/>
                          <a:pt x="66027" y="3319192"/>
                          <a:pt x="0" y="3138684"/>
                        </a:cubicBezTo>
                        <a:cubicBezTo>
                          <a:pt x="-66027" y="2958176"/>
                          <a:pt x="14804" y="2774809"/>
                          <a:pt x="0" y="2646445"/>
                        </a:cubicBezTo>
                        <a:cubicBezTo>
                          <a:pt x="-14804" y="2518081"/>
                          <a:pt x="46937" y="2384816"/>
                          <a:pt x="0" y="2228307"/>
                        </a:cubicBezTo>
                        <a:cubicBezTo>
                          <a:pt x="-46937" y="2071798"/>
                          <a:pt x="66945" y="1891444"/>
                          <a:pt x="0" y="1661967"/>
                        </a:cubicBezTo>
                        <a:cubicBezTo>
                          <a:pt x="-66945" y="1432490"/>
                          <a:pt x="4706" y="1318097"/>
                          <a:pt x="0" y="1206779"/>
                        </a:cubicBezTo>
                        <a:cubicBezTo>
                          <a:pt x="-4706" y="1095461"/>
                          <a:pt x="57983" y="767534"/>
                          <a:pt x="0" y="640440"/>
                        </a:cubicBezTo>
                        <a:cubicBezTo>
                          <a:pt x="-57983" y="513346"/>
                          <a:pt x="69228" y="284092"/>
                          <a:pt x="0" y="0"/>
                        </a:cubicBezTo>
                        <a:close/>
                      </a:path>
                    </a:pathLst>
                  </a:custGeom>
                  <ask:type>
                    <ask:lineSketchNone/>
                  </ask:type>
                </ask:lineSketchStyleProps>
              </a:ext>
            </a:extLst>
          </a:ln>
        </p:spPr>
        <p:style>
          <a:lnRef idx="2">
            <a:schemeClr val="accent1"/>
          </a:lnRef>
          <a:fillRef idx="1">
            <a:schemeClr val="lt1"/>
          </a:fillRef>
          <a:effectRef idx="0">
            <a:schemeClr val="accent1"/>
          </a:effectRef>
          <a:fontRef idx="minor">
            <a:schemeClr val="dk1"/>
          </a:fontRef>
        </p:style>
        <p:txBody>
          <a:bodyPr tIns="36000" rtlCol="0" anchor="t"/>
          <a:lstStyle/>
          <a:p>
            <a:pPr algn="ctr"/>
            <a:r>
              <a:rPr lang="en-IN" sz="1200" dirty="0">
                <a:latin typeface="IBM Plex Sans" panose="020B0503050203000203" pitchFamily="34" charset="0"/>
              </a:rPr>
              <a:t>Admin / Governance</a:t>
            </a:r>
          </a:p>
        </p:txBody>
      </p:sp>
      <p:sp>
        <p:nvSpPr>
          <p:cNvPr id="129" name="Rectangle 128">
            <a:extLst>
              <a:ext uri="{FF2B5EF4-FFF2-40B4-BE49-F238E27FC236}">
                <a16:creationId xmlns:a16="http://schemas.microsoft.com/office/drawing/2014/main" id="{A3EC4986-6C11-60FF-64FD-FEFC15079F35}"/>
              </a:ext>
            </a:extLst>
          </p:cNvPr>
          <p:cNvSpPr/>
          <p:nvPr/>
        </p:nvSpPr>
        <p:spPr>
          <a:xfrm>
            <a:off x="284079" y="587477"/>
            <a:ext cx="1447424" cy="5766030"/>
          </a:xfrm>
          <a:prstGeom prst="rect">
            <a:avLst/>
          </a:prstGeom>
          <a:solidFill>
            <a:schemeClr val="bg1">
              <a:lumMod val="95000"/>
            </a:schemeClr>
          </a:solidFill>
          <a:ln w="12700" cmpd="sng">
            <a:solidFill>
              <a:schemeClr val="accent6">
                <a:lumMod val="50000"/>
                <a:alpha val="99000"/>
              </a:schemeClr>
            </a:solidFill>
            <a:prstDash val="solid"/>
            <a:extLst>
              <a:ext uri="{C807C97D-BFC1-408E-A445-0C87EB9F89A2}">
                <ask:lineSketchStyleProps xmlns:ask="http://schemas.microsoft.com/office/drawing/2018/sketchyshapes" sd="1219033472">
                  <a:custGeom>
                    <a:avLst/>
                    <a:gdLst>
                      <a:gd name="connsiteX0" fmla="*/ 0 w 5517100"/>
                      <a:gd name="connsiteY0" fmla="*/ 0 h 3705023"/>
                      <a:gd name="connsiteX1" fmla="*/ 496539 w 5517100"/>
                      <a:gd name="connsiteY1" fmla="*/ 0 h 3705023"/>
                      <a:gd name="connsiteX2" fmla="*/ 882736 w 5517100"/>
                      <a:gd name="connsiteY2" fmla="*/ 0 h 3705023"/>
                      <a:gd name="connsiteX3" fmla="*/ 1544788 w 5517100"/>
                      <a:gd name="connsiteY3" fmla="*/ 0 h 3705023"/>
                      <a:gd name="connsiteX4" fmla="*/ 2041327 w 5517100"/>
                      <a:gd name="connsiteY4" fmla="*/ 0 h 3705023"/>
                      <a:gd name="connsiteX5" fmla="*/ 2537866 w 5517100"/>
                      <a:gd name="connsiteY5" fmla="*/ 0 h 3705023"/>
                      <a:gd name="connsiteX6" fmla="*/ 3199918 w 5517100"/>
                      <a:gd name="connsiteY6" fmla="*/ 0 h 3705023"/>
                      <a:gd name="connsiteX7" fmla="*/ 3641286 w 5517100"/>
                      <a:gd name="connsiteY7" fmla="*/ 0 h 3705023"/>
                      <a:gd name="connsiteX8" fmla="*/ 4303338 w 5517100"/>
                      <a:gd name="connsiteY8" fmla="*/ 0 h 3705023"/>
                      <a:gd name="connsiteX9" fmla="*/ 4965390 w 5517100"/>
                      <a:gd name="connsiteY9" fmla="*/ 0 h 3705023"/>
                      <a:gd name="connsiteX10" fmla="*/ 5517100 w 5517100"/>
                      <a:gd name="connsiteY10" fmla="*/ 0 h 3705023"/>
                      <a:gd name="connsiteX11" fmla="*/ 5517100 w 5517100"/>
                      <a:gd name="connsiteY11" fmla="*/ 603389 h 3705023"/>
                      <a:gd name="connsiteX12" fmla="*/ 5517100 w 5517100"/>
                      <a:gd name="connsiteY12" fmla="*/ 1169729 h 3705023"/>
                      <a:gd name="connsiteX13" fmla="*/ 5517100 w 5517100"/>
                      <a:gd name="connsiteY13" fmla="*/ 1587867 h 3705023"/>
                      <a:gd name="connsiteX14" fmla="*/ 5517100 w 5517100"/>
                      <a:gd name="connsiteY14" fmla="*/ 2117156 h 3705023"/>
                      <a:gd name="connsiteX15" fmla="*/ 5517100 w 5517100"/>
                      <a:gd name="connsiteY15" fmla="*/ 2646445 h 3705023"/>
                      <a:gd name="connsiteX16" fmla="*/ 5517100 w 5517100"/>
                      <a:gd name="connsiteY16" fmla="*/ 3175734 h 3705023"/>
                      <a:gd name="connsiteX17" fmla="*/ 5517100 w 5517100"/>
                      <a:gd name="connsiteY17" fmla="*/ 3705023 h 3705023"/>
                      <a:gd name="connsiteX18" fmla="*/ 4910219 w 5517100"/>
                      <a:gd name="connsiteY18" fmla="*/ 3705023 h 3705023"/>
                      <a:gd name="connsiteX19" fmla="*/ 4524022 w 5517100"/>
                      <a:gd name="connsiteY19" fmla="*/ 3705023 h 3705023"/>
                      <a:gd name="connsiteX20" fmla="*/ 4082654 w 5517100"/>
                      <a:gd name="connsiteY20" fmla="*/ 3705023 h 3705023"/>
                      <a:gd name="connsiteX21" fmla="*/ 3420602 w 5517100"/>
                      <a:gd name="connsiteY21" fmla="*/ 3705023 h 3705023"/>
                      <a:gd name="connsiteX22" fmla="*/ 2868892 w 5517100"/>
                      <a:gd name="connsiteY22" fmla="*/ 3705023 h 3705023"/>
                      <a:gd name="connsiteX23" fmla="*/ 2427524 w 5517100"/>
                      <a:gd name="connsiteY23" fmla="*/ 3705023 h 3705023"/>
                      <a:gd name="connsiteX24" fmla="*/ 1875814 w 5517100"/>
                      <a:gd name="connsiteY24" fmla="*/ 3705023 h 3705023"/>
                      <a:gd name="connsiteX25" fmla="*/ 1489617 w 5517100"/>
                      <a:gd name="connsiteY25" fmla="*/ 3705023 h 3705023"/>
                      <a:gd name="connsiteX26" fmla="*/ 1103420 w 5517100"/>
                      <a:gd name="connsiteY26" fmla="*/ 3705023 h 3705023"/>
                      <a:gd name="connsiteX27" fmla="*/ 551710 w 5517100"/>
                      <a:gd name="connsiteY27" fmla="*/ 3705023 h 3705023"/>
                      <a:gd name="connsiteX28" fmla="*/ 0 w 5517100"/>
                      <a:gd name="connsiteY28" fmla="*/ 3705023 h 3705023"/>
                      <a:gd name="connsiteX29" fmla="*/ 0 w 5517100"/>
                      <a:gd name="connsiteY29" fmla="*/ 3138684 h 3705023"/>
                      <a:gd name="connsiteX30" fmla="*/ 0 w 5517100"/>
                      <a:gd name="connsiteY30" fmla="*/ 2646445 h 3705023"/>
                      <a:gd name="connsiteX31" fmla="*/ 0 w 5517100"/>
                      <a:gd name="connsiteY31" fmla="*/ 2228307 h 3705023"/>
                      <a:gd name="connsiteX32" fmla="*/ 0 w 5517100"/>
                      <a:gd name="connsiteY32" fmla="*/ 1661967 h 3705023"/>
                      <a:gd name="connsiteX33" fmla="*/ 0 w 5517100"/>
                      <a:gd name="connsiteY33" fmla="*/ 1206779 h 3705023"/>
                      <a:gd name="connsiteX34" fmla="*/ 0 w 5517100"/>
                      <a:gd name="connsiteY34" fmla="*/ 640440 h 3705023"/>
                      <a:gd name="connsiteX35" fmla="*/ 0 w 5517100"/>
                      <a:gd name="connsiteY35" fmla="*/ 0 h 3705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17100" h="3705023" extrusionOk="0">
                        <a:moveTo>
                          <a:pt x="0" y="0"/>
                        </a:moveTo>
                        <a:cubicBezTo>
                          <a:pt x="136378" y="-22571"/>
                          <a:pt x="263509" y="41984"/>
                          <a:pt x="496539" y="0"/>
                        </a:cubicBezTo>
                        <a:cubicBezTo>
                          <a:pt x="729569" y="-41984"/>
                          <a:pt x="802058" y="40759"/>
                          <a:pt x="882736" y="0"/>
                        </a:cubicBezTo>
                        <a:cubicBezTo>
                          <a:pt x="963414" y="-40759"/>
                          <a:pt x="1389642" y="63693"/>
                          <a:pt x="1544788" y="0"/>
                        </a:cubicBezTo>
                        <a:cubicBezTo>
                          <a:pt x="1699934" y="-63693"/>
                          <a:pt x="1922519" y="24155"/>
                          <a:pt x="2041327" y="0"/>
                        </a:cubicBezTo>
                        <a:cubicBezTo>
                          <a:pt x="2160135" y="-24155"/>
                          <a:pt x="2378845" y="9596"/>
                          <a:pt x="2537866" y="0"/>
                        </a:cubicBezTo>
                        <a:cubicBezTo>
                          <a:pt x="2696887" y="-9596"/>
                          <a:pt x="2968875" y="40693"/>
                          <a:pt x="3199918" y="0"/>
                        </a:cubicBezTo>
                        <a:cubicBezTo>
                          <a:pt x="3430961" y="-40693"/>
                          <a:pt x="3461340" y="758"/>
                          <a:pt x="3641286" y="0"/>
                        </a:cubicBezTo>
                        <a:cubicBezTo>
                          <a:pt x="3821232" y="-758"/>
                          <a:pt x="4088999" y="17944"/>
                          <a:pt x="4303338" y="0"/>
                        </a:cubicBezTo>
                        <a:cubicBezTo>
                          <a:pt x="4517677" y="-17944"/>
                          <a:pt x="4742167" y="16828"/>
                          <a:pt x="4965390" y="0"/>
                        </a:cubicBezTo>
                        <a:cubicBezTo>
                          <a:pt x="5188613" y="-16828"/>
                          <a:pt x="5365529" y="16223"/>
                          <a:pt x="5517100" y="0"/>
                        </a:cubicBezTo>
                        <a:cubicBezTo>
                          <a:pt x="5566659" y="209353"/>
                          <a:pt x="5516049" y="323191"/>
                          <a:pt x="5517100" y="603389"/>
                        </a:cubicBezTo>
                        <a:cubicBezTo>
                          <a:pt x="5518151" y="883587"/>
                          <a:pt x="5489366" y="909633"/>
                          <a:pt x="5517100" y="1169729"/>
                        </a:cubicBezTo>
                        <a:cubicBezTo>
                          <a:pt x="5544834" y="1429825"/>
                          <a:pt x="5478324" y="1490040"/>
                          <a:pt x="5517100" y="1587867"/>
                        </a:cubicBezTo>
                        <a:cubicBezTo>
                          <a:pt x="5555876" y="1685694"/>
                          <a:pt x="5454958" y="1922253"/>
                          <a:pt x="5517100" y="2117156"/>
                        </a:cubicBezTo>
                        <a:cubicBezTo>
                          <a:pt x="5579242" y="2312059"/>
                          <a:pt x="5513772" y="2432029"/>
                          <a:pt x="5517100" y="2646445"/>
                        </a:cubicBezTo>
                        <a:cubicBezTo>
                          <a:pt x="5520428" y="2860861"/>
                          <a:pt x="5459207" y="3066020"/>
                          <a:pt x="5517100" y="3175734"/>
                        </a:cubicBezTo>
                        <a:cubicBezTo>
                          <a:pt x="5574993" y="3285448"/>
                          <a:pt x="5474241" y="3591688"/>
                          <a:pt x="5517100" y="3705023"/>
                        </a:cubicBezTo>
                        <a:cubicBezTo>
                          <a:pt x="5358966" y="3745541"/>
                          <a:pt x="5117600" y="3646996"/>
                          <a:pt x="4910219" y="3705023"/>
                        </a:cubicBezTo>
                        <a:cubicBezTo>
                          <a:pt x="4702838" y="3763050"/>
                          <a:pt x="4702351" y="3704641"/>
                          <a:pt x="4524022" y="3705023"/>
                        </a:cubicBezTo>
                        <a:cubicBezTo>
                          <a:pt x="4345693" y="3705405"/>
                          <a:pt x="4178065" y="3671836"/>
                          <a:pt x="4082654" y="3705023"/>
                        </a:cubicBezTo>
                        <a:cubicBezTo>
                          <a:pt x="3987243" y="3738210"/>
                          <a:pt x="3727866" y="3680657"/>
                          <a:pt x="3420602" y="3705023"/>
                        </a:cubicBezTo>
                        <a:cubicBezTo>
                          <a:pt x="3113338" y="3729389"/>
                          <a:pt x="3092297" y="3703718"/>
                          <a:pt x="2868892" y="3705023"/>
                        </a:cubicBezTo>
                        <a:cubicBezTo>
                          <a:pt x="2645487" y="3706328"/>
                          <a:pt x="2554958" y="3652983"/>
                          <a:pt x="2427524" y="3705023"/>
                        </a:cubicBezTo>
                        <a:cubicBezTo>
                          <a:pt x="2300090" y="3757063"/>
                          <a:pt x="2075949" y="3647845"/>
                          <a:pt x="1875814" y="3705023"/>
                        </a:cubicBezTo>
                        <a:cubicBezTo>
                          <a:pt x="1675679" y="3762201"/>
                          <a:pt x="1657774" y="3662540"/>
                          <a:pt x="1489617" y="3705023"/>
                        </a:cubicBezTo>
                        <a:cubicBezTo>
                          <a:pt x="1321460" y="3747506"/>
                          <a:pt x="1211879" y="3692689"/>
                          <a:pt x="1103420" y="3705023"/>
                        </a:cubicBezTo>
                        <a:cubicBezTo>
                          <a:pt x="994961" y="3717357"/>
                          <a:pt x="724840" y="3651360"/>
                          <a:pt x="551710" y="3705023"/>
                        </a:cubicBezTo>
                        <a:cubicBezTo>
                          <a:pt x="378580" y="3758686"/>
                          <a:pt x="163039" y="3669227"/>
                          <a:pt x="0" y="3705023"/>
                        </a:cubicBezTo>
                        <a:cubicBezTo>
                          <a:pt x="-54728" y="3532296"/>
                          <a:pt x="66027" y="3319192"/>
                          <a:pt x="0" y="3138684"/>
                        </a:cubicBezTo>
                        <a:cubicBezTo>
                          <a:pt x="-66027" y="2958176"/>
                          <a:pt x="14804" y="2774809"/>
                          <a:pt x="0" y="2646445"/>
                        </a:cubicBezTo>
                        <a:cubicBezTo>
                          <a:pt x="-14804" y="2518081"/>
                          <a:pt x="46937" y="2384816"/>
                          <a:pt x="0" y="2228307"/>
                        </a:cubicBezTo>
                        <a:cubicBezTo>
                          <a:pt x="-46937" y="2071798"/>
                          <a:pt x="66945" y="1891444"/>
                          <a:pt x="0" y="1661967"/>
                        </a:cubicBezTo>
                        <a:cubicBezTo>
                          <a:pt x="-66945" y="1432490"/>
                          <a:pt x="4706" y="1318097"/>
                          <a:pt x="0" y="1206779"/>
                        </a:cubicBezTo>
                        <a:cubicBezTo>
                          <a:pt x="-4706" y="1095461"/>
                          <a:pt x="57983" y="767534"/>
                          <a:pt x="0" y="640440"/>
                        </a:cubicBezTo>
                        <a:cubicBezTo>
                          <a:pt x="-57983" y="513346"/>
                          <a:pt x="69228" y="284092"/>
                          <a:pt x="0" y="0"/>
                        </a:cubicBezTo>
                        <a:close/>
                      </a:path>
                    </a:pathLst>
                  </a:custGeom>
                  <ask:type>
                    <ask:lineSketchNone/>
                  </ask:type>
                </ask:lineSketchStyleProps>
              </a:ext>
            </a:extLst>
          </a:ln>
        </p:spPr>
        <p:style>
          <a:lnRef idx="2">
            <a:schemeClr val="accent1"/>
          </a:lnRef>
          <a:fillRef idx="1">
            <a:schemeClr val="lt1"/>
          </a:fillRef>
          <a:effectRef idx="0">
            <a:schemeClr val="accent1"/>
          </a:effectRef>
          <a:fontRef idx="minor">
            <a:schemeClr val="dk1"/>
          </a:fontRef>
        </p:style>
        <p:txBody>
          <a:bodyPr tIns="36000" rtlCol="0" anchor="t"/>
          <a:lstStyle/>
          <a:p>
            <a:pPr algn="ctr"/>
            <a:r>
              <a:rPr lang="en-IN" sz="1200" dirty="0">
                <a:latin typeface="IBM Plex Sans" panose="020B0503050203000203" pitchFamily="34" charset="0"/>
              </a:rPr>
              <a:t>Data Sources</a:t>
            </a:r>
          </a:p>
        </p:txBody>
      </p:sp>
      <p:sp>
        <p:nvSpPr>
          <p:cNvPr id="4" name="Rectangle 3">
            <a:extLst>
              <a:ext uri="{FF2B5EF4-FFF2-40B4-BE49-F238E27FC236}">
                <a16:creationId xmlns:a16="http://schemas.microsoft.com/office/drawing/2014/main" id="{80D822D0-6404-BF53-D534-CFB40EA55524}"/>
              </a:ext>
            </a:extLst>
          </p:cNvPr>
          <p:cNvSpPr/>
          <p:nvPr/>
        </p:nvSpPr>
        <p:spPr>
          <a:xfrm>
            <a:off x="1981099" y="992181"/>
            <a:ext cx="865686" cy="3979325"/>
          </a:xfrm>
          <a:prstGeom prst="rect">
            <a:avLst/>
          </a:prstGeom>
          <a:solidFill>
            <a:schemeClr val="bg1"/>
          </a:solidFill>
          <a:ln w="12700">
            <a:solidFill>
              <a:schemeClr val="accent6">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097236"/>
            <a:endParaRPr lang="en-IN" sz="1800">
              <a:solidFill>
                <a:prstClr val="white"/>
              </a:solidFill>
              <a:latin typeface="Calibri" panose="020F0502020204030204"/>
            </a:endParaRPr>
          </a:p>
        </p:txBody>
      </p:sp>
      <p:sp>
        <p:nvSpPr>
          <p:cNvPr id="2" name="Title 1">
            <a:extLst>
              <a:ext uri="{FF2B5EF4-FFF2-40B4-BE49-F238E27FC236}">
                <a16:creationId xmlns:a16="http://schemas.microsoft.com/office/drawing/2014/main" id="{A7D105B6-630D-75EB-E72F-8C8FADB02A39}"/>
              </a:ext>
            </a:extLst>
          </p:cNvPr>
          <p:cNvSpPr txBox="1">
            <a:spLocks/>
          </p:cNvSpPr>
          <p:nvPr/>
        </p:nvSpPr>
        <p:spPr>
          <a:xfrm>
            <a:off x="173209" y="69054"/>
            <a:ext cx="11825723" cy="421347"/>
          </a:xfrm>
          <a:prstGeom prst="rect">
            <a:avLst/>
          </a:prstGeom>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b="1" dirty="0">
                <a:latin typeface="IBM Plex Sans Condensed" panose="020B0506050203000203" pitchFamily="34" charset="77"/>
              </a:rPr>
              <a:t>Target Lakehouse architecture - Technology mapping</a:t>
            </a:r>
          </a:p>
        </p:txBody>
      </p:sp>
      <p:sp>
        <p:nvSpPr>
          <p:cNvPr id="18" name="Rectangle 17">
            <a:extLst>
              <a:ext uri="{FF2B5EF4-FFF2-40B4-BE49-F238E27FC236}">
                <a16:creationId xmlns:a16="http://schemas.microsoft.com/office/drawing/2014/main" id="{6ECF9C4F-2261-C2F8-B14E-6E55F3D7B4D7}"/>
              </a:ext>
            </a:extLst>
          </p:cNvPr>
          <p:cNvSpPr/>
          <p:nvPr/>
        </p:nvSpPr>
        <p:spPr>
          <a:xfrm>
            <a:off x="425868" y="1003040"/>
            <a:ext cx="1167928" cy="2071780"/>
          </a:xfrm>
          <a:prstGeom prst="rect">
            <a:avLst/>
          </a:prstGeom>
          <a:solidFill>
            <a:schemeClr val="bg1"/>
          </a:solidFill>
          <a:ln w="12700">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defTabSz="1097236"/>
            <a:r>
              <a:rPr lang="en-IN" sz="1200" dirty="0">
                <a:solidFill>
                  <a:schemeClr val="accent6">
                    <a:lumMod val="75000"/>
                  </a:schemeClr>
                </a:solidFill>
                <a:latin typeface="IBM Plex Sans" panose="020B0503050203000203" pitchFamily="34" charset="0"/>
              </a:rPr>
              <a:t>Structured Data</a:t>
            </a:r>
          </a:p>
        </p:txBody>
      </p:sp>
      <p:sp>
        <p:nvSpPr>
          <p:cNvPr id="22" name="TextBox 21">
            <a:extLst>
              <a:ext uri="{FF2B5EF4-FFF2-40B4-BE49-F238E27FC236}">
                <a16:creationId xmlns:a16="http://schemas.microsoft.com/office/drawing/2014/main" id="{07F6A5E8-4CAC-4F68-9CCD-D06A87D8ECC5}"/>
              </a:ext>
            </a:extLst>
          </p:cNvPr>
          <p:cNvSpPr txBox="1"/>
          <p:nvPr/>
        </p:nvSpPr>
        <p:spPr>
          <a:xfrm>
            <a:off x="544399" y="1853066"/>
            <a:ext cx="923651" cy="261610"/>
          </a:xfrm>
          <a:prstGeom prst="rect">
            <a:avLst/>
          </a:prstGeom>
          <a:noFill/>
        </p:spPr>
        <p:txBody>
          <a:bodyPr wrap="square" rtlCol="0">
            <a:spAutoFit/>
          </a:bodyPr>
          <a:lstStyle/>
          <a:p>
            <a:pPr algn="ctr" defTabSz="1097236"/>
            <a:r>
              <a:rPr lang="en-IN" sz="1050" dirty="0">
                <a:solidFill>
                  <a:schemeClr val="accent6">
                    <a:lumMod val="75000"/>
                  </a:schemeClr>
                </a:solidFill>
                <a:latin typeface="IBM Plex Sans" panose="020B0503050203000203" pitchFamily="34" charset="0"/>
                <a:ea typeface="Arial" panose="020B0604020202020204" pitchFamily="34" charset="0"/>
              </a:rPr>
              <a:t>RDBMS</a:t>
            </a:r>
          </a:p>
        </p:txBody>
      </p:sp>
      <p:sp>
        <p:nvSpPr>
          <p:cNvPr id="25" name="Rectangle 24">
            <a:extLst>
              <a:ext uri="{FF2B5EF4-FFF2-40B4-BE49-F238E27FC236}">
                <a16:creationId xmlns:a16="http://schemas.microsoft.com/office/drawing/2014/main" id="{B79C991A-2987-B1E8-3F22-DC4ECA56CE68}"/>
              </a:ext>
            </a:extLst>
          </p:cNvPr>
          <p:cNvSpPr/>
          <p:nvPr/>
        </p:nvSpPr>
        <p:spPr>
          <a:xfrm>
            <a:off x="2969901" y="992182"/>
            <a:ext cx="1346465" cy="3979325"/>
          </a:xfrm>
          <a:prstGeom prst="rect">
            <a:avLst/>
          </a:prstGeom>
          <a:solidFill>
            <a:schemeClr val="bg1"/>
          </a:solidFill>
          <a:ln w="12700">
            <a:solidFill>
              <a:schemeClr val="accent6">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097236"/>
            <a:endParaRPr lang="en-IN" sz="1800" dirty="0">
              <a:solidFill>
                <a:prstClr val="white"/>
              </a:solidFill>
              <a:latin typeface="Calibri" panose="020F0502020204030204"/>
            </a:endParaRPr>
          </a:p>
        </p:txBody>
      </p:sp>
      <p:sp>
        <p:nvSpPr>
          <p:cNvPr id="26" name="Rectangle 25">
            <a:extLst>
              <a:ext uri="{FF2B5EF4-FFF2-40B4-BE49-F238E27FC236}">
                <a16:creationId xmlns:a16="http://schemas.microsoft.com/office/drawing/2014/main" id="{50733840-C05A-3A4E-2DB6-4A03574893C6}"/>
              </a:ext>
            </a:extLst>
          </p:cNvPr>
          <p:cNvSpPr/>
          <p:nvPr/>
        </p:nvSpPr>
        <p:spPr>
          <a:xfrm>
            <a:off x="3135079" y="1633579"/>
            <a:ext cx="1013303" cy="2347386"/>
          </a:xfrm>
          <a:prstGeom prst="rect">
            <a:avLst/>
          </a:prstGeom>
          <a:solidFill>
            <a:schemeClr val="accent6">
              <a:lumMod val="20000"/>
              <a:lumOff val="80000"/>
            </a:schemeClr>
          </a:solidFill>
          <a:ln>
            <a:solidFill>
              <a:schemeClr val="accent6">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097236"/>
            <a:r>
              <a:rPr lang="en-IN" sz="1200" dirty="0">
                <a:solidFill>
                  <a:prstClr val="black"/>
                </a:solidFill>
                <a:latin typeface="IBM Plex Sans" panose="020B0503050203000203" pitchFamily="34" charset="0"/>
              </a:rPr>
              <a:t>Apache NIFI</a:t>
            </a:r>
          </a:p>
        </p:txBody>
      </p:sp>
      <p:sp>
        <p:nvSpPr>
          <p:cNvPr id="28" name="Rectangle 27">
            <a:extLst>
              <a:ext uri="{FF2B5EF4-FFF2-40B4-BE49-F238E27FC236}">
                <a16:creationId xmlns:a16="http://schemas.microsoft.com/office/drawing/2014/main" id="{92524354-A5DB-3561-4DAF-0C61BF8696D4}"/>
              </a:ext>
            </a:extLst>
          </p:cNvPr>
          <p:cNvSpPr/>
          <p:nvPr/>
        </p:nvSpPr>
        <p:spPr>
          <a:xfrm>
            <a:off x="4628793" y="2471459"/>
            <a:ext cx="3453222" cy="1786846"/>
          </a:xfrm>
          <a:prstGeom prst="rect">
            <a:avLst/>
          </a:prstGeom>
          <a:solidFill>
            <a:schemeClr val="bg1">
              <a:lumMod val="95000"/>
            </a:schemeClr>
          </a:solidFill>
          <a:ln w="12700">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097236"/>
            <a:endParaRPr lang="en-IN" sz="1200">
              <a:solidFill>
                <a:prstClr val="black"/>
              </a:solidFill>
              <a:latin typeface="IBM Plex Sans" panose="020B0503050203000203" pitchFamily="34" charset="0"/>
            </a:endParaRPr>
          </a:p>
        </p:txBody>
      </p:sp>
      <p:sp>
        <p:nvSpPr>
          <p:cNvPr id="37" name="Rectangle 36">
            <a:extLst>
              <a:ext uri="{FF2B5EF4-FFF2-40B4-BE49-F238E27FC236}">
                <a16:creationId xmlns:a16="http://schemas.microsoft.com/office/drawing/2014/main" id="{D7B2A8C4-3C19-8CF4-8774-E30745F70B20}"/>
              </a:ext>
            </a:extLst>
          </p:cNvPr>
          <p:cNvSpPr/>
          <p:nvPr/>
        </p:nvSpPr>
        <p:spPr>
          <a:xfrm>
            <a:off x="2097185" y="1146942"/>
            <a:ext cx="618935" cy="540000"/>
          </a:xfrm>
          <a:prstGeom prst="rect">
            <a:avLst/>
          </a:prstGeom>
          <a:solidFill>
            <a:schemeClr val="accent6">
              <a:lumMod val="20000"/>
              <a:lumOff val="80000"/>
            </a:schemeClr>
          </a:solidFill>
          <a:ln>
            <a:solidFill>
              <a:schemeClr val="accent6">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lIns="36000" rIns="36000" rtlCol="0" anchor="ctr"/>
          <a:lstStyle/>
          <a:p>
            <a:pPr algn="ctr" defTabSz="1097236"/>
            <a:r>
              <a:rPr lang="en-IN" sz="1200" dirty="0">
                <a:solidFill>
                  <a:prstClr val="black"/>
                </a:solidFill>
                <a:latin typeface="IBM Plex Sans" panose="020B0503050203000203" pitchFamily="34" charset="0"/>
              </a:rPr>
              <a:t>Golden Gate</a:t>
            </a:r>
          </a:p>
        </p:txBody>
      </p:sp>
      <p:sp>
        <p:nvSpPr>
          <p:cNvPr id="27" name="Rectangle 26">
            <a:extLst>
              <a:ext uri="{FF2B5EF4-FFF2-40B4-BE49-F238E27FC236}">
                <a16:creationId xmlns:a16="http://schemas.microsoft.com/office/drawing/2014/main" id="{F39E992B-7155-67E1-5CA0-CA4A44FA7F39}"/>
              </a:ext>
            </a:extLst>
          </p:cNvPr>
          <p:cNvSpPr/>
          <p:nvPr/>
        </p:nvSpPr>
        <p:spPr>
          <a:xfrm>
            <a:off x="3126300" y="1144797"/>
            <a:ext cx="1022082" cy="416616"/>
          </a:xfrm>
          <a:prstGeom prst="rect">
            <a:avLst/>
          </a:prstGeom>
          <a:solidFill>
            <a:schemeClr val="accent6">
              <a:lumMod val="20000"/>
              <a:lumOff val="80000"/>
            </a:schemeClr>
          </a:solidFill>
          <a:ln>
            <a:solidFill>
              <a:schemeClr val="accent6">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097236"/>
            <a:r>
              <a:rPr lang="en-IN" sz="1200" dirty="0">
                <a:solidFill>
                  <a:prstClr val="black"/>
                </a:solidFill>
                <a:latin typeface="IBM Plex Sans" panose="020B0503050203000203" pitchFamily="34" charset="0"/>
              </a:rPr>
              <a:t>Apache Kafka</a:t>
            </a:r>
          </a:p>
        </p:txBody>
      </p:sp>
      <p:pic>
        <p:nvPicPr>
          <p:cNvPr id="39" name="Picture 38" descr="A black and white circle logo&#10;&#10;Description automatically generated">
            <a:extLst>
              <a:ext uri="{FF2B5EF4-FFF2-40B4-BE49-F238E27FC236}">
                <a16:creationId xmlns:a16="http://schemas.microsoft.com/office/drawing/2014/main" id="{8EF1474F-E319-701E-FC68-8D03AFE29912}"/>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2994292" y="1200271"/>
            <a:ext cx="315606" cy="315606"/>
          </a:xfrm>
          <a:prstGeom prst="rect">
            <a:avLst/>
          </a:prstGeom>
        </p:spPr>
      </p:pic>
      <p:sp>
        <p:nvSpPr>
          <p:cNvPr id="43" name="Rectangle 42">
            <a:extLst>
              <a:ext uri="{FF2B5EF4-FFF2-40B4-BE49-F238E27FC236}">
                <a16:creationId xmlns:a16="http://schemas.microsoft.com/office/drawing/2014/main" id="{32096FD1-EE41-3877-6080-06627029D38E}"/>
              </a:ext>
            </a:extLst>
          </p:cNvPr>
          <p:cNvSpPr/>
          <p:nvPr/>
        </p:nvSpPr>
        <p:spPr>
          <a:xfrm>
            <a:off x="4631023" y="4323098"/>
            <a:ext cx="3456000" cy="288000"/>
          </a:xfrm>
          <a:prstGeom prst="rect">
            <a:avLst/>
          </a:prstGeom>
          <a:solidFill>
            <a:schemeClr val="bg1">
              <a:lumMod val="95000"/>
            </a:schemeClr>
          </a:solidFill>
          <a:ln w="12700">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097236"/>
            <a:r>
              <a:rPr lang="en-IN" sz="1200" dirty="0">
                <a:solidFill>
                  <a:prstClr val="black"/>
                </a:solidFill>
                <a:latin typeface="IBM Plex Sans" panose="020B0503050203000203" pitchFamily="34" charset="0"/>
              </a:rPr>
              <a:t>HDFS + Apache Ozone</a:t>
            </a:r>
          </a:p>
        </p:txBody>
      </p:sp>
      <p:sp>
        <p:nvSpPr>
          <p:cNvPr id="50" name="Rectangle 49">
            <a:extLst>
              <a:ext uri="{FF2B5EF4-FFF2-40B4-BE49-F238E27FC236}">
                <a16:creationId xmlns:a16="http://schemas.microsoft.com/office/drawing/2014/main" id="{E0A94E16-6832-7C33-1390-CC4632AC24F4}"/>
              </a:ext>
            </a:extLst>
          </p:cNvPr>
          <p:cNvSpPr/>
          <p:nvPr/>
        </p:nvSpPr>
        <p:spPr>
          <a:xfrm>
            <a:off x="4628173" y="1348403"/>
            <a:ext cx="3457825" cy="288000"/>
          </a:xfrm>
          <a:prstGeom prst="rect">
            <a:avLst/>
          </a:prstGeom>
          <a:solidFill>
            <a:schemeClr val="bg1">
              <a:lumMod val="95000"/>
            </a:schemeClr>
          </a:solidFill>
          <a:ln w="12700">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097236"/>
            <a:r>
              <a:rPr lang="en-US" sz="1200" dirty="0">
                <a:solidFill>
                  <a:prstClr val="black"/>
                </a:solidFill>
                <a:latin typeface="IBM Plex Sans" panose="020B0503050203000203" pitchFamily="34" charset="0"/>
              </a:rPr>
              <a:t>Python, PySpark, Spark, Kubernetes</a:t>
            </a:r>
            <a:endParaRPr lang="en-IN" sz="1200" dirty="0">
              <a:solidFill>
                <a:prstClr val="black"/>
              </a:solidFill>
              <a:latin typeface="IBM Plex Sans" panose="020B0503050203000203" pitchFamily="34" charset="0"/>
            </a:endParaRPr>
          </a:p>
        </p:txBody>
      </p:sp>
      <p:sp>
        <p:nvSpPr>
          <p:cNvPr id="52" name="Rectangle 51">
            <a:extLst>
              <a:ext uri="{FF2B5EF4-FFF2-40B4-BE49-F238E27FC236}">
                <a16:creationId xmlns:a16="http://schemas.microsoft.com/office/drawing/2014/main" id="{523C8A3D-1BF4-129C-9709-792A9916A8ED}"/>
              </a:ext>
            </a:extLst>
          </p:cNvPr>
          <p:cNvSpPr/>
          <p:nvPr/>
        </p:nvSpPr>
        <p:spPr>
          <a:xfrm>
            <a:off x="4628172" y="991571"/>
            <a:ext cx="3457826" cy="288000"/>
          </a:xfrm>
          <a:prstGeom prst="rect">
            <a:avLst/>
          </a:prstGeom>
          <a:solidFill>
            <a:schemeClr val="bg1">
              <a:lumMod val="95000"/>
            </a:schemeClr>
          </a:solidFill>
          <a:ln w="12700">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097236"/>
            <a:r>
              <a:rPr lang="en-IN" sz="1200" dirty="0">
                <a:solidFill>
                  <a:prstClr val="black"/>
                </a:solidFill>
                <a:latin typeface="IBM Plex Sans" panose="020B0503050203000203" pitchFamily="34" charset="0"/>
              </a:rPr>
              <a:t>Apache Flink</a:t>
            </a:r>
          </a:p>
        </p:txBody>
      </p:sp>
      <p:sp>
        <p:nvSpPr>
          <p:cNvPr id="58" name="Rectangle 57">
            <a:extLst>
              <a:ext uri="{FF2B5EF4-FFF2-40B4-BE49-F238E27FC236}">
                <a16:creationId xmlns:a16="http://schemas.microsoft.com/office/drawing/2014/main" id="{4455839C-75A3-84B6-0F9B-881AD194A2A4}"/>
              </a:ext>
            </a:extLst>
          </p:cNvPr>
          <p:cNvSpPr/>
          <p:nvPr/>
        </p:nvSpPr>
        <p:spPr>
          <a:xfrm>
            <a:off x="9803325" y="981474"/>
            <a:ext cx="1190869" cy="1745018"/>
          </a:xfrm>
          <a:prstGeom prst="rect">
            <a:avLst/>
          </a:prstGeom>
          <a:solidFill>
            <a:schemeClr val="bg1"/>
          </a:solidFill>
          <a:ln w="12700">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defTabSz="1097236"/>
            <a:r>
              <a:rPr lang="en-IN" sz="1200" dirty="0">
                <a:solidFill>
                  <a:prstClr val="black"/>
                </a:solidFill>
                <a:latin typeface="IBM Plex Sans" panose="020B0503050203000203" pitchFamily="34" charset="0"/>
              </a:rPr>
              <a:t>Insights</a:t>
            </a:r>
          </a:p>
          <a:p>
            <a:pPr algn="ctr" defTabSz="1097236"/>
            <a:endParaRPr lang="en-IN" sz="1200" dirty="0">
              <a:solidFill>
                <a:prstClr val="black"/>
              </a:solidFill>
              <a:latin typeface="IBM Plex Sans" panose="020B0503050203000203" pitchFamily="34" charset="0"/>
            </a:endParaRPr>
          </a:p>
          <a:p>
            <a:pPr algn="ctr" defTabSz="1097236"/>
            <a:endParaRPr lang="en-IN" sz="1200" dirty="0">
              <a:solidFill>
                <a:prstClr val="black"/>
              </a:solidFill>
              <a:latin typeface="IBM Plex Sans" panose="020B0503050203000203" pitchFamily="34" charset="0"/>
            </a:endParaRPr>
          </a:p>
          <a:p>
            <a:pPr algn="ctr" defTabSz="1097236"/>
            <a:endParaRPr lang="en-IN" sz="1200" dirty="0">
              <a:solidFill>
                <a:prstClr val="black"/>
              </a:solidFill>
              <a:latin typeface="IBM Plex Sans" panose="020B0503050203000203" pitchFamily="34" charset="0"/>
            </a:endParaRPr>
          </a:p>
          <a:p>
            <a:pPr algn="ctr" defTabSz="1097236"/>
            <a:endParaRPr lang="en-IN" sz="1200" dirty="0">
              <a:solidFill>
                <a:prstClr val="black"/>
              </a:solidFill>
              <a:latin typeface="IBM Plex Sans" panose="020B0503050203000203" pitchFamily="34" charset="0"/>
            </a:endParaRPr>
          </a:p>
          <a:p>
            <a:pPr algn="ctr" defTabSz="1097236"/>
            <a:endParaRPr lang="en-IN" sz="1200" dirty="0">
              <a:solidFill>
                <a:prstClr val="black"/>
              </a:solidFill>
              <a:latin typeface="IBM Plex Sans" panose="020B0503050203000203" pitchFamily="34" charset="0"/>
            </a:endParaRPr>
          </a:p>
        </p:txBody>
      </p:sp>
      <p:sp>
        <p:nvSpPr>
          <p:cNvPr id="59" name="Rectangle 58">
            <a:extLst>
              <a:ext uri="{FF2B5EF4-FFF2-40B4-BE49-F238E27FC236}">
                <a16:creationId xmlns:a16="http://schemas.microsoft.com/office/drawing/2014/main" id="{4FEB4E83-5DA8-6FB2-5556-32FA940C050D}"/>
              </a:ext>
            </a:extLst>
          </p:cNvPr>
          <p:cNvSpPr/>
          <p:nvPr/>
        </p:nvSpPr>
        <p:spPr>
          <a:xfrm>
            <a:off x="1987512" y="5418318"/>
            <a:ext cx="9000000" cy="251999"/>
          </a:xfrm>
          <a:prstGeom prst="rect">
            <a:avLst/>
          </a:prstGeom>
          <a:solidFill>
            <a:schemeClr val="bg1">
              <a:lumMod val="95000"/>
            </a:schemeClr>
          </a:solidFill>
          <a:ln w="12700">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defTabSz="1097236"/>
            <a:r>
              <a:rPr lang="en-IN" sz="1200" dirty="0">
                <a:solidFill>
                  <a:prstClr val="black"/>
                </a:solidFill>
                <a:latin typeface="IBM Plex Sans" panose="020B0503050203000203" pitchFamily="34" charset="0"/>
              </a:rPr>
              <a:t>Cloudera Atlas + Talend DQ</a:t>
            </a:r>
          </a:p>
        </p:txBody>
      </p:sp>
      <p:sp>
        <p:nvSpPr>
          <p:cNvPr id="61" name="Rectangle 60">
            <a:extLst>
              <a:ext uri="{FF2B5EF4-FFF2-40B4-BE49-F238E27FC236}">
                <a16:creationId xmlns:a16="http://schemas.microsoft.com/office/drawing/2014/main" id="{81FC313C-BBEC-D0D6-EF48-6426A0E84C05}"/>
              </a:ext>
            </a:extLst>
          </p:cNvPr>
          <p:cNvSpPr/>
          <p:nvPr/>
        </p:nvSpPr>
        <p:spPr>
          <a:xfrm>
            <a:off x="4631023" y="4663036"/>
            <a:ext cx="3456000" cy="288000"/>
          </a:xfrm>
          <a:prstGeom prst="rect">
            <a:avLst/>
          </a:prstGeom>
          <a:solidFill>
            <a:schemeClr val="bg1">
              <a:lumMod val="95000"/>
            </a:schemeClr>
          </a:solidFill>
          <a:ln w="12700">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097236"/>
            <a:r>
              <a:rPr lang="en-IN" sz="1200" dirty="0">
                <a:solidFill>
                  <a:prstClr val="black"/>
                </a:solidFill>
                <a:latin typeface="IBM Plex Sans" panose="020B0503050203000203" pitchFamily="34" charset="0"/>
              </a:rPr>
              <a:t>Apache Ozone</a:t>
            </a:r>
          </a:p>
        </p:txBody>
      </p:sp>
      <p:sp>
        <p:nvSpPr>
          <p:cNvPr id="76" name="TextBox 75">
            <a:extLst>
              <a:ext uri="{FF2B5EF4-FFF2-40B4-BE49-F238E27FC236}">
                <a16:creationId xmlns:a16="http://schemas.microsoft.com/office/drawing/2014/main" id="{D6E27393-5866-A5F5-53A7-B4AD8890BB51}"/>
              </a:ext>
            </a:extLst>
          </p:cNvPr>
          <p:cNvSpPr txBox="1"/>
          <p:nvPr/>
        </p:nvSpPr>
        <p:spPr>
          <a:xfrm>
            <a:off x="6422492" y="5428566"/>
            <a:ext cx="4531344" cy="229945"/>
          </a:xfrm>
          <a:prstGeom prst="rect">
            <a:avLst/>
          </a:prstGeom>
          <a:noFill/>
        </p:spPr>
        <p:txBody>
          <a:bodyPr wrap="square" lIns="0" tIns="0" rIns="108000" bIns="0" rtlCol="0" anchor="ctr">
            <a:noAutofit/>
          </a:bodyPr>
          <a:lstStyle/>
          <a:p>
            <a:pPr algn="r" defTabSz="1097236">
              <a:defRPr/>
            </a:pPr>
            <a:r>
              <a:rPr lang="en-US" sz="960" dirty="0">
                <a:solidFill>
                  <a:prstClr val="black"/>
                </a:solidFill>
                <a:latin typeface="IBM Plex Serif" panose="02060503050406000203" pitchFamily="18" charset="77"/>
              </a:rPr>
              <a:t>Lifecycle management | Cataloging | Modeling | Quality | Lineage | Monitoring</a:t>
            </a:r>
          </a:p>
        </p:txBody>
      </p:sp>
      <p:pic>
        <p:nvPicPr>
          <p:cNvPr id="99" name="Graphic 98" descr="Users with solid fill">
            <a:extLst>
              <a:ext uri="{FF2B5EF4-FFF2-40B4-BE49-F238E27FC236}">
                <a16:creationId xmlns:a16="http://schemas.microsoft.com/office/drawing/2014/main" id="{C58C685D-982B-75E9-83FB-330817BC06F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186335" y="1645917"/>
            <a:ext cx="487672" cy="487672"/>
          </a:xfrm>
          <a:prstGeom prst="rect">
            <a:avLst/>
          </a:prstGeom>
        </p:spPr>
      </p:pic>
      <p:pic>
        <p:nvPicPr>
          <p:cNvPr id="100" name="Graphic 99" descr="Target Audience outline">
            <a:extLst>
              <a:ext uri="{FF2B5EF4-FFF2-40B4-BE49-F238E27FC236}">
                <a16:creationId xmlns:a16="http://schemas.microsoft.com/office/drawing/2014/main" id="{7342B955-A46F-D8FC-7C48-381D7BBADD8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1196901" y="3510855"/>
            <a:ext cx="466540" cy="466540"/>
          </a:xfrm>
          <a:prstGeom prst="rect">
            <a:avLst/>
          </a:prstGeom>
        </p:spPr>
      </p:pic>
      <p:sp>
        <p:nvSpPr>
          <p:cNvPr id="101" name="TextBox 100">
            <a:extLst>
              <a:ext uri="{FF2B5EF4-FFF2-40B4-BE49-F238E27FC236}">
                <a16:creationId xmlns:a16="http://schemas.microsoft.com/office/drawing/2014/main" id="{BE22DB03-E3D9-1246-BE4E-AF852F669884}"/>
              </a:ext>
            </a:extLst>
          </p:cNvPr>
          <p:cNvSpPr txBox="1"/>
          <p:nvPr/>
        </p:nvSpPr>
        <p:spPr>
          <a:xfrm>
            <a:off x="11144163" y="5978615"/>
            <a:ext cx="625492" cy="415498"/>
          </a:xfrm>
          <a:prstGeom prst="rect">
            <a:avLst/>
          </a:prstGeom>
          <a:noFill/>
        </p:spPr>
        <p:txBody>
          <a:bodyPr wrap="square">
            <a:spAutoFit/>
          </a:bodyPr>
          <a:lstStyle>
            <a:defPPr>
              <a:defRPr lang="en-US"/>
            </a:defPPr>
            <a:lvl1pPr algn="ctr" defTabSz="1097236">
              <a:defRPr sz="1200">
                <a:solidFill>
                  <a:srgbClr val="000000"/>
                </a:solidFill>
                <a:latin typeface="IBM Plex Sans" panose="020B0503050203000203" pitchFamily="34" charset="0"/>
                <a:ea typeface="Arial" panose="020B0604020202020204" pitchFamily="34" charset="0"/>
              </a:defRPr>
            </a:lvl1pPr>
          </a:lstStyle>
          <a:p>
            <a:r>
              <a:rPr lang="en-GB" sz="1050" dirty="0"/>
              <a:t>Admin </a:t>
            </a:r>
          </a:p>
          <a:p>
            <a:r>
              <a:rPr lang="en-GB" sz="1050" dirty="0"/>
              <a:t>Users</a:t>
            </a:r>
            <a:endParaRPr lang="en-IN" sz="1050" dirty="0"/>
          </a:p>
        </p:txBody>
      </p:sp>
      <p:sp>
        <p:nvSpPr>
          <p:cNvPr id="102" name="TextBox 101">
            <a:extLst>
              <a:ext uri="{FF2B5EF4-FFF2-40B4-BE49-F238E27FC236}">
                <a16:creationId xmlns:a16="http://schemas.microsoft.com/office/drawing/2014/main" id="{E976B4A2-27A1-1D21-F156-FFCB9B74A883}"/>
              </a:ext>
            </a:extLst>
          </p:cNvPr>
          <p:cNvSpPr txBox="1"/>
          <p:nvPr/>
        </p:nvSpPr>
        <p:spPr>
          <a:xfrm>
            <a:off x="11062292" y="2120837"/>
            <a:ext cx="747320" cy="423193"/>
          </a:xfrm>
          <a:prstGeom prst="rect">
            <a:avLst/>
          </a:prstGeom>
          <a:noFill/>
        </p:spPr>
        <p:txBody>
          <a:bodyPr wrap="square">
            <a:spAutoFit/>
          </a:bodyPr>
          <a:lstStyle>
            <a:defPPr>
              <a:defRPr lang="en-US"/>
            </a:defPPr>
            <a:lvl1pPr algn="ctr" defTabSz="1097236">
              <a:defRPr sz="1050">
                <a:solidFill>
                  <a:srgbClr val="000000"/>
                </a:solidFill>
                <a:latin typeface="IBM Plex Sans" panose="020B0503050203000203" pitchFamily="34" charset="0"/>
                <a:ea typeface="Arial" panose="020B0604020202020204" pitchFamily="34" charset="0"/>
              </a:defRPr>
            </a:lvl1pPr>
          </a:lstStyle>
          <a:p>
            <a:r>
              <a:rPr lang="en-GB" dirty="0"/>
              <a:t>Business</a:t>
            </a:r>
          </a:p>
          <a:p>
            <a:r>
              <a:rPr lang="en-GB" dirty="0"/>
              <a:t>Users</a:t>
            </a:r>
            <a:endParaRPr lang="en-IN" dirty="0"/>
          </a:p>
        </p:txBody>
      </p:sp>
      <p:pic>
        <p:nvPicPr>
          <p:cNvPr id="117" name="Graphic 116" descr="Smart Phone with solid fill">
            <a:extLst>
              <a:ext uri="{FF2B5EF4-FFF2-40B4-BE49-F238E27FC236}">
                <a16:creationId xmlns:a16="http://schemas.microsoft.com/office/drawing/2014/main" id="{FC43954D-BB4F-8FA5-0577-A99E01D2AD8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1110606" y="1260824"/>
            <a:ext cx="385225" cy="385225"/>
          </a:xfrm>
          <a:prstGeom prst="rect">
            <a:avLst/>
          </a:prstGeom>
        </p:spPr>
      </p:pic>
      <p:pic>
        <p:nvPicPr>
          <p:cNvPr id="118" name="Graphic 117" descr="Laptop with solid fill">
            <a:extLst>
              <a:ext uri="{FF2B5EF4-FFF2-40B4-BE49-F238E27FC236}">
                <a16:creationId xmlns:a16="http://schemas.microsoft.com/office/drawing/2014/main" id="{68AB5364-B18B-8ADA-4650-F8D2856F1B5B}"/>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1470829" y="1316620"/>
            <a:ext cx="385224" cy="385224"/>
          </a:xfrm>
          <a:prstGeom prst="rect">
            <a:avLst/>
          </a:prstGeom>
        </p:spPr>
      </p:pic>
      <p:pic>
        <p:nvPicPr>
          <p:cNvPr id="119" name="Graphic 118" descr="Laptop with solid fill">
            <a:extLst>
              <a:ext uri="{FF2B5EF4-FFF2-40B4-BE49-F238E27FC236}">
                <a16:creationId xmlns:a16="http://schemas.microsoft.com/office/drawing/2014/main" id="{36FE781E-CDC5-1A45-4F93-AF7551486E87}"/>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1252826" y="3173012"/>
            <a:ext cx="385224" cy="385224"/>
          </a:xfrm>
          <a:prstGeom prst="rect">
            <a:avLst/>
          </a:prstGeom>
        </p:spPr>
      </p:pic>
      <p:sp>
        <p:nvSpPr>
          <p:cNvPr id="120" name="TextBox 119">
            <a:extLst>
              <a:ext uri="{FF2B5EF4-FFF2-40B4-BE49-F238E27FC236}">
                <a16:creationId xmlns:a16="http://schemas.microsoft.com/office/drawing/2014/main" id="{362EB7A9-33FC-7554-06E9-69A1B4652DAE}"/>
              </a:ext>
            </a:extLst>
          </p:cNvPr>
          <p:cNvSpPr txBox="1"/>
          <p:nvPr/>
        </p:nvSpPr>
        <p:spPr>
          <a:xfrm>
            <a:off x="11041721" y="4035270"/>
            <a:ext cx="782587" cy="430887"/>
          </a:xfrm>
          <a:prstGeom prst="rect">
            <a:avLst/>
          </a:prstGeom>
          <a:noFill/>
        </p:spPr>
        <p:txBody>
          <a:bodyPr wrap="square">
            <a:spAutoFit/>
          </a:bodyPr>
          <a:lstStyle>
            <a:defPPr>
              <a:defRPr lang="en-US"/>
            </a:defPPr>
            <a:lvl1pPr algn="ctr" defTabSz="1097236">
              <a:defRPr sz="1050">
                <a:solidFill>
                  <a:srgbClr val="000000"/>
                </a:solidFill>
                <a:latin typeface="IBM Plex Sans" panose="020B0503050203000203" pitchFamily="34" charset="0"/>
                <a:ea typeface="Arial" panose="020B0604020202020204" pitchFamily="34" charset="0"/>
              </a:defRPr>
            </a:lvl1pPr>
          </a:lstStyle>
          <a:p>
            <a:r>
              <a:rPr lang="en-GB" dirty="0"/>
              <a:t>Analytics </a:t>
            </a:r>
          </a:p>
          <a:p>
            <a:r>
              <a:rPr lang="en-GB" dirty="0"/>
              <a:t>Users</a:t>
            </a:r>
            <a:endParaRPr lang="en-IN" dirty="0"/>
          </a:p>
        </p:txBody>
      </p:sp>
      <p:grpSp>
        <p:nvGrpSpPr>
          <p:cNvPr id="1029" name="Group 1028">
            <a:extLst>
              <a:ext uri="{FF2B5EF4-FFF2-40B4-BE49-F238E27FC236}">
                <a16:creationId xmlns:a16="http://schemas.microsoft.com/office/drawing/2014/main" id="{AB94D39B-296F-7C75-FAE1-20DEF0CB92CB}"/>
              </a:ext>
            </a:extLst>
          </p:cNvPr>
          <p:cNvGrpSpPr/>
          <p:nvPr/>
        </p:nvGrpSpPr>
        <p:grpSpPr>
          <a:xfrm>
            <a:off x="11210022" y="5391431"/>
            <a:ext cx="508193" cy="507112"/>
            <a:chOff x="11352902" y="5465735"/>
            <a:chExt cx="676503" cy="636658"/>
          </a:xfrm>
        </p:grpSpPr>
        <p:pic>
          <p:nvPicPr>
            <p:cNvPr id="121" name="Graphic 120" descr="User outline">
              <a:extLst>
                <a:ext uri="{FF2B5EF4-FFF2-40B4-BE49-F238E27FC236}">
                  <a16:creationId xmlns:a16="http://schemas.microsoft.com/office/drawing/2014/main" id="{AE0A14AA-4C4A-61B5-15ED-DD0F34BB6880}"/>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1352902" y="5722737"/>
              <a:ext cx="379656" cy="379656"/>
            </a:xfrm>
            <a:prstGeom prst="rect">
              <a:avLst/>
            </a:prstGeom>
          </p:spPr>
        </p:pic>
        <p:pic>
          <p:nvPicPr>
            <p:cNvPr id="122" name="Graphic 121" descr="User outline">
              <a:extLst>
                <a:ext uri="{FF2B5EF4-FFF2-40B4-BE49-F238E27FC236}">
                  <a16:creationId xmlns:a16="http://schemas.microsoft.com/office/drawing/2014/main" id="{B57620E5-1D02-2763-11F5-AF5F888661F1}"/>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1649749" y="5708319"/>
              <a:ext cx="379656" cy="379656"/>
            </a:xfrm>
            <a:prstGeom prst="rect">
              <a:avLst/>
            </a:prstGeom>
          </p:spPr>
        </p:pic>
        <p:pic>
          <p:nvPicPr>
            <p:cNvPr id="123" name="Graphic 122" descr="Monitor with solid fill">
              <a:extLst>
                <a:ext uri="{FF2B5EF4-FFF2-40B4-BE49-F238E27FC236}">
                  <a16:creationId xmlns:a16="http://schemas.microsoft.com/office/drawing/2014/main" id="{58D49BE0-161E-D2B9-46BE-87F3A6E4FD93}"/>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1553325" y="5465735"/>
              <a:ext cx="289721" cy="289721"/>
            </a:xfrm>
            <a:prstGeom prst="rect">
              <a:avLst/>
            </a:prstGeom>
          </p:spPr>
        </p:pic>
      </p:grpSp>
      <p:sp>
        <p:nvSpPr>
          <p:cNvPr id="125" name="TextBox 124">
            <a:extLst>
              <a:ext uri="{FF2B5EF4-FFF2-40B4-BE49-F238E27FC236}">
                <a16:creationId xmlns:a16="http://schemas.microsoft.com/office/drawing/2014/main" id="{BD6587F0-A46A-632A-A349-642D187C29E2}"/>
              </a:ext>
            </a:extLst>
          </p:cNvPr>
          <p:cNvSpPr txBox="1"/>
          <p:nvPr/>
        </p:nvSpPr>
        <p:spPr>
          <a:xfrm>
            <a:off x="496577" y="2772092"/>
            <a:ext cx="1043604" cy="276999"/>
          </a:xfrm>
          <a:prstGeom prst="rect">
            <a:avLst/>
          </a:prstGeom>
          <a:noFill/>
        </p:spPr>
        <p:txBody>
          <a:bodyPr wrap="square">
            <a:spAutoFit/>
          </a:bodyPr>
          <a:lstStyle/>
          <a:p>
            <a:pPr algn="ctr" defTabSz="1097236"/>
            <a:r>
              <a:rPr lang="en-IN" sz="1200" dirty="0">
                <a:solidFill>
                  <a:schemeClr val="accent6">
                    <a:lumMod val="75000"/>
                  </a:schemeClr>
                </a:solidFill>
                <a:latin typeface="IBM Plex Sans" panose="020B0503050203000203" pitchFamily="34" charset="0"/>
                <a:ea typeface="Arial" panose="020B0604020202020204" pitchFamily="34" charset="0"/>
              </a:rPr>
              <a:t>Source APIs </a:t>
            </a:r>
            <a:endParaRPr lang="en-IN" sz="1200" dirty="0">
              <a:solidFill>
                <a:schemeClr val="accent6">
                  <a:lumMod val="75000"/>
                </a:schemeClr>
              </a:solidFill>
              <a:latin typeface="IBM Plex Sans" panose="020B0503050203000203" pitchFamily="34" charset="0"/>
            </a:endParaRPr>
          </a:p>
        </p:txBody>
      </p:sp>
      <p:sp>
        <p:nvSpPr>
          <p:cNvPr id="132" name="Rectangle 131">
            <a:extLst>
              <a:ext uri="{FF2B5EF4-FFF2-40B4-BE49-F238E27FC236}">
                <a16:creationId xmlns:a16="http://schemas.microsoft.com/office/drawing/2014/main" id="{628122C1-5141-EA3B-68E6-77D6BB6C3631}"/>
              </a:ext>
            </a:extLst>
          </p:cNvPr>
          <p:cNvSpPr/>
          <p:nvPr/>
        </p:nvSpPr>
        <p:spPr>
          <a:xfrm>
            <a:off x="416633" y="3176870"/>
            <a:ext cx="1179185" cy="3093653"/>
          </a:xfrm>
          <a:prstGeom prst="rect">
            <a:avLst/>
          </a:prstGeom>
          <a:solidFill>
            <a:schemeClr val="bg1"/>
          </a:solidFill>
          <a:ln w="12700">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defTabSz="1097236"/>
            <a:r>
              <a:rPr lang="en-IN" sz="1200" dirty="0">
                <a:solidFill>
                  <a:schemeClr val="accent6">
                    <a:lumMod val="75000"/>
                  </a:schemeClr>
                </a:solidFill>
                <a:latin typeface="IBM Plex Sans" panose="020B0503050203000203" pitchFamily="34" charset="0"/>
              </a:rPr>
              <a:t>Unstructured Data</a:t>
            </a:r>
          </a:p>
        </p:txBody>
      </p:sp>
      <p:sp>
        <p:nvSpPr>
          <p:cNvPr id="135" name="TextBox 134">
            <a:extLst>
              <a:ext uri="{FF2B5EF4-FFF2-40B4-BE49-F238E27FC236}">
                <a16:creationId xmlns:a16="http://schemas.microsoft.com/office/drawing/2014/main" id="{6EB6FC7A-B2CD-E245-4B1E-4F07EAB3918C}"/>
              </a:ext>
            </a:extLst>
          </p:cNvPr>
          <p:cNvSpPr txBox="1"/>
          <p:nvPr/>
        </p:nvSpPr>
        <p:spPr>
          <a:xfrm>
            <a:off x="575612" y="2476973"/>
            <a:ext cx="923651" cy="276999"/>
          </a:xfrm>
          <a:prstGeom prst="rect">
            <a:avLst/>
          </a:prstGeom>
          <a:noFill/>
        </p:spPr>
        <p:txBody>
          <a:bodyPr wrap="square" rtlCol="0">
            <a:spAutoFit/>
          </a:bodyPr>
          <a:lstStyle/>
          <a:p>
            <a:pPr algn="ctr" defTabSz="1097236"/>
            <a:r>
              <a:rPr lang="en-IN" sz="1200" dirty="0">
                <a:solidFill>
                  <a:schemeClr val="accent6">
                    <a:lumMod val="75000"/>
                  </a:schemeClr>
                </a:solidFill>
                <a:latin typeface="IBM Plex Sans" panose="020B0503050203000203" pitchFamily="34" charset="0"/>
                <a:ea typeface="Arial" panose="020B0604020202020204" pitchFamily="34" charset="0"/>
              </a:rPr>
              <a:t>NoSQL</a:t>
            </a:r>
          </a:p>
        </p:txBody>
      </p:sp>
      <p:pic>
        <p:nvPicPr>
          <p:cNvPr id="7" name="Picture 6" descr="A black and white icon of a paper&#10;&#10;Description automatically generated">
            <a:extLst>
              <a:ext uri="{FF2B5EF4-FFF2-40B4-BE49-F238E27FC236}">
                <a16:creationId xmlns:a16="http://schemas.microsoft.com/office/drawing/2014/main" id="{5D56548B-4292-3E55-2A42-460D44970E0C}"/>
              </a:ext>
            </a:extLst>
          </p:cNvPr>
          <p:cNvPicPr>
            <a:picLocks noChangeAspect="1"/>
          </p:cNvPicPr>
          <p:nvPr/>
        </p:nvPicPr>
        <p:blipFill>
          <a:blip r:embed="rId17"/>
          <a:stretch>
            <a:fillRect/>
          </a:stretch>
        </p:blipFill>
        <p:spPr>
          <a:xfrm>
            <a:off x="986108" y="3894108"/>
            <a:ext cx="516721" cy="360000"/>
          </a:xfrm>
          <a:prstGeom prst="rect">
            <a:avLst/>
          </a:prstGeom>
        </p:spPr>
      </p:pic>
      <p:pic>
        <p:nvPicPr>
          <p:cNvPr id="8" name="Graphic 7" descr="Document outline">
            <a:extLst>
              <a:ext uri="{FF2B5EF4-FFF2-40B4-BE49-F238E27FC236}">
                <a16:creationId xmlns:a16="http://schemas.microsoft.com/office/drawing/2014/main" id="{F59EFCA1-F124-F0F5-D63A-BD360A684909}"/>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567083" y="3870046"/>
            <a:ext cx="391808" cy="360000"/>
          </a:xfrm>
          <a:prstGeom prst="rect">
            <a:avLst/>
          </a:prstGeom>
        </p:spPr>
      </p:pic>
      <p:sp>
        <p:nvSpPr>
          <p:cNvPr id="138" name="TextBox 137">
            <a:extLst>
              <a:ext uri="{FF2B5EF4-FFF2-40B4-BE49-F238E27FC236}">
                <a16:creationId xmlns:a16="http://schemas.microsoft.com/office/drawing/2014/main" id="{BD6713AD-DFA3-35FE-F989-518B31AE4FAF}"/>
              </a:ext>
            </a:extLst>
          </p:cNvPr>
          <p:cNvSpPr txBox="1"/>
          <p:nvPr/>
        </p:nvSpPr>
        <p:spPr>
          <a:xfrm>
            <a:off x="517343" y="4173370"/>
            <a:ext cx="516721" cy="261610"/>
          </a:xfrm>
          <a:prstGeom prst="rect">
            <a:avLst/>
          </a:prstGeom>
          <a:noFill/>
        </p:spPr>
        <p:txBody>
          <a:bodyPr wrap="square">
            <a:spAutoFit/>
          </a:bodyPr>
          <a:lstStyle/>
          <a:p>
            <a:pPr algn="ctr" defTabSz="1097236"/>
            <a:r>
              <a:rPr lang="en-IN" sz="1100" dirty="0">
                <a:solidFill>
                  <a:schemeClr val="accent6">
                    <a:lumMod val="75000"/>
                  </a:schemeClr>
                </a:solidFill>
                <a:latin typeface="IBM Plex Sans" panose="020B0503050203000203" pitchFamily="34" charset="0"/>
                <a:ea typeface="Arial" panose="020B0604020202020204" pitchFamily="34" charset="0"/>
              </a:rPr>
              <a:t>Logs</a:t>
            </a:r>
          </a:p>
        </p:txBody>
      </p:sp>
      <p:sp>
        <p:nvSpPr>
          <p:cNvPr id="139" name="TextBox 138">
            <a:extLst>
              <a:ext uri="{FF2B5EF4-FFF2-40B4-BE49-F238E27FC236}">
                <a16:creationId xmlns:a16="http://schemas.microsoft.com/office/drawing/2014/main" id="{8CC53250-3DBF-F04B-2833-0EEAA024AFD4}"/>
              </a:ext>
            </a:extLst>
          </p:cNvPr>
          <p:cNvSpPr txBox="1"/>
          <p:nvPr/>
        </p:nvSpPr>
        <p:spPr>
          <a:xfrm>
            <a:off x="931777" y="4182165"/>
            <a:ext cx="625382" cy="261610"/>
          </a:xfrm>
          <a:prstGeom prst="rect">
            <a:avLst/>
          </a:prstGeom>
          <a:noFill/>
        </p:spPr>
        <p:txBody>
          <a:bodyPr wrap="square">
            <a:spAutoFit/>
          </a:bodyPr>
          <a:lstStyle/>
          <a:p>
            <a:pPr algn="ctr" defTabSz="1097236"/>
            <a:r>
              <a:rPr lang="en-IN" sz="1100" dirty="0">
                <a:solidFill>
                  <a:schemeClr val="accent6">
                    <a:lumMod val="75000"/>
                  </a:schemeClr>
                </a:solidFill>
                <a:latin typeface="IBM Plex Sans" panose="020B0503050203000203" pitchFamily="34" charset="0"/>
                <a:ea typeface="Arial" panose="020B0604020202020204" pitchFamily="34" charset="0"/>
              </a:rPr>
              <a:t>Feeds</a:t>
            </a:r>
          </a:p>
        </p:txBody>
      </p:sp>
      <p:sp>
        <p:nvSpPr>
          <p:cNvPr id="140" name="TextBox 139">
            <a:extLst>
              <a:ext uri="{FF2B5EF4-FFF2-40B4-BE49-F238E27FC236}">
                <a16:creationId xmlns:a16="http://schemas.microsoft.com/office/drawing/2014/main" id="{0A999C33-7DF7-CE9A-402F-08669F4A255A}"/>
              </a:ext>
            </a:extLst>
          </p:cNvPr>
          <p:cNvSpPr txBox="1"/>
          <p:nvPr/>
        </p:nvSpPr>
        <p:spPr>
          <a:xfrm>
            <a:off x="567447" y="5148071"/>
            <a:ext cx="926584" cy="261610"/>
          </a:xfrm>
          <a:prstGeom prst="rect">
            <a:avLst/>
          </a:prstGeom>
          <a:noFill/>
        </p:spPr>
        <p:txBody>
          <a:bodyPr wrap="square">
            <a:spAutoFit/>
          </a:bodyPr>
          <a:lstStyle/>
          <a:p>
            <a:pPr algn="ctr" defTabSz="1097236"/>
            <a:r>
              <a:rPr lang="en-IN" sz="1100" dirty="0">
                <a:solidFill>
                  <a:schemeClr val="accent6">
                    <a:lumMod val="75000"/>
                  </a:schemeClr>
                </a:solidFill>
                <a:latin typeface="IBM Plex Sans" panose="020B0503050203000203" pitchFamily="34" charset="0"/>
                <a:ea typeface="Arial" panose="020B0604020202020204" pitchFamily="34" charset="0"/>
              </a:rPr>
              <a:t>Media files</a:t>
            </a:r>
          </a:p>
        </p:txBody>
      </p:sp>
      <p:pic>
        <p:nvPicPr>
          <p:cNvPr id="10" name="Picture 9">
            <a:extLst>
              <a:ext uri="{FF2B5EF4-FFF2-40B4-BE49-F238E27FC236}">
                <a16:creationId xmlns:a16="http://schemas.microsoft.com/office/drawing/2014/main" id="{0BF00686-E968-125C-EDFE-BECBABEEE65A}"/>
              </a:ext>
            </a:extLst>
          </p:cNvPr>
          <p:cNvPicPr>
            <a:picLocks noChangeAspect="1"/>
          </p:cNvPicPr>
          <p:nvPr/>
        </p:nvPicPr>
        <p:blipFill>
          <a:blip r:embed="rId20"/>
          <a:stretch>
            <a:fillRect/>
          </a:stretch>
        </p:blipFill>
        <p:spPr>
          <a:xfrm>
            <a:off x="610205" y="5394587"/>
            <a:ext cx="828241" cy="397774"/>
          </a:xfrm>
          <a:prstGeom prst="rect">
            <a:avLst/>
          </a:prstGeom>
        </p:spPr>
      </p:pic>
      <p:sp>
        <p:nvSpPr>
          <p:cNvPr id="141" name="TextBox 140">
            <a:extLst>
              <a:ext uri="{FF2B5EF4-FFF2-40B4-BE49-F238E27FC236}">
                <a16:creationId xmlns:a16="http://schemas.microsoft.com/office/drawing/2014/main" id="{7CF1E157-864A-4443-66BF-FE4A9B8A313D}"/>
              </a:ext>
            </a:extLst>
          </p:cNvPr>
          <p:cNvSpPr txBox="1"/>
          <p:nvPr/>
        </p:nvSpPr>
        <p:spPr>
          <a:xfrm>
            <a:off x="425868" y="5738667"/>
            <a:ext cx="1164947" cy="430887"/>
          </a:xfrm>
          <a:prstGeom prst="rect">
            <a:avLst/>
          </a:prstGeom>
          <a:noFill/>
        </p:spPr>
        <p:txBody>
          <a:bodyPr wrap="square">
            <a:spAutoFit/>
          </a:bodyPr>
          <a:lstStyle/>
          <a:p>
            <a:pPr algn="ctr" defTabSz="1097236"/>
            <a:r>
              <a:rPr lang="en-IN" sz="1100" dirty="0">
                <a:solidFill>
                  <a:schemeClr val="accent6">
                    <a:lumMod val="75000"/>
                  </a:schemeClr>
                </a:solidFill>
                <a:latin typeface="IBM Plex Sans" panose="020B0503050203000203" pitchFamily="34" charset="0"/>
                <a:ea typeface="Arial" panose="020B0604020202020204" pitchFamily="34" charset="0"/>
              </a:rPr>
              <a:t>Social </a:t>
            </a:r>
          </a:p>
          <a:p>
            <a:pPr algn="ctr" defTabSz="1097236"/>
            <a:r>
              <a:rPr lang="en-IN" sz="1100" dirty="0">
                <a:solidFill>
                  <a:schemeClr val="accent6">
                    <a:lumMod val="75000"/>
                  </a:schemeClr>
                </a:solidFill>
                <a:latin typeface="IBM Plex Sans" panose="020B0503050203000203" pitchFamily="34" charset="0"/>
                <a:ea typeface="Arial" panose="020B0604020202020204" pitchFamily="34" charset="0"/>
              </a:rPr>
              <a:t>Data</a:t>
            </a:r>
          </a:p>
        </p:txBody>
      </p:sp>
      <p:sp>
        <p:nvSpPr>
          <p:cNvPr id="3" name="TextBox 2">
            <a:extLst>
              <a:ext uri="{FF2B5EF4-FFF2-40B4-BE49-F238E27FC236}">
                <a16:creationId xmlns:a16="http://schemas.microsoft.com/office/drawing/2014/main" id="{C1F5971F-F00F-DB6A-67A1-3E51F22C6475}"/>
              </a:ext>
            </a:extLst>
          </p:cNvPr>
          <p:cNvSpPr txBox="1"/>
          <p:nvPr/>
        </p:nvSpPr>
        <p:spPr>
          <a:xfrm>
            <a:off x="1990465" y="2216628"/>
            <a:ext cx="836783" cy="646331"/>
          </a:xfrm>
          <a:prstGeom prst="rect">
            <a:avLst/>
          </a:prstGeom>
          <a:noFill/>
        </p:spPr>
        <p:txBody>
          <a:bodyPr wrap="square">
            <a:spAutoFit/>
          </a:bodyPr>
          <a:lstStyle/>
          <a:p>
            <a:pPr algn="ctr" defTabSz="1097236"/>
            <a:r>
              <a:rPr lang="en-IN" sz="1200" dirty="0">
                <a:solidFill>
                  <a:srgbClr val="000000"/>
                </a:solidFill>
                <a:latin typeface="IBM Plex Sans" panose="020B0503050203000203" pitchFamily="34" charset="0"/>
                <a:ea typeface="Arial" panose="020B0604020202020204" pitchFamily="34" charset="0"/>
              </a:rPr>
              <a:t>Managed FTP</a:t>
            </a:r>
          </a:p>
          <a:p>
            <a:pPr algn="ctr" defTabSz="1097236"/>
            <a:r>
              <a:rPr lang="en-IN" sz="1200" dirty="0">
                <a:solidFill>
                  <a:srgbClr val="000000"/>
                </a:solidFill>
                <a:latin typeface="IBM Plex Sans" panose="020B0503050203000203" pitchFamily="34" charset="0"/>
                <a:ea typeface="Arial" panose="020B0604020202020204" pitchFamily="34" charset="0"/>
              </a:rPr>
              <a:t>(secured) </a:t>
            </a:r>
            <a:endParaRPr lang="en-IN" sz="1200" dirty="0">
              <a:solidFill>
                <a:prstClr val="black"/>
              </a:solidFill>
              <a:latin typeface="IBM Plex Sans" panose="020B0503050203000203" pitchFamily="34" charset="0"/>
            </a:endParaRPr>
          </a:p>
        </p:txBody>
      </p:sp>
      <p:sp>
        <p:nvSpPr>
          <p:cNvPr id="5" name="Rectangle 4">
            <a:extLst>
              <a:ext uri="{FF2B5EF4-FFF2-40B4-BE49-F238E27FC236}">
                <a16:creationId xmlns:a16="http://schemas.microsoft.com/office/drawing/2014/main" id="{5F6BC381-61C0-7A27-D541-DF644C249C21}"/>
              </a:ext>
            </a:extLst>
          </p:cNvPr>
          <p:cNvSpPr/>
          <p:nvPr/>
        </p:nvSpPr>
        <p:spPr>
          <a:xfrm>
            <a:off x="2094914" y="3054167"/>
            <a:ext cx="618935" cy="424968"/>
          </a:xfrm>
          <a:prstGeom prst="rect">
            <a:avLst/>
          </a:prstGeom>
          <a:solidFill>
            <a:schemeClr val="accent6">
              <a:lumMod val="20000"/>
              <a:lumOff val="80000"/>
            </a:schemeClr>
          </a:solidFill>
          <a:ln>
            <a:solidFill>
              <a:schemeClr val="accent6">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lIns="36000" rIns="36000" rtlCol="0" anchor="ctr"/>
          <a:lstStyle/>
          <a:p>
            <a:pPr algn="ctr" defTabSz="1097236"/>
            <a:r>
              <a:rPr lang="en-IN" sz="1200" dirty="0">
                <a:solidFill>
                  <a:prstClr val="black"/>
                </a:solidFill>
                <a:latin typeface="IBM Plex Sans" panose="020B0503050203000203" pitchFamily="34" charset="0"/>
              </a:rPr>
              <a:t>Conn.</a:t>
            </a:r>
          </a:p>
        </p:txBody>
      </p:sp>
      <p:sp>
        <p:nvSpPr>
          <p:cNvPr id="6" name="Rectangle 5">
            <a:extLst>
              <a:ext uri="{FF2B5EF4-FFF2-40B4-BE49-F238E27FC236}">
                <a16:creationId xmlns:a16="http://schemas.microsoft.com/office/drawing/2014/main" id="{5F71078D-AAD3-6BDA-92FF-C0DF852A7028}"/>
              </a:ext>
            </a:extLst>
          </p:cNvPr>
          <p:cNvSpPr/>
          <p:nvPr/>
        </p:nvSpPr>
        <p:spPr>
          <a:xfrm>
            <a:off x="2094914" y="3555996"/>
            <a:ext cx="618935" cy="424968"/>
          </a:xfrm>
          <a:prstGeom prst="rect">
            <a:avLst/>
          </a:prstGeom>
          <a:solidFill>
            <a:schemeClr val="accent6">
              <a:lumMod val="20000"/>
              <a:lumOff val="80000"/>
            </a:schemeClr>
          </a:solidFill>
          <a:ln>
            <a:solidFill>
              <a:schemeClr val="accent6">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lIns="36000" rIns="36000" rtlCol="0" anchor="ctr"/>
          <a:lstStyle/>
          <a:p>
            <a:pPr algn="ctr" defTabSz="1097236"/>
            <a:r>
              <a:rPr lang="en-IN" sz="1200" dirty="0">
                <a:solidFill>
                  <a:prstClr val="black"/>
                </a:solidFill>
                <a:latin typeface="IBM Plex Sans" panose="020B0503050203000203" pitchFamily="34" charset="0"/>
              </a:rPr>
              <a:t>Conn.</a:t>
            </a:r>
          </a:p>
        </p:txBody>
      </p:sp>
      <p:grpSp>
        <p:nvGrpSpPr>
          <p:cNvPr id="20" name="Group 19">
            <a:extLst>
              <a:ext uri="{FF2B5EF4-FFF2-40B4-BE49-F238E27FC236}">
                <a16:creationId xmlns:a16="http://schemas.microsoft.com/office/drawing/2014/main" id="{F1948066-0E5C-6E59-2EA3-CF186DE07BF8}"/>
              </a:ext>
            </a:extLst>
          </p:cNvPr>
          <p:cNvGrpSpPr/>
          <p:nvPr/>
        </p:nvGrpSpPr>
        <p:grpSpPr>
          <a:xfrm>
            <a:off x="2945808" y="3985522"/>
            <a:ext cx="1430997" cy="836119"/>
            <a:chOff x="3045819" y="5157122"/>
            <a:chExt cx="1430997" cy="836119"/>
          </a:xfrm>
        </p:grpSpPr>
        <p:pic>
          <p:nvPicPr>
            <p:cNvPr id="15" name="Graphic 14" descr="Daily calendar outline">
              <a:extLst>
                <a:ext uri="{FF2B5EF4-FFF2-40B4-BE49-F238E27FC236}">
                  <a16:creationId xmlns:a16="http://schemas.microsoft.com/office/drawing/2014/main" id="{5E04907F-AF59-2CCE-6403-F0A5720EBDC1}"/>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3455757" y="5157122"/>
              <a:ext cx="635476" cy="635476"/>
            </a:xfrm>
            <a:prstGeom prst="rect">
              <a:avLst/>
            </a:prstGeom>
          </p:spPr>
        </p:pic>
        <p:sp>
          <p:nvSpPr>
            <p:cNvPr id="17" name="TextBox 16">
              <a:extLst>
                <a:ext uri="{FF2B5EF4-FFF2-40B4-BE49-F238E27FC236}">
                  <a16:creationId xmlns:a16="http://schemas.microsoft.com/office/drawing/2014/main" id="{41A8AF16-61C1-BD4A-CA3A-64E84C2BDBE5}"/>
                </a:ext>
              </a:extLst>
            </p:cNvPr>
            <p:cNvSpPr txBox="1"/>
            <p:nvPr/>
          </p:nvSpPr>
          <p:spPr>
            <a:xfrm>
              <a:off x="3045819" y="5716242"/>
              <a:ext cx="1430997" cy="276999"/>
            </a:xfrm>
            <a:prstGeom prst="rect">
              <a:avLst/>
            </a:prstGeom>
            <a:noFill/>
          </p:spPr>
          <p:txBody>
            <a:bodyPr wrap="square">
              <a:spAutoFit/>
            </a:bodyPr>
            <a:lstStyle/>
            <a:p>
              <a:pPr algn="ctr" defTabSz="1097236"/>
              <a:r>
                <a:rPr lang="en-IN" sz="1200" dirty="0">
                  <a:solidFill>
                    <a:srgbClr val="000000"/>
                  </a:solidFill>
                  <a:latin typeface="IBM Plex Sans" panose="020B0503050203000203" pitchFamily="34" charset="0"/>
                  <a:ea typeface="Arial" panose="020B0604020202020204" pitchFamily="34" charset="0"/>
                </a:rPr>
                <a:t>Apache Airflow</a:t>
              </a:r>
              <a:endParaRPr lang="en-IN" sz="1200" dirty="0">
                <a:solidFill>
                  <a:prstClr val="black"/>
                </a:solidFill>
                <a:latin typeface="IBM Plex Sans" panose="020B0503050203000203" pitchFamily="34" charset="0"/>
              </a:endParaRPr>
            </a:p>
          </p:txBody>
        </p:sp>
      </p:grpSp>
      <p:sp>
        <p:nvSpPr>
          <p:cNvPr id="145" name="Rectangle 144">
            <a:extLst>
              <a:ext uri="{FF2B5EF4-FFF2-40B4-BE49-F238E27FC236}">
                <a16:creationId xmlns:a16="http://schemas.microsoft.com/office/drawing/2014/main" id="{FE7BDCDF-B0F5-68C1-2443-ED554981E2B8}"/>
              </a:ext>
            </a:extLst>
          </p:cNvPr>
          <p:cNvSpPr/>
          <p:nvPr/>
        </p:nvSpPr>
        <p:spPr>
          <a:xfrm>
            <a:off x="4502276" y="593797"/>
            <a:ext cx="3719090" cy="1496070"/>
          </a:xfrm>
          <a:prstGeom prst="rect">
            <a:avLst/>
          </a:prstGeom>
          <a:noFill/>
          <a:ln w="12700" cmpd="sng">
            <a:solidFill>
              <a:schemeClr val="tx1">
                <a:alpha val="99000"/>
              </a:schemeClr>
            </a:solidFill>
            <a:prstDash val="solid"/>
            <a:extLst>
              <a:ext uri="{C807C97D-BFC1-408E-A445-0C87EB9F89A2}">
                <ask:lineSketchStyleProps xmlns:ask="http://schemas.microsoft.com/office/drawing/2018/sketchyshapes" sd="1219033472">
                  <a:custGeom>
                    <a:avLst/>
                    <a:gdLst>
                      <a:gd name="connsiteX0" fmla="*/ 0 w 5517100"/>
                      <a:gd name="connsiteY0" fmla="*/ 0 h 3705023"/>
                      <a:gd name="connsiteX1" fmla="*/ 496539 w 5517100"/>
                      <a:gd name="connsiteY1" fmla="*/ 0 h 3705023"/>
                      <a:gd name="connsiteX2" fmla="*/ 882736 w 5517100"/>
                      <a:gd name="connsiteY2" fmla="*/ 0 h 3705023"/>
                      <a:gd name="connsiteX3" fmla="*/ 1544788 w 5517100"/>
                      <a:gd name="connsiteY3" fmla="*/ 0 h 3705023"/>
                      <a:gd name="connsiteX4" fmla="*/ 2041327 w 5517100"/>
                      <a:gd name="connsiteY4" fmla="*/ 0 h 3705023"/>
                      <a:gd name="connsiteX5" fmla="*/ 2537866 w 5517100"/>
                      <a:gd name="connsiteY5" fmla="*/ 0 h 3705023"/>
                      <a:gd name="connsiteX6" fmla="*/ 3199918 w 5517100"/>
                      <a:gd name="connsiteY6" fmla="*/ 0 h 3705023"/>
                      <a:gd name="connsiteX7" fmla="*/ 3641286 w 5517100"/>
                      <a:gd name="connsiteY7" fmla="*/ 0 h 3705023"/>
                      <a:gd name="connsiteX8" fmla="*/ 4303338 w 5517100"/>
                      <a:gd name="connsiteY8" fmla="*/ 0 h 3705023"/>
                      <a:gd name="connsiteX9" fmla="*/ 4965390 w 5517100"/>
                      <a:gd name="connsiteY9" fmla="*/ 0 h 3705023"/>
                      <a:gd name="connsiteX10" fmla="*/ 5517100 w 5517100"/>
                      <a:gd name="connsiteY10" fmla="*/ 0 h 3705023"/>
                      <a:gd name="connsiteX11" fmla="*/ 5517100 w 5517100"/>
                      <a:gd name="connsiteY11" fmla="*/ 603389 h 3705023"/>
                      <a:gd name="connsiteX12" fmla="*/ 5517100 w 5517100"/>
                      <a:gd name="connsiteY12" fmla="*/ 1169729 h 3705023"/>
                      <a:gd name="connsiteX13" fmla="*/ 5517100 w 5517100"/>
                      <a:gd name="connsiteY13" fmla="*/ 1587867 h 3705023"/>
                      <a:gd name="connsiteX14" fmla="*/ 5517100 w 5517100"/>
                      <a:gd name="connsiteY14" fmla="*/ 2117156 h 3705023"/>
                      <a:gd name="connsiteX15" fmla="*/ 5517100 w 5517100"/>
                      <a:gd name="connsiteY15" fmla="*/ 2646445 h 3705023"/>
                      <a:gd name="connsiteX16" fmla="*/ 5517100 w 5517100"/>
                      <a:gd name="connsiteY16" fmla="*/ 3175734 h 3705023"/>
                      <a:gd name="connsiteX17" fmla="*/ 5517100 w 5517100"/>
                      <a:gd name="connsiteY17" fmla="*/ 3705023 h 3705023"/>
                      <a:gd name="connsiteX18" fmla="*/ 4910219 w 5517100"/>
                      <a:gd name="connsiteY18" fmla="*/ 3705023 h 3705023"/>
                      <a:gd name="connsiteX19" fmla="*/ 4524022 w 5517100"/>
                      <a:gd name="connsiteY19" fmla="*/ 3705023 h 3705023"/>
                      <a:gd name="connsiteX20" fmla="*/ 4082654 w 5517100"/>
                      <a:gd name="connsiteY20" fmla="*/ 3705023 h 3705023"/>
                      <a:gd name="connsiteX21" fmla="*/ 3420602 w 5517100"/>
                      <a:gd name="connsiteY21" fmla="*/ 3705023 h 3705023"/>
                      <a:gd name="connsiteX22" fmla="*/ 2868892 w 5517100"/>
                      <a:gd name="connsiteY22" fmla="*/ 3705023 h 3705023"/>
                      <a:gd name="connsiteX23" fmla="*/ 2427524 w 5517100"/>
                      <a:gd name="connsiteY23" fmla="*/ 3705023 h 3705023"/>
                      <a:gd name="connsiteX24" fmla="*/ 1875814 w 5517100"/>
                      <a:gd name="connsiteY24" fmla="*/ 3705023 h 3705023"/>
                      <a:gd name="connsiteX25" fmla="*/ 1489617 w 5517100"/>
                      <a:gd name="connsiteY25" fmla="*/ 3705023 h 3705023"/>
                      <a:gd name="connsiteX26" fmla="*/ 1103420 w 5517100"/>
                      <a:gd name="connsiteY26" fmla="*/ 3705023 h 3705023"/>
                      <a:gd name="connsiteX27" fmla="*/ 551710 w 5517100"/>
                      <a:gd name="connsiteY27" fmla="*/ 3705023 h 3705023"/>
                      <a:gd name="connsiteX28" fmla="*/ 0 w 5517100"/>
                      <a:gd name="connsiteY28" fmla="*/ 3705023 h 3705023"/>
                      <a:gd name="connsiteX29" fmla="*/ 0 w 5517100"/>
                      <a:gd name="connsiteY29" fmla="*/ 3138684 h 3705023"/>
                      <a:gd name="connsiteX30" fmla="*/ 0 w 5517100"/>
                      <a:gd name="connsiteY30" fmla="*/ 2646445 h 3705023"/>
                      <a:gd name="connsiteX31" fmla="*/ 0 w 5517100"/>
                      <a:gd name="connsiteY31" fmla="*/ 2228307 h 3705023"/>
                      <a:gd name="connsiteX32" fmla="*/ 0 w 5517100"/>
                      <a:gd name="connsiteY32" fmla="*/ 1661967 h 3705023"/>
                      <a:gd name="connsiteX33" fmla="*/ 0 w 5517100"/>
                      <a:gd name="connsiteY33" fmla="*/ 1206779 h 3705023"/>
                      <a:gd name="connsiteX34" fmla="*/ 0 w 5517100"/>
                      <a:gd name="connsiteY34" fmla="*/ 640440 h 3705023"/>
                      <a:gd name="connsiteX35" fmla="*/ 0 w 5517100"/>
                      <a:gd name="connsiteY35" fmla="*/ 0 h 3705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17100" h="3705023" extrusionOk="0">
                        <a:moveTo>
                          <a:pt x="0" y="0"/>
                        </a:moveTo>
                        <a:cubicBezTo>
                          <a:pt x="136378" y="-22571"/>
                          <a:pt x="263509" y="41984"/>
                          <a:pt x="496539" y="0"/>
                        </a:cubicBezTo>
                        <a:cubicBezTo>
                          <a:pt x="729569" y="-41984"/>
                          <a:pt x="802058" y="40759"/>
                          <a:pt x="882736" y="0"/>
                        </a:cubicBezTo>
                        <a:cubicBezTo>
                          <a:pt x="963414" y="-40759"/>
                          <a:pt x="1389642" y="63693"/>
                          <a:pt x="1544788" y="0"/>
                        </a:cubicBezTo>
                        <a:cubicBezTo>
                          <a:pt x="1699934" y="-63693"/>
                          <a:pt x="1922519" y="24155"/>
                          <a:pt x="2041327" y="0"/>
                        </a:cubicBezTo>
                        <a:cubicBezTo>
                          <a:pt x="2160135" y="-24155"/>
                          <a:pt x="2378845" y="9596"/>
                          <a:pt x="2537866" y="0"/>
                        </a:cubicBezTo>
                        <a:cubicBezTo>
                          <a:pt x="2696887" y="-9596"/>
                          <a:pt x="2968875" y="40693"/>
                          <a:pt x="3199918" y="0"/>
                        </a:cubicBezTo>
                        <a:cubicBezTo>
                          <a:pt x="3430961" y="-40693"/>
                          <a:pt x="3461340" y="758"/>
                          <a:pt x="3641286" y="0"/>
                        </a:cubicBezTo>
                        <a:cubicBezTo>
                          <a:pt x="3821232" y="-758"/>
                          <a:pt x="4088999" y="17944"/>
                          <a:pt x="4303338" y="0"/>
                        </a:cubicBezTo>
                        <a:cubicBezTo>
                          <a:pt x="4517677" y="-17944"/>
                          <a:pt x="4742167" y="16828"/>
                          <a:pt x="4965390" y="0"/>
                        </a:cubicBezTo>
                        <a:cubicBezTo>
                          <a:pt x="5188613" y="-16828"/>
                          <a:pt x="5365529" y="16223"/>
                          <a:pt x="5517100" y="0"/>
                        </a:cubicBezTo>
                        <a:cubicBezTo>
                          <a:pt x="5566659" y="209353"/>
                          <a:pt x="5516049" y="323191"/>
                          <a:pt x="5517100" y="603389"/>
                        </a:cubicBezTo>
                        <a:cubicBezTo>
                          <a:pt x="5518151" y="883587"/>
                          <a:pt x="5489366" y="909633"/>
                          <a:pt x="5517100" y="1169729"/>
                        </a:cubicBezTo>
                        <a:cubicBezTo>
                          <a:pt x="5544834" y="1429825"/>
                          <a:pt x="5478324" y="1490040"/>
                          <a:pt x="5517100" y="1587867"/>
                        </a:cubicBezTo>
                        <a:cubicBezTo>
                          <a:pt x="5555876" y="1685694"/>
                          <a:pt x="5454958" y="1922253"/>
                          <a:pt x="5517100" y="2117156"/>
                        </a:cubicBezTo>
                        <a:cubicBezTo>
                          <a:pt x="5579242" y="2312059"/>
                          <a:pt x="5513772" y="2432029"/>
                          <a:pt x="5517100" y="2646445"/>
                        </a:cubicBezTo>
                        <a:cubicBezTo>
                          <a:pt x="5520428" y="2860861"/>
                          <a:pt x="5459207" y="3066020"/>
                          <a:pt x="5517100" y="3175734"/>
                        </a:cubicBezTo>
                        <a:cubicBezTo>
                          <a:pt x="5574993" y="3285448"/>
                          <a:pt x="5474241" y="3591688"/>
                          <a:pt x="5517100" y="3705023"/>
                        </a:cubicBezTo>
                        <a:cubicBezTo>
                          <a:pt x="5358966" y="3745541"/>
                          <a:pt x="5117600" y="3646996"/>
                          <a:pt x="4910219" y="3705023"/>
                        </a:cubicBezTo>
                        <a:cubicBezTo>
                          <a:pt x="4702838" y="3763050"/>
                          <a:pt x="4702351" y="3704641"/>
                          <a:pt x="4524022" y="3705023"/>
                        </a:cubicBezTo>
                        <a:cubicBezTo>
                          <a:pt x="4345693" y="3705405"/>
                          <a:pt x="4178065" y="3671836"/>
                          <a:pt x="4082654" y="3705023"/>
                        </a:cubicBezTo>
                        <a:cubicBezTo>
                          <a:pt x="3987243" y="3738210"/>
                          <a:pt x="3727866" y="3680657"/>
                          <a:pt x="3420602" y="3705023"/>
                        </a:cubicBezTo>
                        <a:cubicBezTo>
                          <a:pt x="3113338" y="3729389"/>
                          <a:pt x="3092297" y="3703718"/>
                          <a:pt x="2868892" y="3705023"/>
                        </a:cubicBezTo>
                        <a:cubicBezTo>
                          <a:pt x="2645487" y="3706328"/>
                          <a:pt x="2554958" y="3652983"/>
                          <a:pt x="2427524" y="3705023"/>
                        </a:cubicBezTo>
                        <a:cubicBezTo>
                          <a:pt x="2300090" y="3757063"/>
                          <a:pt x="2075949" y="3647845"/>
                          <a:pt x="1875814" y="3705023"/>
                        </a:cubicBezTo>
                        <a:cubicBezTo>
                          <a:pt x="1675679" y="3762201"/>
                          <a:pt x="1657774" y="3662540"/>
                          <a:pt x="1489617" y="3705023"/>
                        </a:cubicBezTo>
                        <a:cubicBezTo>
                          <a:pt x="1321460" y="3747506"/>
                          <a:pt x="1211879" y="3692689"/>
                          <a:pt x="1103420" y="3705023"/>
                        </a:cubicBezTo>
                        <a:cubicBezTo>
                          <a:pt x="994961" y="3717357"/>
                          <a:pt x="724840" y="3651360"/>
                          <a:pt x="551710" y="3705023"/>
                        </a:cubicBezTo>
                        <a:cubicBezTo>
                          <a:pt x="378580" y="3758686"/>
                          <a:pt x="163039" y="3669227"/>
                          <a:pt x="0" y="3705023"/>
                        </a:cubicBezTo>
                        <a:cubicBezTo>
                          <a:pt x="-54728" y="3532296"/>
                          <a:pt x="66027" y="3319192"/>
                          <a:pt x="0" y="3138684"/>
                        </a:cubicBezTo>
                        <a:cubicBezTo>
                          <a:pt x="-66027" y="2958176"/>
                          <a:pt x="14804" y="2774809"/>
                          <a:pt x="0" y="2646445"/>
                        </a:cubicBezTo>
                        <a:cubicBezTo>
                          <a:pt x="-14804" y="2518081"/>
                          <a:pt x="46937" y="2384816"/>
                          <a:pt x="0" y="2228307"/>
                        </a:cubicBezTo>
                        <a:cubicBezTo>
                          <a:pt x="-46937" y="2071798"/>
                          <a:pt x="66945" y="1891444"/>
                          <a:pt x="0" y="1661967"/>
                        </a:cubicBezTo>
                        <a:cubicBezTo>
                          <a:pt x="-66945" y="1432490"/>
                          <a:pt x="4706" y="1318097"/>
                          <a:pt x="0" y="1206779"/>
                        </a:cubicBezTo>
                        <a:cubicBezTo>
                          <a:pt x="-4706" y="1095461"/>
                          <a:pt x="57983" y="767534"/>
                          <a:pt x="0" y="640440"/>
                        </a:cubicBezTo>
                        <a:cubicBezTo>
                          <a:pt x="-57983" y="513346"/>
                          <a:pt x="69228" y="284092"/>
                          <a:pt x="0" y="0"/>
                        </a:cubicBezTo>
                        <a:close/>
                      </a:path>
                    </a:pathLst>
                  </a:custGeom>
                  <ask:type>
                    <ask:lineSketchNone/>
                  </ask:type>
                </ask:lineSketchStyleProps>
              </a:ext>
            </a:extLst>
          </a:ln>
        </p:spPr>
        <p:style>
          <a:lnRef idx="2">
            <a:schemeClr val="accent1"/>
          </a:lnRef>
          <a:fillRef idx="1">
            <a:schemeClr val="lt1"/>
          </a:fillRef>
          <a:effectRef idx="0">
            <a:schemeClr val="accent1"/>
          </a:effectRef>
          <a:fontRef idx="minor">
            <a:schemeClr val="dk1"/>
          </a:fontRef>
        </p:style>
        <p:txBody>
          <a:bodyPr tIns="36000" rtlCol="0" anchor="t"/>
          <a:lstStyle/>
          <a:p>
            <a:pPr algn="ctr"/>
            <a:r>
              <a:rPr lang="en-IN" sz="1200" dirty="0">
                <a:latin typeface="IBM Plex Sans" panose="020B0503050203000203" pitchFamily="34" charset="0"/>
              </a:rPr>
              <a:t>Data Processing Layer</a:t>
            </a:r>
          </a:p>
        </p:txBody>
      </p:sp>
      <p:sp>
        <p:nvSpPr>
          <p:cNvPr id="148" name="Rectangle 147">
            <a:extLst>
              <a:ext uri="{FF2B5EF4-FFF2-40B4-BE49-F238E27FC236}">
                <a16:creationId xmlns:a16="http://schemas.microsoft.com/office/drawing/2014/main" id="{EF7134B2-F2EE-FB2B-D476-1D9EC4DCAB94}"/>
              </a:ext>
            </a:extLst>
          </p:cNvPr>
          <p:cNvSpPr/>
          <p:nvPr/>
        </p:nvSpPr>
        <p:spPr>
          <a:xfrm>
            <a:off x="3073941" y="3696480"/>
            <a:ext cx="180000" cy="144000"/>
          </a:xfrm>
          <a:prstGeom prst="rect">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defTabSz="1097236"/>
            <a:endParaRPr lang="en-IN" sz="1200" dirty="0">
              <a:solidFill>
                <a:schemeClr val="tx1"/>
              </a:solidFill>
              <a:latin typeface="IBM Plex Sans" panose="020B0503050203000203" pitchFamily="34" charset="0"/>
            </a:endParaRPr>
          </a:p>
        </p:txBody>
      </p:sp>
      <p:sp>
        <p:nvSpPr>
          <p:cNvPr id="149" name="Rectangle 148">
            <a:extLst>
              <a:ext uri="{FF2B5EF4-FFF2-40B4-BE49-F238E27FC236}">
                <a16:creationId xmlns:a16="http://schemas.microsoft.com/office/drawing/2014/main" id="{5442AAF7-CE61-1DE1-47BB-B6E3A9D59E01}"/>
              </a:ext>
            </a:extLst>
          </p:cNvPr>
          <p:cNvSpPr/>
          <p:nvPr/>
        </p:nvSpPr>
        <p:spPr>
          <a:xfrm>
            <a:off x="3069821" y="3194651"/>
            <a:ext cx="180000" cy="144000"/>
          </a:xfrm>
          <a:prstGeom prst="rect">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defTabSz="1097236"/>
            <a:endParaRPr lang="en-IN" sz="1200" dirty="0">
              <a:solidFill>
                <a:schemeClr val="tx1"/>
              </a:solidFill>
              <a:latin typeface="IBM Plex Sans" panose="020B0503050203000203" pitchFamily="34" charset="0"/>
            </a:endParaRPr>
          </a:p>
        </p:txBody>
      </p:sp>
      <p:sp>
        <p:nvSpPr>
          <p:cNvPr id="150" name="Rectangle 149">
            <a:extLst>
              <a:ext uri="{FF2B5EF4-FFF2-40B4-BE49-F238E27FC236}">
                <a16:creationId xmlns:a16="http://schemas.microsoft.com/office/drawing/2014/main" id="{44D02612-DC1A-78DD-2900-25455394D309}"/>
              </a:ext>
            </a:extLst>
          </p:cNvPr>
          <p:cNvSpPr/>
          <p:nvPr/>
        </p:nvSpPr>
        <p:spPr>
          <a:xfrm>
            <a:off x="3084587" y="1953420"/>
            <a:ext cx="180000" cy="144000"/>
          </a:xfrm>
          <a:prstGeom prst="rect">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defTabSz="1097236"/>
            <a:endParaRPr lang="en-IN" sz="1200" dirty="0">
              <a:solidFill>
                <a:schemeClr val="tx1"/>
              </a:solidFill>
              <a:latin typeface="IBM Plex Sans" panose="020B0503050203000203" pitchFamily="34" charset="0"/>
            </a:endParaRPr>
          </a:p>
        </p:txBody>
      </p:sp>
      <p:sp>
        <p:nvSpPr>
          <p:cNvPr id="161" name="Rectangle 160">
            <a:extLst>
              <a:ext uri="{FF2B5EF4-FFF2-40B4-BE49-F238E27FC236}">
                <a16:creationId xmlns:a16="http://schemas.microsoft.com/office/drawing/2014/main" id="{F8760235-DCE0-11C0-8D25-39BCC98BDACF}"/>
              </a:ext>
            </a:extLst>
          </p:cNvPr>
          <p:cNvSpPr/>
          <p:nvPr/>
        </p:nvSpPr>
        <p:spPr>
          <a:xfrm>
            <a:off x="4496984" y="2172212"/>
            <a:ext cx="3724382" cy="2877759"/>
          </a:xfrm>
          <a:prstGeom prst="rect">
            <a:avLst/>
          </a:prstGeom>
          <a:noFill/>
          <a:ln w="12700" cmpd="sng">
            <a:solidFill>
              <a:schemeClr val="tx1">
                <a:alpha val="99000"/>
              </a:schemeClr>
            </a:solidFill>
            <a:prstDash val="solid"/>
            <a:extLst>
              <a:ext uri="{C807C97D-BFC1-408E-A445-0C87EB9F89A2}">
                <ask:lineSketchStyleProps xmlns:ask="http://schemas.microsoft.com/office/drawing/2018/sketchyshapes" sd="1219033472">
                  <a:custGeom>
                    <a:avLst/>
                    <a:gdLst>
                      <a:gd name="connsiteX0" fmla="*/ 0 w 5517100"/>
                      <a:gd name="connsiteY0" fmla="*/ 0 h 3705023"/>
                      <a:gd name="connsiteX1" fmla="*/ 496539 w 5517100"/>
                      <a:gd name="connsiteY1" fmla="*/ 0 h 3705023"/>
                      <a:gd name="connsiteX2" fmla="*/ 882736 w 5517100"/>
                      <a:gd name="connsiteY2" fmla="*/ 0 h 3705023"/>
                      <a:gd name="connsiteX3" fmla="*/ 1544788 w 5517100"/>
                      <a:gd name="connsiteY3" fmla="*/ 0 h 3705023"/>
                      <a:gd name="connsiteX4" fmla="*/ 2041327 w 5517100"/>
                      <a:gd name="connsiteY4" fmla="*/ 0 h 3705023"/>
                      <a:gd name="connsiteX5" fmla="*/ 2537866 w 5517100"/>
                      <a:gd name="connsiteY5" fmla="*/ 0 h 3705023"/>
                      <a:gd name="connsiteX6" fmla="*/ 3199918 w 5517100"/>
                      <a:gd name="connsiteY6" fmla="*/ 0 h 3705023"/>
                      <a:gd name="connsiteX7" fmla="*/ 3641286 w 5517100"/>
                      <a:gd name="connsiteY7" fmla="*/ 0 h 3705023"/>
                      <a:gd name="connsiteX8" fmla="*/ 4303338 w 5517100"/>
                      <a:gd name="connsiteY8" fmla="*/ 0 h 3705023"/>
                      <a:gd name="connsiteX9" fmla="*/ 4965390 w 5517100"/>
                      <a:gd name="connsiteY9" fmla="*/ 0 h 3705023"/>
                      <a:gd name="connsiteX10" fmla="*/ 5517100 w 5517100"/>
                      <a:gd name="connsiteY10" fmla="*/ 0 h 3705023"/>
                      <a:gd name="connsiteX11" fmla="*/ 5517100 w 5517100"/>
                      <a:gd name="connsiteY11" fmla="*/ 603389 h 3705023"/>
                      <a:gd name="connsiteX12" fmla="*/ 5517100 w 5517100"/>
                      <a:gd name="connsiteY12" fmla="*/ 1169729 h 3705023"/>
                      <a:gd name="connsiteX13" fmla="*/ 5517100 w 5517100"/>
                      <a:gd name="connsiteY13" fmla="*/ 1587867 h 3705023"/>
                      <a:gd name="connsiteX14" fmla="*/ 5517100 w 5517100"/>
                      <a:gd name="connsiteY14" fmla="*/ 2117156 h 3705023"/>
                      <a:gd name="connsiteX15" fmla="*/ 5517100 w 5517100"/>
                      <a:gd name="connsiteY15" fmla="*/ 2646445 h 3705023"/>
                      <a:gd name="connsiteX16" fmla="*/ 5517100 w 5517100"/>
                      <a:gd name="connsiteY16" fmla="*/ 3175734 h 3705023"/>
                      <a:gd name="connsiteX17" fmla="*/ 5517100 w 5517100"/>
                      <a:gd name="connsiteY17" fmla="*/ 3705023 h 3705023"/>
                      <a:gd name="connsiteX18" fmla="*/ 4910219 w 5517100"/>
                      <a:gd name="connsiteY18" fmla="*/ 3705023 h 3705023"/>
                      <a:gd name="connsiteX19" fmla="*/ 4524022 w 5517100"/>
                      <a:gd name="connsiteY19" fmla="*/ 3705023 h 3705023"/>
                      <a:gd name="connsiteX20" fmla="*/ 4082654 w 5517100"/>
                      <a:gd name="connsiteY20" fmla="*/ 3705023 h 3705023"/>
                      <a:gd name="connsiteX21" fmla="*/ 3420602 w 5517100"/>
                      <a:gd name="connsiteY21" fmla="*/ 3705023 h 3705023"/>
                      <a:gd name="connsiteX22" fmla="*/ 2868892 w 5517100"/>
                      <a:gd name="connsiteY22" fmla="*/ 3705023 h 3705023"/>
                      <a:gd name="connsiteX23" fmla="*/ 2427524 w 5517100"/>
                      <a:gd name="connsiteY23" fmla="*/ 3705023 h 3705023"/>
                      <a:gd name="connsiteX24" fmla="*/ 1875814 w 5517100"/>
                      <a:gd name="connsiteY24" fmla="*/ 3705023 h 3705023"/>
                      <a:gd name="connsiteX25" fmla="*/ 1489617 w 5517100"/>
                      <a:gd name="connsiteY25" fmla="*/ 3705023 h 3705023"/>
                      <a:gd name="connsiteX26" fmla="*/ 1103420 w 5517100"/>
                      <a:gd name="connsiteY26" fmla="*/ 3705023 h 3705023"/>
                      <a:gd name="connsiteX27" fmla="*/ 551710 w 5517100"/>
                      <a:gd name="connsiteY27" fmla="*/ 3705023 h 3705023"/>
                      <a:gd name="connsiteX28" fmla="*/ 0 w 5517100"/>
                      <a:gd name="connsiteY28" fmla="*/ 3705023 h 3705023"/>
                      <a:gd name="connsiteX29" fmla="*/ 0 w 5517100"/>
                      <a:gd name="connsiteY29" fmla="*/ 3138684 h 3705023"/>
                      <a:gd name="connsiteX30" fmla="*/ 0 w 5517100"/>
                      <a:gd name="connsiteY30" fmla="*/ 2646445 h 3705023"/>
                      <a:gd name="connsiteX31" fmla="*/ 0 w 5517100"/>
                      <a:gd name="connsiteY31" fmla="*/ 2228307 h 3705023"/>
                      <a:gd name="connsiteX32" fmla="*/ 0 w 5517100"/>
                      <a:gd name="connsiteY32" fmla="*/ 1661967 h 3705023"/>
                      <a:gd name="connsiteX33" fmla="*/ 0 w 5517100"/>
                      <a:gd name="connsiteY33" fmla="*/ 1206779 h 3705023"/>
                      <a:gd name="connsiteX34" fmla="*/ 0 w 5517100"/>
                      <a:gd name="connsiteY34" fmla="*/ 640440 h 3705023"/>
                      <a:gd name="connsiteX35" fmla="*/ 0 w 5517100"/>
                      <a:gd name="connsiteY35" fmla="*/ 0 h 3705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17100" h="3705023" extrusionOk="0">
                        <a:moveTo>
                          <a:pt x="0" y="0"/>
                        </a:moveTo>
                        <a:cubicBezTo>
                          <a:pt x="136378" y="-22571"/>
                          <a:pt x="263509" y="41984"/>
                          <a:pt x="496539" y="0"/>
                        </a:cubicBezTo>
                        <a:cubicBezTo>
                          <a:pt x="729569" y="-41984"/>
                          <a:pt x="802058" y="40759"/>
                          <a:pt x="882736" y="0"/>
                        </a:cubicBezTo>
                        <a:cubicBezTo>
                          <a:pt x="963414" y="-40759"/>
                          <a:pt x="1389642" y="63693"/>
                          <a:pt x="1544788" y="0"/>
                        </a:cubicBezTo>
                        <a:cubicBezTo>
                          <a:pt x="1699934" y="-63693"/>
                          <a:pt x="1922519" y="24155"/>
                          <a:pt x="2041327" y="0"/>
                        </a:cubicBezTo>
                        <a:cubicBezTo>
                          <a:pt x="2160135" y="-24155"/>
                          <a:pt x="2378845" y="9596"/>
                          <a:pt x="2537866" y="0"/>
                        </a:cubicBezTo>
                        <a:cubicBezTo>
                          <a:pt x="2696887" y="-9596"/>
                          <a:pt x="2968875" y="40693"/>
                          <a:pt x="3199918" y="0"/>
                        </a:cubicBezTo>
                        <a:cubicBezTo>
                          <a:pt x="3430961" y="-40693"/>
                          <a:pt x="3461340" y="758"/>
                          <a:pt x="3641286" y="0"/>
                        </a:cubicBezTo>
                        <a:cubicBezTo>
                          <a:pt x="3821232" y="-758"/>
                          <a:pt x="4088999" y="17944"/>
                          <a:pt x="4303338" y="0"/>
                        </a:cubicBezTo>
                        <a:cubicBezTo>
                          <a:pt x="4517677" y="-17944"/>
                          <a:pt x="4742167" y="16828"/>
                          <a:pt x="4965390" y="0"/>
                        </a:cubicBezTo>
                        <a:cubicBezTo>
                          <a:pt x="5188613" y="-16828"/>
                          <a:pt x="5365529" y="16223"/>
                          <a:pt x="5517100" y="0"/>
                        </a:cubicBezTo>
                        <a:cubicBezTo>
                          <a:pt x="5566659" y="209353"/>
                          <a:pt x="5516049" y="323191"/>
                          <a:pt x="5517100" y="603389"/>
                        </a:cubicBezTo>
                        <a:cubicBezTo>
                          <a:pt x="5518151" y="883587"/>
                          <a:pt x="5489366" y="909633"/>
                          <a:pt x="5517100" y="1169729"/>
                        </a:cubicBezTo>
                        <a:cubicBezTo>
                          <a:pt x="5544834" y="1429825"/>
                          <a:pt x="5478324" y="1490040"/>
                          <a:pt x="5517100" y="1587867"/>
                        </a:cubicBezTo>
                        <a:cubicBezTo>
                          <a:pt x="5555876" y="1685694"/>
                          <a:pt x="5454958" y="1922253"/>
                          <a:pt x="5517100" y="2117156"/>
                        </a:cubicBezTo>
                        <a:cubicBezTo>
                          <a:pt x="5579242" y="2312059"/>
                          <a:pt x="5513772" y="2432029"/>
                          <a:pt x="5517100" y="2646445"/>
                        </a:cubicBezTo>
                        <a:cubicBezTo>
                          <a:pt x="5520428" y="2860861"/>
                          <a:pt x="5459207" y="3066020"/>
                          <a:pt x="5517100" y="3175734"/>
                        </a:cubicBezTo>
                        <a:cubicBezTo>
                          <a:pt x="5574993" y="3285448"/>
                          <a:pt x="5474241" y="3591688"/>
                          <a:pt x="5517100" y="3705023"/>
                        </a:cubicBezTo>
                        <a:cubicBezTo>
                          <a:pt x="5358966" y="3745541"/>
                          <a:pt x="5117600" y="3646996"/>
                          <a:pt x="4910219" y="3705023"/>
                        </a:cubicBezTo>
                        <a:cubicBezTo>
                          <a:pt x="4702838" y="3763050"/>
                          <a:pt x="4702351" y="3704641"/>
                          <a:pt x="4524022" y="3705023"/>
                        </a:cubicBezTo>
                        <a:cubicBezTo>
                          <a:pt x="4345693" y="3705405"/>
                          <a:pt x="4178065" y="3671836"/>
                          <a:pt x="4082654" y="3705023"/>
                        </a:cubicBezTo>
                        <a:cubicBezTo>
                          <a:pt x="3987243" y="3738210"/>
                          <a:pt x="3727866" y="3680657"/>
                          <a:pt x="3420602" y="3705023"/>
                        </a:cubicBezTo>
                        <a:cubicBezTo>
                          <a:pt x="3113338" y="3729389"/>
                          <a:pt x="3092297" y="3703718"/>
                          <a:pt x="2868892" y="3705023"/>
                        </a:cubicBezTo>
                        <a:cubicBezTo>
                          <a:pt x="2645487" y="3706328"/>
                          <a:pt x="2554958" y="3652983"/>
                          <a:pt x="2427524" y="3705023"/>
                        </a:cubicBezTo>
                        <a:cubicBezTo>
                          <a:pt x="2300090" y="3757063"/>
                          <a:pt x="2075949" y="3647845"/>
                          <a:pt x="1875814" y="3705023"/>
                        </a:cubicBezTo>
                        <a:cubicBezTo>
                          <a:pt x="1675679" y="3762201"/>
                          <a:pt x="1657774" y="3662540"/>
                          <a:pt x="1489617" y="3705023"/>
                        </a:cubicBezTo>
                        <a:cubicBezTo>
                          <a:pt x="1321460" y="3747506"/>
                          <a:pt x="1211879" y="3692689"/>
                          <a:pt x="1103420" y="3705023"/>
                        </a:cubicBezTo>
                        <a:cubicBezTo>
                          <a:pt x="994961" y="3717357"/>
                          <a:pt x="724840" y="3651360"/>
                          <a:pt x="551710" y="3705023"/>
                        </a:cubicBezTo>
                        <a:cubicBezTo>
                          <a:pt x="378580" y="3758686"/>
                          <a:pt x="163039" y="3669227"/>
                          <a:pt x="0" y="3705023"/>
                        </a:cubicBezTo>
                        <a:cubicBezTo>
                          <a:pt x="-54728" y="3532296"/>
                          <a:pt x="66027" y="3319192"/>
                          <a:pt x="0" y="3138684"/>
                        </a:cubicBezTo>
                        <a:cubicBezTo>
                          <a:pt x="-66027" y="2958176"/>
                          <a:pt x="14804" y="2774809"/>
                          <a:pt x="0" y="2646445"/>
                        </a:cubicBezTo>
                        <a:cubicBezTo>
                          <a:pt x="-14804" y="2518081"/>
                          <a:pt x="46937" y="2384816"/>
                          <a:pt x="0" y="2228307"/>
                        </a:cubicBezTo>
                        <a:cubicBezTo>
                          <a:pt x="-46937" y="2071798"/>
                          <a:pt x="66945" y="1891444"/>
                          <a:pt x="0" y="1661967"/>
                        </a:cubicBezTo>
                        <a:cubicBezTo>
                          <a:pt x="-66945" y="1432490"/>
                          <a:pt x="4706" y="1318097"/>
                          <a:pt x="0" y="1206779"/>
                        </a:cubicBezTo>
                        <a:cubicBezTo>
                          <a:pt x="-4706" y="1095461"/>
                          <a:pt x="57983" y="767534"/>
                          <a:pt x="0" y="640440"/>
                        </a:cubicBezTo>
                        <a:cubicBezTo>
                          <a:pt x="-57983" y="513346"/>
                          <a:pt x="69228" y="284092"/>
                          <a:pt x="0" y="0"/>
                        </a:cubicBezTo>
                        <a:close/>
                      </a:path>
                    </a:pathLst>
                  </a:custGeom>
                  <ask:type>
                    <ask:lineSketchNone/>
                  </ask:type>
                </ask:lineSketchStyleProps>
              </a:ext>
            </a:extLst>
          </a:ln>
        </p:spPr>
        <p:style>
          <a:lnRef idx="2">
            <a:schemeClr val="accent1"/>
          </a:lnRef>
          <a:fillRef idx="1">
            <a:schemeClr val="lt1"/>
          </a:fillRef>
          <a:effectRef idx="0">
            <a:schemeClr val="accent1"/>
          </a:effectRef>
          <a:fontRef idx="minor">
            <a:schemeClr val="dk1"/>
          </a:fontRef>
        </p:style>
        <p:txBody>
          <a:bodyPr tIns="36000" rtlCol="0" anchor="t"/>
          <a:lstStyle/>
          <a:p>
            <a:pPr algn="ctr"/>
            <a:r>
              <a:rPr lang="en-IN" sz="1200" dirty="0">
                <a:latin typeface="IBM Plex Sans" panose="020B0503050203000203" pitchFamily="34" charset="0"/>
              </a:rPr>
              <a:t>Data Storage Layer</a:t>
            </a:r>
          </a:p>
        </p:txBody>
      </p:sp>
      <p:sp>
        <p:nvSpPr>
          <p:cNvPr id="163" name="Rectangle 162">
            <a:extLst>
              <a:ext uri="{FF2B5EF4-FFF2-40B4-BE49-F238E27FC236}">
                <a16:creationId xmlns:a16="http://schemas.microsoft.com/office/drawing/2014/main" id="{CE04AA55-8B2C-21A6-00FF-A18D0E7F9264}"/>
              </a:ext>
            </a:extLst>
          </p:cNvPr>
          <p:cNvSpPr/>
          <p:nvPr/>
        </p:nvSpPr>
        <p:spPr>
          <a:xfrm>
            <a:off x="1981098" y="5726616"/>
            <a:ext cx="9000000" cy="251999"/>
          </a:xfrm>
          <a:prstGeom prst="rect">
            <a:avLst/>
          </a:prstGeom>
          <a:solidFill>
            <a:schemeClr val="bg1">
              <a:lumMod val="95000"/>
            </a:schemeClr>
          </a:solidFill>
          <a:ln w="12700">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defTabSz="1097236"/>
            <a:r>
              <a:rPr lang="en-IN" sz="1200" b="1" dirty="0">
                <a:solidFill>
                  <a:prstClr val="black"/>
                </a:solidFill>
                <a:latin typeface="IBM Plex Sans" panose="020B0503050203000203" pitchFamily="34" charset="0"/>
              </a:rPr>
              <a:t>Data Security</a:t>
            </a:r>
          </a:p>
        </p:txBody>
      </p:sp>
      <p:sp>
        <p:nvSpPr>
          <p:cNvPr id="164" name="TextBox 163">
            <a:extLst>
              <a:ext uri="{FF2B5EF4-FFF2-40B4-BE49-F238E27FC236}">
                <a16:creationId xmlns:a16="http://schemas.microsoft.com/office/drawing/2014/main" id="{C990B5DC-2218-7D2C-1582-A82CDE079D28}"/>
              </a:ext>
            </a:extLst>
          </p:cNvPr>
          <p:cNvSpPr txBox="1"/>
          <p:nvPr/>
        </p:nvSpPr>
        <p:spPr>
          <a:xfrm>
            <a:off x="6416079" y="5736865"/>
            <a:ext cx="4531344" cy="229945"/>
          </a:xfrm>
          <a:prstGeom prst="rect">
            <a:avLst/>
          </a:prstGeom>
          <a:noFill/>
        </p:spPr>
        <p:txBody>
          <a:bodyPr wrap="square" lIns="0" tIns="0" rIns="108000" bIns="0" rtlCol="0" anchor="ctr">
            <a:noAutofit/>
          </a:bodyPr>
          <a:lstStyle/>
          <a:p>
            <a:pPr algn="r" defTabSz="1097236">
              <a:defRPr/>
            </a:pPr>
            <a:r>
              <a:rPr lang="en-US" sz="960" dirty="0">
                <a:solidFill>
                  <a:prstClr val="black"/>
                </a:solidFill>
                <a:latin typeface="IBM Plex Serif" panose="02060503050406000203" pitchFamily="18" charset="77"/>
              </a:rPr>
              <a:t>Masking | Encryption | Protection</a:t>
            </a:r>
          </a:p>
        </p:txBody>
      </p:sp>
      <p:sp>
        <p:nvSpPr>
          <p:cNvPr id="165" name="Rectangle 164">
            <a:extLst>
              <a:ext uri="{FF2B5EF4-FFF2-40B4-BE49-F238E27FC236}">
                <a16:creationId xmlns:a16="http://schemas.microsoft.com/office/drawing/2014/main" id="{292B3219-4C45-D263-A89C-F3F8B6EF8495}"/>
              </a:ext>
            </a:extLst>
          </p:cNvPr>
          <p:cNvSpPr/>
          <p:nvPr/>
        </p:nvSpPr>
        <p:spPr>
          <a:xfrm>
            <a:off x="1981098" y="6036189"/>
            <a:ext cx="9000000" cy="251999"/>
          </a:xfrm>
          <a:prstGeom prst="rect">
            <a:avLst/>
          </a:prstGeom>
          <a:solidFill>
            <a:schemeClr val="bg1">
              <a:lumMod val="95000"/>
            </a:schemeClr>
          </a:solidFill>
          <a:ln w="12700">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defTabSz="1097236"/>
            <a:r>
              <a:rPr lang="en-IN" sz="1200" b="1" dirty="0">
                <a:solidFill>
                  <a:prstClr val="black"/>
                </a:solidFill>
                <a:latin typeface="IBM Plex Sans" panose="020B0503050203000203" pitchFamily="34" charset="0"/>
              </a:rPr>
              <a:t>DataOps</a:t>
            </a:r>
          </a:p>
        </p:txBody>
      </p:sp>
      <p:sp>
        <p:nvSpPr>
          <p:cNvPr id="166" name="TextBox 165">
            <a:extLst>
              <a:ext uri="{FF2B5EF4-FFF2-40B4-BE49-F238E27FC236}">
                <a16:creationId xmlns:a16="http://schemas.microsoft.com/office/drawing/2014/main" id="{B07C0688-4035-235E-E1D8-6DDC55984ED0}"/>
              </a:ext>
            </a:extLst>
          </p:cNvPr>
          <p:cNvSpPr txBox="1"/>
          <p:nvPr/>
        </p:nvSpPr>
        <p:spPr>
          <a:xfrm>
            <a:off x="6416079" y="6046438"/>
            <a:ext cx="4531344" cy="229945"/>
          </a:xfrm>
          <a:prstGeom prst="rect">
            <a:avLst/>
          </a:prstGeom>
          <a:noFill/>
        </p:spPr>
        <p:txBody>
          <a:bodyPr wrap="square" lIns="0" tIns="0" rIns="108000" bIns="0" rtlCol="0" anchor="ctr">
            <a:noAutofit/>
          </a:bodyPr>
          <a:lstStyle/>
          <a:p>
            <a:pPr algn="r" defTabSz="1097236">
              <a:defRPr/>
            </a:pPr>
            <a:r>
              <a:rPr lang="en-US" sz="960" dirty="0">
                <a:solidFill>
                  <a:prstClr val="black"/>
                </a:solidFill>
                <a:latin typeface="IBM Plex Serif" panose="02060503050406000203" pitchFamily="18" charset="77"/>
              </a:rPr>
              <a:t>Management | Monitoring | Operations</a:t>
            </a:r>
          </a:p>
        </p:txBody>
      </p:sp>
      <p:sp>
        <p:nvSpPr>
          <p:cNvPr id="167" name="Rectangle 166">
            <a:extLst>
              <a:ext uri="{FF2B5EF4-FFF2-40B4-BE49-F238E27FC236}">
                <a16:creationId xmlns:a16="http://schemas.microsoft.com/office/drawing/2014/main" id="{C8213966-E485-D9D7-6752-6D62BEA9BA15}"/>
              </a:ext>
            </a:extLst>
          </p:cNvPr>
          <p:cNvSpPr/>
          <p:nvPr/>
        </p:nvSpPr>
        <p:spPr>
          <a:xfrm>
            <a:off x="8341688" y="587477"/>
            <a:ext cx="2754916" cy="4456119"/>
          </a:xfrm>
          <a:prstGeom prst="rect">
            <a:avLst/>
          </a:prstGeom>
          <a:noFill/>
          <a:ln w="12700" cmpd="sng">
            <a:solidFill>
              <a:schemeClr val="tx1">
                <a:alpha val="99000"/>
              </a:schemeClr>
            </a:solidFill>
            <a:prstDash val="solid"/>
            <a:extLst>
              <a:ext uri="{C807C97D-BFC1-408E-A445-0C87EB9F89A2}">
                <ask:lineSketchStyleProps xmlns:ask="http://schemas.microsoft.com/office/drawing/2018/sketchyshapes" sd="1219033472">
                  <a:custGeom>
                    <a:avLst/>
                    <a:gdLst>
                      <a:gd name="connsiteX0" fmla="*/ 0 w 5517100"/>
                      <a:gd name="connsiteY0" fmla="*/ 0 h 3705023"/>
                      <a:gd name="connsiteX1" fmla="*/ 496539 w 5517100"/>
                      <a:gd name="connsiteY1" fmla="*/ 0 h 3705023"/>
                      <a:gd name="connsiteX2" fmla="*/ 882736 w 5517100"/>
                      <a:gd name="connsiteY2" fmla="*/ 0 h 3705023"/>
                      <a:gd name="connsiteX3" fmla="*/ 1544788 w 5517100"/>
                      <a:gd name="connsiteY3" fmla="*/ 0 h 3705023"/>
                      <a:gd name="connsiteX4" fmla="*/ 2041327 w 5517100"/>
                      <a:gd name="connsiteY4" fmla="*/ 0 h 3705023"/>
                      <a:gd name="connsiteX5" fmla="*/ 2537866 w 5517100"/>
                      <a:gd name="connsiteY5" fmla="*/ 0 h 3705023"/>
                      <a:gd name="connsiteX6" fmla="*/ 3199918 w 5517100"/>
                      <a:gd name="connsiteY6" fmla="*/ 0 h 3705023"/>
                      <a:gd name="connsiteX7" fmla="*/ 3641286 w 5517100"/>
                      <a:gd name="connsiteY7" fmla="*/ 0 h 3705023"/>
                      <a:gd name="connsiteX8" fmla="*/ 4303338 w 5517100"/>
                      <a:gd name="connsiteY8" fmla="*/ 0 h 3705023"/>
                      <a:gd name="connsiteX9" fmla="*/ 4965390 w 5517100"/>
                      <a:gd name="connsiteY9" fmla="*/ 0 h 3705023"/>
                      <a:gd name="connsiteX10" fmla="*/ 5517100 w 5517100"/>
                      <a:gd name="connsiteY10" fmla="*/ 0 h 3705023"/>
                      <a:gd name="connsiteX11" fmla="*/ 5517100 w 5517100"/>
                      <a:gd name="connsiteY11" fmla="*/ 603389 h 3705023"/>
                      <a:gd name="connsiteX12" fmla="*/ 5517100 w 5517100"/>
                      <a:gd name="connsiteY12" fmla="*/ 1169729 h 3705023"/>
                      <a:gd name="connsiteX13" fmla="*/ 5517100 w 5517100"/>
                      <a:gd name="connsiteY13" fmla="*/ 1587867 h 3705023"/>
                      <a:gd name="connsiteX14" fmla="*/ 5517100 w 5517100"/>
                      <a:gd name="connsiteY14" fmla="*/ 2117156 h 3705023"/>
                      <a:gd name="connsiteX15" fmla="*/ 5517100 w 5517100"/>
                      <a:gd name="connsiteY15" fmla="*/ 2646445 h 3705023"/>
                      <a:gd name="connsiteX16" fmla="*/ 5517100 w 5517100"/>
                      <a:gd name="connsiteY16" fmla="*/ 3175734 h 3705023"/>
                      <a:gd name="connsiteX17" fmla="*/ 5517100 w 5517100"/>
                      <a:gd name="connsiteY17" fmla="*/ 3705023 h 3705023"/>
                      <a:gd name="connsiteX18" fmla="*/ 4910219 w 5517100"/>
                      <a:gd name="connsiteY18" fmla="*/ 3705023 h 3705023"/>
                      <a:gd name="connsiteX19" fmla="*/ 4524022 w 5517100"/>
                      <a:gd name="connsiteY19" fmla="*/ 3705023 h 3705023"/>
                      <a:gd name="connsiteX20" fmla="*/ 4082654 w 5517100"/>
                      <a:gd name="connsiteY20" fmla="*/ 3705023 h 3705023"/>
                      <a:gd name="connsiteX21" fmla="*/ 3420602 w 5517100"/>
                      <a:gd name="connsiteY21" fmla="*/ 3705023 h 3705023"/>
                      <a:gd name="connsiteX22" fmla="*/ 2868892 w 5517100"/>
                      <a:gd name="connsiteY22" fmla="*/ 3705023 h 3705023"/>
                      <a:gd name="connsiteX23" fmla="*/ 2427524 w 5517100"/>
                      <a:gd name="connsiteY23" fmla="*/ 3705023 h 3705023"/>
                      <a:gd name="connsiteX24" fmla="*/ 1875814 w 5517100"/>
                      <a:gd name="connsiteY24" fmla="*/ 3705023 h 3705023"/>
                      <a:gd name="connsiteX25" fmla="*/ 1489617 w 5517100"/>
                      <a:gd name="connsiteY25" fmla="*/ 3705023 h 3705023"/>
                      <a:gd name="connsiteX26" fmla="*/ 1103420 w 5517100"/>
                      <a:gd name="connsiteY26" fmla="*/ 3705023 h 3705023"/>
                      <a:gd name="connsiteX27" fmla="*/ 551710 w 5517100"/>
                      <a:gd name="connsiteY27" fmla="*/ 3705023 h 3705023"/>
                      <a:gd name="connsiteX28" fmla="*/ 0 w 5517100"/>
                      <a:gd name="connsiteY28" fmla="*/ 3705023 h 3705023"/>
                      <a:gd name="connsiteX29" fmla="*/ 0 w 5517100"/>
                      <a:gd name="connsiteY29" fmla="*/ 3138684 h 3705023"/>
                      <a:gd name="connsiteX30" fmla="*/ 0 w 5517100"/>
                      <a:gd name="connsiteY30" fmla="*/ 2646445 h 3705023"/>
                      <a:gd name="connsiteX31" fmla="*/ 0 w 5517100"/>
                      <a:gd name="connsiteY31" fmla="*/ 2228307 h 3705023"/>
                      <a:gd name="connsiteX32" fmla="*/ 0 w 5517100"/>
                      <a:gd name="connsiteY32" fmla="*/ 1661967 h 3705023"/>
                      <a:gd name="connsiteX33" fmla="*/ 0 w 5517100"/>
                      <a:gd name="connsiteY33" fmla="*/ 1206779 h 3705023"/>
                      <a:gd name="connsiteX34" fmla="*/ 0 w 5517100"/>
                      <a:gd name="connsiteY34" fmla="*/ 640440 h 3705023"/>
                      <a:gd name="connsiteX35" fmla="*/ 0 w 5517100"/>
                      <a:gd name="connsiteY35" fmla="*/ 0 h 3705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17100" h="3705023" extrusionOk="0">
                        <a:moveTo>
                          <a:pt x="0" y="0"/>
                        </a:moveTo>
                        <a:cubicBezTo>
                          <a:pt x="136378" y="-22571"/>
                          <a:pt x="263509" y="41984"/>
                          <a:pt x="496539" y="0"/>
                        </a:cubicBezTo>
                        <a:cubicBezTo>
                          <a:pt x="729569" y="-41984"/>
                          <a:pt x="802058" y="40759"/>
                          <a:pt x="882736" y="0"/>
                        </a:cubicBezTo>
                        <a:cubicBezTo>
                          <a:pt x="963414" y="-40759"/>
                          <a:pt x="1389642" y="63693"/>
                          <a:pt x="1544788" y="0"/>
                        </a:cubicBezTo>
                        <a:cubicBezTo>
                          <a:pt x="1699934" y="-63693"/>
                          <a:pt x="1922519" y="24155"/>
                          <a:pt x="2041327" y="0"/>
                        </a:cubicBezTo>
                        <a:cubicBezTo>
                          <a:pt x="2160135" y="-24155"/>
                          <a:pt x="2378845" y="9596"/>
                          <a:pt x="2537866" y="0"/>
                        </a:cubicBezTo>
                        <a:cubicBezTo>
                          <a:pt x="2696887" y="-9596"/>
                          <a:pt x="2968875" y="40693"/>
                          <a:pt x="3199918" y="0"/>
                        </a:cubicBezTo>
                        <a:cubicBezTo>
                          <a:pt x="3430961" y="-40693"/>
                          <a:pt x="3461340" y="758"/>
                          <a:pt x="3641286" y="0"/>
                        </a:cubicBezTo>
                        <a:cubicBezTo>
                          <a:pt x="3821232" y="-758"/>
                          <a:pt x="4088999" y="17944"/>
                          <a:pt x="4303338" y="0"/>
                        </a:cubicBezTo>
                        <a:cubicBezTo>
                          <a:pt x="4517677" y="-17944"/>
                          <a:pt x="4742167" y="16828"/>
                          <a:pt x="4965390" y="0"/>
                        </a:cubicBezTo>
                        <a:cubicBezTo>
                          <a:pt x="5188613" y="-16828"/>
                          <a:pt x="5365529" y="16223"/>
                          <a:pt x="5517100" y="0"/>
                        </a:cubicBezTo>
                        <a:cubicBezTo>
                          <a:pt x="5566659" y="209353"/>
                          <a:pt x="5516049" y="323191"/>
                          <a:pt x="5517100" y="603389"/>
                        </a:cubicBezTo>
                        <a:cubicBezTo>
                          <a:pt x="5518151" y="883587"/>
                          <a:pt x="5489366" y="909633"/>
                          <a:pt x="5517100" y="1169729"/>
                        </a:cubicBezTo>
                        <a:cubicBezTo>
                          <a:pt x="5544834" y="1429825"/>
                          <a:pt x="5478324" y="1490040"/>
                          <a:pt x="5517100" y="1587867"/>
                        </a:cubicBezTo>
                        <a:cubicBezTo>
                          <a:pt x="5555876" y="1685694"/>
                          <a:pt x="5454958" y="1922253"/>
                          <a:pt x="5517100" y="2117156"/>
                        </a:cubicBezTo>
                        <a:cubicBezTo>
                          <a:pt x="5579242" y="2312059"/>
                          <a:pt x="5513772" y="2432029"/>
                          <a:pt x="5517100" y="2646445"/>
                        </a:cubicBezTo>
                        <a:cubicBezTo>
                          <a:pt x="5520428" y="2860861"/>
                          <a:pt x="5459207" y="3066020"/>
                          <a:pt x="5517100" y="3175734"/>
                        </a:cubicBezTo>
                        <a:cubicBezTo>
                          <a:pt x="5574993" y="3285448"/>
                          <a:pt x="5474241" y="3591688"/>
                          <a:pt x="5517100" y="3705023"/>
                        </a:cubicBezTo>
                        <a:cubicBezTo>
                          <a:pt x="5358966" y="3745541"/>
                          <a:pt x="5117600" y="3646996"/>
                          <a:pt x="4910219" y="3705023"/>
                        </a:cubicBezTo>
                        <a:cubicBezTo>
                          <a:pt x="4702838" y="3763050"/>
                          <a:pt x="4702351" y="3704641"/>
                          <a:pt x="4524022" y="3705023"/>
                        </a:cubicBezTo>
                        <a:cubicBezTo>
                          <a:pt x="4345693" y="3705405"/>
                          <a:pt x="4178065" y="3671836"/>
                          <a:pt x="4082654" y="3705023"/>
                        </a:cubicBezTo>
                        <a:cubicBezTo>
                          <a:pt x="3987243" y="3738210"/>
                          <a:pt x="3727866" y="3680657"/>
                          <a:pt x="3420602" y="3705023"/>
                        </a:cubicBezTo>
                        <a:cubicBezTo>
                          <a:pt x="3113338" y="3729389"/>
                          <a:pt x="3092297" y="3703718"/>
                          <a:pt x="2868892" y="3705023"/>
                        </a:cubicBezTo>
                        <a:cubicBezTo>
                          <a:pt x="2645487" y="3706328"/>
                          <a:pt x="2554958" y="3652983"/>
                          <a:pt x="2427524" y="3705023"/>
                        </a:cubicBezTo>
                        <a:cubicBezTo>
                          <a:pt x="2300090" y="3757063"/>
                          <a:pt x="2075949" y="3647845"/>
                          <a:pt x="1875814" y="3705023"/>
                        </a:cubicBezTo>
                        <a:cubicBezTo>
                          <a:pt x="1675679" y="3762201"/>
                          <a:pt x="1657774" y="3662540"/>
                          <a:pt x="1489617" y="3705023"/>
                        </a:cubicBezTo>
                        <a:cubicBezTo>
                          <a:pt x="1321460" y="3747506"/>
                          <a:pt x="1211879" y="3692689"/>
                          <a:pt x="1103420" y="3705023"/>
                        </a:cubicBezTo>
                        <a:cubicBezTo>
                          <a:pt x="994961" y="3717357"/>
                          <a:pt x="724840" y="3651360"/>
                          <a:pt x="551710" y="3705023"/>
                        </a:cubicBezTo>
                        <a:cubicBezTo>
                          <a:pt x="378580" y="3758686"/>
                          <a:pt x="163039" y="3669227"/>
                          <a:pt x="0" y="3705023"/>
                        </a:cubicBezTo>
                        <a:cubicBezTo>
                          <a:pt x="-54728" y="3532296"/>
                          <a:pt x="66027" y="3319192"/>
                          <a:pt x="0" y="3138684"/>
                        </a:cubicBezTo>
                        <a:cubicBezTo>
                          <a:pt x="-66027" y="2958176"/>
                          <a:pt x="14804" y="2774809"/>
                          <a:pt x="0" y="2646445"/>
                        </a:cubicBezTo>
                        <a:cubicBezTo>
                          <a:pt x="-14804" y="2518081"/>
                          <a:pt x="46937" y="2384816"/>
                          <a:pt x="0" y="2228307"/>
                        </a:cubicBezTo>
                        <a:cubicBezTo>
                          <a:pt x="-46937" y="2071798"/>
                          <a:pt x="66945" y="1891444"/>
                          <a:pt x="0" y="1661967"/>
                        </a:cubicBezTo>
                        <a:cubicBezTo>
                          <a:pt x="-66945" y="1432490"/>
                          <a:pt x="4706" y="1318097"/>
                          <a:pt x="0" y="1206779"/>
                        </a:cubicBezTo>
                        <a:cubicBezTo>
                          <a:pt x="-4706" y="1095461"/>
                          <a:pt x="57983" y="767534"/>
                          <a:pt x="0" y="640440"/>
                        </a:cubicBezTo>
                        <a:cubicBezTo>
                          <a:pt x="-57983" y="513346"/>
                          <a:pt x="69228" y="284092"/>
                          <a:pt x="0" y="0"/>
                        </a:cubicBezTo>
                        <a:close/>
                      </a:path>
                    </a:pathLst>
                  </a:custGeom>
                  <ask:type>
                    <ask:lineSketchNone/>
                  </ask:type>
                </ask:lineSketchStyleProps>
              </a:ext>
            </a:extLst>
          </a:ln>
        </p:spPr>
        <p:style>
          <a:lnRef idx="2">
            <a:schemeClr val="accent1"/>
          </a:lnRef>
          <a:fillRef idx="1">
            <a:schemeClr val="lt1"/>
          </a:fillRef>
          <a:effectRef idx="0">
            <a:schemeClr val="accent1"/>
          </a:effectRef>
          <a:fontRef idx="minor">
            <a:schemeClr val="dk1"/>
          </a:fontRef>
        </p:style>
        <p:txBody>
          <a:bodyPr tIns="36000" rtlCol="0" anchor="t"/>
          <a:lstStyle/>
          <a:p>
            <a:pPr algn="ctr"/>
            <a:r>
              <a:rPr lang="en-IN" sz="1200" dirty="0">
                <a:latin typeface="IBM Plex Sans" panose="020B0503050203000203" pitchFamily="34" charset="0"/>
              </a:rPr>
              <a:t>Consumption Layer</a:t>
            </a:r>
          </a:p>
        </p:txBody>
      </p:sp>
      <p:sp>
        <p:nvSpPr>
          <p:cNvPr id="168" name="Rectangle 167">
            <a:extLst>
              <a:ext uri="{FF2B5EF4-FFF2-40B4-BE49-F238E27FC236}">
                <a16:creationId xmlns:a16="http://schemas.microsoft.com/office/drawing/2014/main" id="{AAAEC8E6-0194-D638-78C0-1279050BFE7C}"/>
              </a:ext>
            </a:extLst>
          </p:cNvPr>
          <p:cNvSpPr/>
          <p:nvPr/>
        </p:nvSpPr>
        <p:spPr>
          <a:xfrm>
            <a:off x="8468574" y="984370"/>
            <a:ext cx="1221011" cy="3962151"/>
          </a:xfrm>
          <a:prstGeom prst="rect">
            <a:avLst/>
          </a:prstGeom>
          <a:solidFill>
            <a:schemeClr val="bg1">
              <a:lumMod val="95000"/>
            </a:schemeClr>
          </a:solidFill>
          <a:ln w="12700">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defTabSz="1097236"/>
            <a:r>
              <a:rPr lang="en-IN" sz="1200" dirty="0">
                <a:solidFill>
                  <a:prstClr val="black"/>
                </a:solidFill>
                <a:latin typeface="IBM Plex Sans" panose="020B0503050203000203" pitchFamily="34" charset="0"/>
              </a:rPr>
              <a:t>User Zone</a:t>
            </a:r>
          </a:p>
        </p:txBody>
      </p:sp>
      <p:grpSp>
        <p:nvGrpSpPr>
          <p:cNvPr id="176" name="Group 175">
            <a:extLst>
              <a:ext uri="{FF2B5EF4-FFF2-40B4-BE49-F238E27FC236}">
                <a16:creationId xmlns:a16="http://schemas.microsoft.com/office/drawing/2014/main" id="{86025C49-BE87-41D5-3F2C-3E1D671AABE5}"/>
              </a:ext>
            </a:extLst>
          </p:cNvPr>
          <p:cNvGrpSpPr/>
          <p:nvPr/>
        </p:nvGrpSpPr>
        <p:grpSpPr>
          <a:xfrm>
            <a:off x="8751568" y="1377784"/>
            <a:ext cx="668208" cy="546327"/>
            <a:chOff x="9380234" y="1720696"/>
            <a:chExt cx="668208" cy="546327"/>
          </a:xfrm>
        </p:grpSpPr>
        <p:pic>
          <p:nvPicPr>
            <p:cNvPr id="173" name="Graphic 172" descr="Database with solid fill">
              <a:extLst>
                <a:ext uri="{FF2B5EF4-FFF2-40B4-BE49-F238E27FC236}">
                  <a16:creationId xmlns:a16="http://schemas.microsoft.com/office/drawing/2014/main" id="{6F63776E-6546-BAB4-DA49-4155320752DF}"/>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9380234" y="1720696"/>
              <a:ext cx="371626" cy="371626"/>
            </a:xfrm>
            <a:prstGeom prst="rect">
              <a:avLst/>
            </a:prstGeom>
          </p:spPr>
        </p:pic>
        <p:pic>
          <p:nvPicPr>
            <p:cNvPr id="174" name="Graphic 173" descr="Database with solid fill">
              <a:extLst>
                <a:ext uri="{FF2B5EF4-FFF2-40B4-BE49-F238E27FC236}">
                  <a16:creationId xmlns:a16="http://schemas.microsoft.com/office/drawing/2014/main" id="{37938928-84C6-33E5-3238-6E152A64ED26}"/>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9676816" y="1730944"/>
              <a:ext cx="371626" cy="371626"/>
            </a:xfrm>
            <a:prstGeom prst="rect">
              <a:avLst/>
            </a:prstGeom>
          </p:spPr>
        </p:pic>
        <p:pic>
          <p:nvPicPr>
            <p:cNvPr id="175" name="Graphic 174" descr="Database with solid fill">
              <a:extLst>
                <a:ext uri="{FF2B5EF4-FFF2-40B4-BE49-F238E27FC236}">
                  <a16:creationId xmlns:a16="http://schemas.microsoft.com/office/drawing/2014/main" id="{C5F1E6CF-663C-2C4A-1412-ADE99E365A0B}"/>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9516231" y="1895397"/>
              <a:ext cx="371626" cy="371626"/>
            </a:xfrm>
            <a:prstGeom prst="rect">
              <a:avLst/>
            </a:prstGeom>
          </p:spPr>
        </p:pic>
      </p:grpSp>
      <p:sp>
        <p:nvSpPr>
          <p:cNvPr id="177" name="TextBox 176">
            <a:extLst>
              <a:ext uri="{FF2B5EF4-FFF2-40B4-BE49-F238E27FC236}">
                <a16:creationId xmlns:a16="http://schemas.microsoft.com/office/drawing/2014/main" id="{D5A06FDE-6B5F-9B37-6BE7-E12D644B50E8}"/>
              </a:ext>
            </a:extLst>
          </p:cNvPr>
          <p:cNvSpPr txBox="1"/>
          <p:nvPr/>
        </p:nvSpPr>
        <p:spPr>
          <a:xfrm>
            <a:off x="8460491" y="1895181"/>
            <a:ext cx="1234696" cy="276999"/>
          </a:xfrm>
          <a:prstGeom prst="rect">
            <a:avLst/>
          </a:prstGeom>
          <a:noFill/>
        </p:spPr>
        <p:txBody>
          <a:bodyPr wrap="square">
            <a:spAutoFit/>
          </a:bodyPr>
          <a:lstStyle/>
          <a:p>
            <a:pPr algn="ctr" defTabSz="1097236"/>
            <a:r>
              <a:rPr lang="en-IN" sz="1200" dirty="0">
                <a:solidFill>
                  <a:srgbClr val="000000"/>
                </a:solidFill>
                <a:latin typeface="IBM Plex Sans" panose="020B0503050203000203" pitchFamily="34" charset="0"/>
                <a:ea typeface="Arial" panose="020B0604020202020204" pitchFamily="34" charset="0"/>
              </a:rPr>
              <a:t>Apache Kudu</a:t>
            </a:r>
            <a:endParaRPr lang="en-IN" sz="1200" dirty="0">
              <a:solidFill>
                <a:prstClr val="black"/>
              </a:solidFill>
              <a:latin typeface="IBM Plex Sans" panose="020B0503050203000203" pitchFamily="34" charset="0"/>
            </a:endParaRPr>
          </a:p>
        </p:txBody>
      </p:sp>
      <p:sp>
        <p:nvSpPr>
          <p:cNvPr id="63" name="TextBox 62">
            <a:extLst>
              <a:ext uri="{FF2B5EF4-FFF2-40B4-BE49-F238E27FC236}">
                <a16:creationId xmlns:a16="http://schemas.microsoft.com/office/drawing/2014/main" id="{DD1F35DE-C56A-0FFD-A5F2-ABFF9E4F7819}"/>
              </a:ext>
            </a:extLst>
          </p:cNvPr>
          <p:cNvSpPr txBox="1"/>
          <p:nvPr/>
        </p:nvSpPr>
        <p:spPr>
          <a:xfrm>
            <a:off x="9900491" y="1364022"/>
            <a:ext cx="987167" cy="234000"/>
          </a:xfrm>
          <a:prstGeom prst="rect">
            <a:avLst/>
          </a:prstGeom>
          <a:solidFill>
            <a:schemeClr val="accent5">
              <a:lumMod val="20000"/>
              <a:lumOff val="80000"/>
            </a:schemeClr>
          </a:solidFill>
          <a:ln w="3175">
            <a:solidFill>
              <a:schemeClr val="accent5">
                <a:lumMod val="75000"/>
              </a:schemeClr>
            </a:solidFill>
          </a:ln>
        </p:spPr>
        <p:txBody>
          <a:bodyPr wrap="square" lIns="36000" rIns="36000" anchor="ctr">
            <a:noAutofit/>
          </a:bodyPr>
          <a:lstStyle/>
          <a:p>
            <a:pPr algn="ctr" defTabSz="1097236"/>
            <a:r>
              <a:rPr lang="en-IN" sz="1100" dirty="0">
                <a:solidFill>
                  <a:prstClr val="black"/>
                </a:solidFill>
                <a:latin typeface="IBM Plex Sans" panose="020B0503050203000203" pitchFamily="34" charset="0"/>
              </a:rPr>
              <a:t>Tableau</a:t>
            </a:r>
          </a:p>
        </p:txBody>
      </p:sp>
      <p:sp>
        <p:nvSpPr>
          <p:cNvPr id="186" name="TextBox 185">
            <a:extLst>
              <a:ext uri="{FF2B5EF4-FFF2-40B4-BE49-F238E27FC236}">
                <a16:creationId xmlns:a16="http://schemas.microsoft.com/office/drawing/2014/main" id="{7F491A5E-F33E-7761-FD7F-2F5D1AACB266}"/>
              </a:ext>
            </a:extLst>
          </p:cNvPr>
          <p:cNvSpPr txBox="1"/>
          <p:nvPr/>
        </p:nvSpPr>
        <p:spPr>
          <a:xfrm>
            <a:off x="9900491" y="1635362"/>
            <a:ext cx="987167" cy="234000"/>
          </a:xfrm>
          <a:prstGeom prst="rect">
            <a:avLst/>
          </a:prstGeom>
          <a:solidFill>
            <a:schemeClr val="accent5">
              <a:lumMod val="20000"/>
              <a:lumOff val="80000"/>
            </a:schemeClr>
          </a:solidFill>
          <a:ln w="3175">
            <a:solidFill>
              <a:schemeClr val="accent5">
                <a:lumMod val="75000"/>
              </a:schemeClr>
            </a:solidFill>
          </a:ln>
        </p:spPr>
        <p:txBody>
          <a:bodyPr wrap="square" lIns="36000" rIns="36000" anchor="ctr">
            <a:noAutofit/>
          </a:bodyPr>
          <a:lstStyle/>
          <a:p>
            <a:pPr algn="ctr" defTabSz="1097236"/>
            <a:r>
              <a:rPr lang="en-IN" sz="1100" dirty="0">
                <a:solidFill>
                  <a:prstClr val="black"/>
                </a:solidFill>
                <a:latin typeface="IBM Plex Sans" panose="020B0503050203000203" pitchFamily="34" charset="0"/>
              </a:rPr>
              <a:t>Impala</a:t>
            </a:r>
          </a:p>
        </p:txBody>
      </p:sp>
      <p:sp>
        <p:nvSpPr>
          <p:cNvPr id="187" name="TextBox 186">
            <a:extLst>
              <a:ext uri="{FF2B5EF4-FFF2-40B4-BE49-F238E27FC236}">
                <a16:creationId xmlns:a16="http://schemas.microsoft.com/office/drawing/2014/main" id="{82678EA7-F45F-3241-A66D-96C2FCE2DE9F}"/>
              </a:ext>
            </a:extLst>
          </p:cNvPr>
          <p:cNvSpPr txBox="1"/>
          <p:nvPr/>
        </p:nvSpPr>
        <p:spPr>
          <a:xfrm>
            <a:off x="9900491" y="1917589"/>
            <a:ext cx="987167" cy="432000"/>
          </a:xfrm>
          <a:prstGeom prst="rect">
            <a:avLst/>
          </a:prstGeom>
          <a:solidFill>
            <a:schemeClr val="accent5">
              <a:lumMod val="20000"/>
              <a:lumOff val="80000"/>
            </a:schemeClr>
          </a:solidFill>
          <a:ln w="3175">
            <a:solidFill>
              <a:schemeClr val="accent5">
                <a:lumMod val="75000"/>
              </a:schemeClr>
            </a:solidFill>
          </a:ln>
        </p:spPr>
        <p:txBody>
          <a:bodyPr wrap="square" lIns="36000" rIns="36000" anchor="ctr">
            <a:noAutofit/>
          </a:bodyPr>
          <a:lstStyle/>
          <a:p>
            <a:pPr algn="ctr" defTabSz="1097236"/>
            <a:r>
              <a:rPr lang="en-IN" sz="1100" dirty="0">
                <a:solidFill>
                  <a:prstClr val="black"/>
                </a:solidFill>
                <a:latin typeface="IBM Plex Sans" panose="020B0503050203000203" pitchFamily="34" charset="0"/>
              </a:rPr>
              <a:t>Denodo</a:t>
            </a:r>
          </a:p>
        </p:txBody>
      </p:sp>
      <p:sp>
        <p:nvSpPr>
          <p:cNvPr id="188" name="TextBox 187">
            <a:extLst>
              <a:ext uri="{FF2B5EF4-FFF2-40B4-BE49-F238E27FC236}">
                <a16:creationId xmlns:a16="http://schemas.microsoft.com/office/drawing/2014/main" id="{77AF2AE2-C71C-AECD-21A8-C79F788E25E7}"/>
              </a:ext>
            </a:extLst>
          </p:cNvPr>
          <p:cNvSpPr txBox="1"/>
          <p:nvPr/>
        </p:nvSpPr>
        <p:spPr>
          <a:xfrm>
            <a:off x="9900491" y="2389596"/>
            <a:ext cx="987167" cy="234000"/>
          </a:xfrm>
          <a:prstGeom prst="rect">
            <a:avLst/>
          </a:prstGeom>
          <a:solidFill>
            <a:schemeClr val="accent5">
              <a:lumMod val="20000"/>
              <a:lumOff val="80000"/>
            </a:schemeClr>
          </a:solidFill>
          <a:ln w="3175">
            <a:solidFill>
              <a:schemeClr val="accent5">
                <a:lumMod val="75000"/>
              </a:schemeClr>
            </a:solidFill>
          </a:ln>
        </p:spPr>
        <p:txBody>
          <a:bodyPr wrap="square" lIns="36000" rIns="36000" anchor="ctr">
            <a:noAutofit/>
          </a:bodyPr>
          <a:lstStyle/>
          <a:p>
            <a:pPr algn="ctr" defTabSz="1097236"/>
            <a:r>
              <a:rPr lang="en-IN" sz="1100" dirty="0">
                <a:solidFill>
                  <a:prstClr val="black"/>
                </a:solidFill>
                <a:latin typeface="IBM Plex Sans" panose="020B0503050203000203" pitchFamily="34" charset="0"/>
              </a:rPr>
              <a:t>Watsonx.ai</a:t>
            </a:r>
          </a:p>
        </p:txBody>
      </p:sp>
      <p:sp>
        <p:nvSpPr>
          <p:cNvPr id="189" name="Rectangle 188">
            <a:extLst>
              <a:ext uri="{FF2B5EF4-FFF2-40B4-BE49-F238E27FC236}">
                <a16:creationId xmlns:a16="http://schemas.microsoft.com/office/drawing/2014/main" id="{6DF9DEB5-EAB5-88F0-A8B0-7E6159988C60}"/>
              </a:ext>
            </a:extLst>
          </p:cNvPr>
          <p:cNvSpPr/>
          <p:nvPr/>
        </p:nvSpPr>
        <p:spPr>
          <a:xfrm>
            <a:off x="9799131" y="2790937"/>
            <a:ext cx="1190869" cy="2155583"/>
          </a:xfrm>
          <a:prstGeom prst="rect">
            <a:avLst/>
          </a:prstGeom>
          <a:solidFill>
            <a:schemeClr val="bg1"/>
          </a:solidFill>
          <a:ln w="12700">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defTabSz="1097236"/>
            <a:r>
              <a:rPr lang="en-IN" sz="1200" dirty="0">
                <a:solidFill>
                  <a:prstClr val="black"/>
                </a:solidFill>
                <a:latin typeface="IBM Plex Sans" panose="020B0503050203000203" pitchFamily="34" charset="0"/>
              </a:rPr>
              <a:t>Modelling</a:t>
            </a:r>
          </a:p>
          <a:p>
            <a:pPr algn="ctr" defTabSz="1097236"/>
            <a:endParaRPr lang="en-IN" sz="1200" dirty="0">
              <a:solidFill>
                <a:prstClr val="black"/>
              </a:solidFill>
              <a:latin typeface="IBM Plex Sans" panose="020B0503050203000203" pitchFamily="34" charset="0"/>
            </a:endParaRPr>
          </a:p>
          <a:p>
            <a:pPr algn="ctr" defTabSz="1097236"/>
            <a:endParaRPr lang="en-IN" sz="1200" dirty="0">
              <a:solidFill>
                <a:prstClr val="black"/>
              </a:solidFill>
              <a:latin typeface="IBM Plex Sans" panose="020B0503050203000203" pitchFamily="34" charset="0"/>
            </a:endParaRPr>
          </a:p>
          <a:p>
            <a:pPr algn="ctr" defTabSz="1097236"/>
            <a:endParaRPr lang="en-IN" sz="1200" dirty="0">
              <a:solidFill>
                <a:prstClr val="black"/>
              </a:solidFill>
              <a:latin typeface="IBM Plex Sans" panose="020B0503050203000203" pitchFamily="34" charset="0"/>
            </a:endParaRPr>
          </a:p>
          <a:p>
            <a:pPr algn="ctr" defTabSz="1097236"/>
            <a:endParaRPr lang="en-IN" sz="1200" dirty="0">
              <a:solidFill>
                <a:prstClr val="black"/>
              </a:solidFill>
              <a:latin typeface="IBM Plex Sans" panose="020B0503050203000203" pitchFamily="34" charset="0"/>
            </a:endParaRPr>
          </a:p>
          <a:p>
            <a:pPr algn="ctr" defTabSz="1097236"/>
            <a:endParaRPr lang="en-IN" sz="1200" dirty="0">
              <a:solidFill>
                <a:prstClr val="black"/>
              </a:solidFill>
              <a:latin typeface="IBM Plex Sans" panose="020B0503050203000203" pitchFamily="34" charset="0"/>
            </a:endParaRPr>
          </a:p>
        </p:txBody>
      </p:sp>
      <p:sp>
        <p:nvSpPr>
          <p:cNvPr id="1027" name="Rectangle 1026">
            <a:extLst>
              <a:ext uri="{FF2B5EF4-FFF2-40B4-BE49-F238E27FC236}">
                <a16:creationId xmlns:a16="http://schemas.microsoft.com/office/drawing/2014/main" id="{66AAD58F-5A07-BB6A-FF94-8ACCD24A63E1}"/>
              </a:ext>
            </a:extLst>
          </p:cNvPr>
          <p:cNvSpPr/>
          <p:nvPr/>
        </p:nvSpPr>
        <p:spPr>
          <a:xfrm>
            <a:off x="4628173" y="1700919"/>
            <a:ext cx="3457825" cy="288000"/>
          </a:xfrm>
          <a:prstGeom prst="rect">
            <a:avLst/>
          </a:prstGeom>
          <a:solidFill>
            <a:schemeClr val="bg1">
              <a:lumMod val="95000"/>
            </a:schemeClr>
          </a:solidFill>
          <a:ln w="12700">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097236"/>
            <a:r>
              <a:rPr lang="en-US" sz="1200" dirty="0">
                <a:solidFill>
                  <a:prstClr val="black"/>
                </a:solidFill>
                <a:latin typeface="IBM Plex Sans" panose="020B0503050203000203" pitchFamily="34" charset="0"/>
              </a:rPr>
              <a:t>Apache Airflow</a:t>
            </a:r>
            <a:endParaRPr lang="en-IN" sz="1200" dirty="0">
              <a:solidFill>
                <a:prstClr val="black"/>
              </a:solidFill>
              <a:latin typeface="IBM Plex Sans" panose="020B0503050203000203" pitchFamily="34" charset="0"/>
            </a:endParaRPr>
          </a:p>
        </p:txBody>
      </p:sp>
      <p:sp>
        <p:nvSpPr>
          <p:cNvPr id="1031" name="Rectangle 1030">
            <a:extLst>
              <a:ext uri="{FF2B5EF4-FFF2-40B4-BE49-F238E27FC236}">
                <a16:creationId xmlns:a16="http://schemas.microsoft.com/office/drawing/2014/main" id="{3740B8F5-0D7B-E4AE-D2B5-72E732415354}"/>
              </a:ext>
            </a:extLst>
          </p:cNvPr>
          <p:cNvSpPr/>
          <p:nvPr/>
        </p:nvSpPr>
        <p:spPr>
          <a:xfrm>
            <a:off x="269790" y="6442226"/>
            <a:ext cx="10836000" cy="287958"/>
          </a:xfrm>
          <a:prstGeom prst="rect">
            <a:avLst/>
          </a:prstGeom>
          <a:solidFill>
            <a:schemeClr val="bg1">
              <a:lumMod val="85000"/>
            </a:schemeClr>
          </a:solidFill>
          <a:ln w="12700" cmpd="sng">
            <a:solidFill>
              <a:schemeClr val="tx1">
                <a:lumMod val="50000"/>
                <a:lumOff val="50000"/>
                <a:alpha val="99000"/>
              </a:schemeClr>
            </a:solidFill>
            <a:prstDash val="solid"/>
            <a:extLst>
              <a:ext uri="{C807C97D-BFC1-408E-A445-0C87EB9F89A2}">
                <ask:lineSketchStyleProps xmlns:ask="http://schemas.microsoft.com/office/drawing/2018/sketchyshapes" sd="1219033472">
                  <a:custGeom>
                    <a:avLst/>
                    <a:gdLst>
                      <a:gd name="connsiteX0" fmla="*/ 0 w 5517100"/>
                      <a:gd name="connsiteY0" fmla="*/ 0 h 3705023"/>
                      <a:gd name="connsiteX1" fmla="*/ 496539 w 5517100"/>
                      <a:gd name="connsiteY1" fmla="*/ 0 h 3705023"/>
                      <a:gd name="connsiteX2" fmla="*/ 882736 w 5517100"/>
                      <a:gd name="connsiteY2" fmla="*/ 0 h 3705023"/>
                      <a:gd name="connsiteX3" fmla="*/ 1544788 w 5517100"/>
                      <a:gd name="connsiteY3" fmla="*/ 0 h 3705023"/>
                      <a:gd name="connsiteX4" fmla="*/ 2041327 w 5517100"/>
                      <a:gd name="connsiteY4" fmla="*/ 0 h 3705023"/>
                      <a:gd name="connsiteX5" fmla="*/ 2537866 w 5517100"/>
                      <a:gd name="connsiteY5" fmla="*/ 0 h 3705023"/>
                      <a:gd name="connsiteX6" fmla="*/ 3199918 w 5517100"/>
                      <a:gd name="connsiteY6" fmla="*/ 0 h 3705023"/>
                      <a:gd name="connsiteX7" fmla="*/ 3641286 w 5517100"/>
                      <a:gd name="connsiteY7" fmla="*/ 0 h 3705023"/>
                      <a:gd name="connsiteX8" fmla="*/ 4303338 w 5517100"/>
                      <a:gd name="connsiteY8" fmla="*/ 0 h 3705023"/>
                      <a:gd name="connsiteX9" fmla="*/ 4965390 w 5517100"/>
                      <a:gd name="connsiteY9" fmla="*/ 0 h 3705023"/>
                      <a:gd name="connsiteX10" fmla="*/ 5517100 w 5517100"/>
                      <a:gd name="connsiteY10" fmla="*/ 0 h 3705023"/>
                      <a:gd name="connsiteX11" fmla="*/ 5517100 w 5517100"/>
                      <a:gd name="connsiteY11" fmla="*/ 603389 h 3705023"/>
                      <a:gd name="connsiteX12" fmla="*/ 5517100 w 5517100"/>
                      <a:gd name="connsiteY12" fmla="*/ 1169729 h 3705023"/>
                      <a:gd name="connsiteX13" fmla="*/ 5517100 w 5517100"/>
                      <a:gd name="connsiteY13" fmla="*/ 1587867 h 3705023"/>
                      <a:gd name="connsiteX14" fmla="*/ 5517100 w 5517100"/>
                      <a:gd name="connsiteY14" fmla="*/ 2117156 h 3705023"/>
                      <a:gd name="connsiteX15" fmla="*/ 5517100 w 5517100"/>
                      <a:gd name="connsiteY15" fmla="*/ 2646445 h 3705023"/>
                      <a:gd name="connsiteX16" fmla="*/ 5517100 w 5517100"/>
                      <a:gd name="connsiteY16" fmla="*/ 3175734 h 3705023"/>
                      <a:gd name="connsiteX17" fmla="*/ 5517100 w 5517100"/>
                      <a:gd name="connsiteY17" fmla="*/ 3705023 h 3705023"/>
                      <a:gd name="connsiteX18" fmla="*/ 4910219 w 5517100"/>
                      <a:gd name="connsiteY18" fmla="*/ 3705023 h 3705023"/>
                      <a:gd name="connsiteX19" fmla="*/ 4524022 w 5517100"/>
                      <a:gd name="connsiteY19" fmla="*/ 3705023 h 3705023"/>
                      <a:gd name="connsiteX20" fmla="*/ 4082654 w 5517100"/>
                      <a:gd name="connsiteY20" fmla="*/ 3705023 h 3705023"/>
                      <a:gd name="connsiteX21" fmla="*/ 3420602 w 5517100"/>
                      <a:gd name="connsiteY21" fmla="*/ 3705023 h 3705023"/>
                      <a:gd name="connsiteX22" fmla="*/ 2868892 w 5517100"/>
                      <a:gd name="connsiteY22" fmla="*/ 3705023 h 3705023"/>
                      <a:gd name="connsiteX23" fmla="*/ 2427524 w 5517100"/>
                      <a:gd name="connsiteY23" fmla="*/ 3705023 h 3705023"/>
                      <a:gd name="connsiteX24" fmla="*/ 1875814 w 5517100"/>
                      <a:gd name="connsiteY24" fmla="*/ 3705023 h 3705023"/>
                      <a:gd name="connsiteX25" fmla="*/ 1489617 w 5517100"/>
                      <a:gd name="connsiteY25" fmla="*/ 3705023 h 3705023"/>
                      <a:gd name="connsiteX26" fmla="*/ 1103420 w 5517100"/>
                      <a:gd name="connsiteY26" fmla="*/ 3705023 h 3705023"/>
                      <a:gd name="connsiteX27" fmla="*/ 551710 w 5517100"/>
                      <a:gd name="connsiteY27" fmla="*/ 3705023 h 3705023"/>
                      <a:gd name="connsiteX28" fmla="*/ 0 w 5517100"/>
                      <a:gd name="connsiteY28" fmla="*/ 3705023 h 3705023"/>
                      <a:gd name="connsiteX29" fmla="*/ 0 w 5517100"/>
                      <a:gd name="connsiteY29" fmla="*/ 3138684 h 3705023"/>
                      <a:gd name="connsiteX30" fmla="*/ 0 w 5517100"/>
                      <a:gd name="connsiteY30" fmla="*/ 2646445 h 3705023"/>
                      <a:gd name="connsiteX31" fmla="*/ 0 w 5517100"/>
                      <a:gd name="connsiteY31" fmla="*/ 2228307 h 3705023"/>
                      <a:gd name="connsiteX32" fmla="*/ 0 w 5517100"/>
                      <a:gd name="connsiteY32" fmla="*/ 1661967 h 3705023"/>
                      <a:gd name="connsiteX33" fmla="*/ 0 w 5517100"/>
                      <a:gd name="connsiteY33" fmla="*/ 1206779 h 3705023"/>
                      <a:gd name="connsiteX34" fmla="*/ 0 w 5517100"/>
                      <a:gd name="connsiteY34" fmla="*/ 640440 h 3705023"/>
                      <a:gd name="connsiteX35" fmla="*/ 0 w 5517100"/>
                      <a:gd name="connsiteY35" fmla="*/ 0 h 3705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17100" h="3705023" extrusionOk="0">
                        <a:moveTo>
                          <a:pt x="0" y="0"/>
                        </a:moveTo>
                        <a:cubicBezTo>
                          <a:pt x="136378" y="-22571"/>
                          <a:pt x="263509" y="41984"/>
                          <a:pt x="496539" y="0"/>
                        </a:cubicBezTo>
                        <a:cubicBezTo>
                          <a:pt x="729569" y="-41984"/>
                          <a:pt x="802058" y="40759"/>
                          <a:pt x="882736" y="0"/>
                        </a:cubicBezTo>
                        <a:cubicBezTo>
                          <a:pt x="963414" y="-40759"/>
                          <a:pt x="1389642" y="63693"/>
                          <a:pt x="1544788" y="0"/>
                        </a:cubicBezTo>
                        <a:cubicBezTo>
                          <a:pt x="1699934" y="-63693"/>
                          <a:pt x="1922519" y="24155"/>
                          <a:pt x="2041327" y="0"/>
                        </a:cubicBezTo>
                        <a:cubicBezTo>
                          <a:pt x="2160135" y="-24155"/>
                          <a:pt x="2378845" y="9596"/>
                          <a:pt x="2537866" y="0"/>
                        </a:cubicBezTo>
                        <a:cubicBezTo>
                          <a:pt x="2696887" y="-9596"/>
                          <a:pt x="2968875" y="40693"/>
                          <a:pt x="3199918" y="0"/>
                        </a:cubicBezTo>
                        <a:cubicBezTo>
                          <a:pt x="3430961" y="-40693"/>
                          <a:pt x="3461340" y="758"/>
                          <a:pt x="3641286" y="0"/>
                        </a:cubicBezTo>
                        <a:cubicBezTo>
                          <a:pt x="3821232" y="-758"/>
                          <a:pt x="4088999" y="17944"/>
                          <a:pt x="4303338" y="0"/>
                        </a:cubicBezTo>
                        <a:cubicBezTo>
                          <a:pt x="4517677" y="-17944"/>
                          <a:pt x="4742167" y="16828"/>
                          <a:pt x="4965390" y="0"/>
                        </a:cubicBezTo>
                        <a:cubicBezTo>
                          <a:pt x="5188613" y="-16828"/>
                          <a:pt x="5365529" y="16223"/>
                          <a:pt x="5517100" y="0"/>
                        </a:cubicBezTo>
                        <a:cubicBezTo>
                          <a:pt x="5566659" y="209353"/>
                          <a:pt x="5516049" y="323191"/>
                          <a:pt x="5517100" y="603389"/>
                        </a:cubicBezTo>
                        <a:cubicBezTo>
                          <a:pt x="5518151" y="883587"/>
                          <a:pt x="5489366" y="909633"/>
                          <a:pt x="5517100" y="1169729"/>
                        </a:cubicBezTo>
                        <a:cubicBezTo>
                          <a:pt x="5544834" y="1429825"/>
                          <a:pt x="5478324" y="1490040"/>
                          <a:pt x="5517100" y="1587867"/>
                        </a:cubicBezTo>
                        <a:cubicBezTo>
                          <a:pt x="5555876" y="1685694"/>
                          <a:pt x="5454958" y="1922253"/>
                          <a:pt x="5517100" y="2117156"/>
                        </a:cubicBezTo>
                        <a:cubicBezTo>
                          <a:pt x="5579242" y="2312059"/>
                          <a:pt x="5513772" y="2432029"/>
                          <a:pt x="5517100" y="2646445"/>
                        </a:cubicBezTo>
                        <a:cubicBezTo>
                          <a:pt x="5520428" y="2860861"/>
                          <a:pt x="5459207" y="3066020"/>
                          <a:pt x="5517100" y="3175734"/>
                        </a:cubicBezTo>
                        <a:cubicBezTo>
                          <a:pt x="5574993" y="3285448"/>
                          <a:pt x="5474241" y="3591688"/>
                          <a:pt x="5517100" y="3705023"/>
                        </a:cubicBezTo>
                        <a:cubicBezTo>
                          <a:pt x="5358966" y="3745541"/>
                          <a:pt x="5117600" y="3646996"/>
                          <a:pt x="4910219" y="3705023"/>
                        </a:cubicBezTo>
                        <a:cubicBezTo>
                          <a:pt x="4702838" y="3763050"/>
                          <a:pt x="4702351" y="3704641"/>
                          <a:pt x="4524022" y="3705023"/>
                        </a:cubicBezTo>
                        <a:cubicBezTo>
                          <a:pt x="4345693" y="3705405"/>
                          <a:pt x="4178065" y="3671836"/>
                          <a:pt x="4082654" y="3705023"/>
                        </a:cubicBezTo>
                        <a:cubicBezTo>
                          <a:pt x="3987243" y="3738210"/>
                          <a:pt x="3727866" y="3680657"/>
                          <a:pt x="3420602" y="3705023"/>
                        </a:cubicBezTo>
                        <a:cubicBezTo>
                          <a:pt x="3113338" y="3729389"/>
                          <a:pt x="3092297" y="3703718"/>
                          <a:pt x="2868892" y="3705023"/>
                        </a:cubicBezTo>
                        <a:cubicBezTo>
                          <a:pt x="2645487" y="3706328"/>
                          <a:pt x="2554958" y="3652983"/>
                          <a:pt x="2427524" y="3705023"/>
                        </a:cubicBezTo>
                        <a:cubicBezTo>
                          <a:pt x="2300090" y="3757063"/>
                          <a:pt x="2075949" y="3647845"/>
                          <a:pt x="1875814" y="3705023"/>
                        </a:cubicBezTo>
                        <a:cubicBezTo>
                          <a:pt x="1675679" y="3762201"/>
                          <a:pt x="1657774" y="3662540"/>
                          <a:pt x="1489617" y="3705023"/>
                        </a:cubicBezTo>
                        <a:cubicBezTo>
                          <a:pt x="1321460" y="3747506"/>
                          <a:pt x="1211879" y="3692689"/>
                          <a:pt x="1103420" y="3705023"/>
                        </a:cubicBezTo>
                        <a:cubicBezTo>
                          <a:pt x="994961" y="3717357"/>
                          <a:pt x="724840" y="3651360"/>
                          <a:pt x="551710" y="3705023"/>
                        </a:cubicBezTo>
                        <a:cubicBezTo>
                          <a:pt x="378580" y="3758686"/>
                          <a:pt x="163039" y="3669227"/>
                          <a:pt x="0" y="3705023"/>
                        </a:cubicBezTo>
                        <a:cubicBezTo>
                          <a:pt x="-54728" y="3532296"/>
                          <a:pt x="66027" y="3319192"/>
                          <a:pt x="0" y="3138684"/>
                        </a:cubicBezTo>
                        <a:cubicBezTo>
                          <a:pt x="-66027" y="2958176"/>
                          <a:pt x="14804" y="2774809"/>
                          <a:pt x="0" y="2646445"/>
                        </a:cubicBezTo>
                        <a:cubicBezTo>
                          <a:pt x="-14804" y="2518081"/>
                          <a:pt x="46937" y="2384816"/>
                          <a:pt x="0" y="2228307"/>
                        </a:cubicBezTo>
                        <a:cubicBezTo>
                          <a:pt x="-46937" y="2071798"/>
                          <a:pt x="66945" y="1891444"/>
                          <a:pt x="0" y="1661967"/>
                        </a:cubicBezTo>
                        <a:cubicBezTo>
                          <a:pt x="-66945" y="1432490"/>
                          <a:pt x="4706" y="1318097"/>
                          <a:pt x="0" y="1206779"/>
                        </a:cubicBezTo>
                        <a:cubicBezTo>
                          <a:pt x="-4706" y="1095461"/>
                          <a:pt x="57983" y="767534"/>
                          <a:pt x="0" y="640440"/>
                        </a:cubicBezTo>
                        <a:cubicBezTo>
                          <a:pt x="-57983" y="513346"/>
                          <a:pt x="69228" y="284092"/>
                          <a:pt x="0" y="0"/>
                        </a:cubicBezTo>
                        <a:close/>
                      </a:path>
                    </a:pathLst>
                  </a:custGeom>
                  <ask:type>
                    <ask:lineSketchNone/>
                  </ask:type>
                </ask:lineSketchStyleProps>
              </a:ext>
            </a:extLst>
          </a:ln>
        </p:spPr>
        <p:style>
          <a:lnRef idx="2">
            <a:schemeClr val="accent1"/>
          </a:lnRef>
          <a:fillRef idx="1">
            <a:schemeClr val="lt1"/>
          </a:fillRef>
          <a:effectRef idx="0">
            <a:schemeClr val="accent1"/>
          </a:effectRef>
          <a:fontRef idx="minor">
            <a:schemeClr val="dk1"/>
          </a:fontRef>
        </p:style>
        <p:txBody>
          <a:bodyPr tIns="0" rtlCol="0" anchor="ctr"/>
          <a:lstStyle/>
          <a:p>
            <a:pPr algn="ctr"/>
            <a:r>
              <a:rPr lang="en-IN" sz="1400" dirty="0">
                <a:latin typeface="IBM Plex Sans" panose="020B0503050203000203" pitchFamily="34" charset="0"/>
              </a:rPr>
              <a:t>Infrastructure on Data Centre / Private Cloud (Meghdoot) with Network Connectivity | DR replication | Backup</a:t>
            </a:r>
          </a:p>
        </p:txBody>
      </p:sp>
      <p:pic>
        <p:nvPicPr>
          <p:cNvPr id="12" name="Graphic 11" descr="Volume outline">
            <a:extLst>
              <a:ext uri="{FF2B5EF4-FFF2-40B4-BE49-F238E27FC236}">
                <a16:creationId xmlns:a16="http://schemas.microsoft.com/office/drawing/2014/main" id="{7DB18567-1018-A5C8-EA25-45B8FE4A7FB2}"/>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600137" y="4484668"/>
            <a:ext cx="428036" cy="360000"/>
          </a:xfrm>
          <a:prstGeom prst="rect">
            <a:avLst/>
          </a:prstGeom>
        </p:spPr>
      </p:pic>
      <p:pic>
        <p:nvPicPr>
          <p:cNvPr id="13" name="Graphic 12" descr="Vlog outline">
            <a:extLst>
              <a:ext uri="{FF2B5EF4-FFF2-40B4-BE49-F238E27FC236}">
                <a16:creationId xmlns:a16="http://schemas.microsoft.com/office/drawing/2014/main" id="{29DD3428-D754-03EF-CEC2-C57A20DEB3F0}"/>
              </a:ext>
            </a:extLst>
          </p:cNvPr>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a:off x="1069794" y="4472563"/>
            <a:ext cx="360000" cy="360000"/>
          </a:xfrm>
          <a:prstGeom prst="rect">
            <a:avLst/>
          </a:prstGeom>
        </p:spPr>
      </p:pic>
      <p:pic>
        <p:nvPicPr>
          <p:cNvPr id="14" name="Graphic 13" descr="Images outline">
            <a:extLst>
              <a:ext uri="{FF2B5EF4-FFF2-40B4-BE49-F238E27FC236}">
                <a16:creationId xmlns:a16="http://schemas.microsoft.com/office/drawing/2014/main" id="{96A86ABD-1811-0A2D-CBAD-2AE08333C43F}"/>
              </a:ext>
            </a:extLst>
          </p:cNvPr>
          <p:cNvPicPr>
            <a:picLocks noChangeAspect="1"/>
          </p:cNvPicPr>
          <p:nvPr/>
        </p:nvPicPr>
        <p:blipFill>
          <a:blip r:embed="rId33">
            <a:extLst>
              <a:ext uri="{96DAC541-7B7A-43D3-8B79-37D633B846F1}">
                <asvg:svgBlip xmlns:asvg="http://schemas.microsoft.com/office/drawing/2016/SVG/main" r:embed="rId34"/>
              </a:ext>
            </a:extLst>
          </a:blip>
          <a:stretch>
            <a:fillRect/>
          </a:stretch>
        </p:blipFill>
        <p:spPr>
          <a:xfrm>
            <a:off x="862273" y="4785803"/>
            <a:ext cx="360000" cy="360000"/>
          </a:xfrm>
          <a:prstGeom prst="rect">
            <a:avLst/>
          </a:prstGeom>
        </p:spPr>
      </p:pic>
      <p:pic>
        <p:nvPicPr>
          <p:cNvPr id="1038" name="Picture 1037" descr="A blue cylinder with white letters on it&#10;&#10;Description automatically generated">
            <a:extLst>
              <a:ext uri="{FF2B5EF4-FFF2-40B4-BE49-F238E27FC236}">
                <a16:creationId xmlns:a16="http://schemas.microsoft.com/office/drawing/2014/main" id="{8BC81B9A-91FB-CC7C-C031-9420FE58B574}"/>
              </a:ext>
            </a:extLst>
          </p:cNvPr>
          <p:cNvPicPr>
            <a:picLocks noChangeAspect="1"/>
          </p:cNvPicPr>
          <p:nvPr/>
        </p:nvPicPr>
        <p:blipFill>
          <a:blip r:embed="rId35"/>
          <a:stretch>
            <a:fillRect/>
          </a:stretch>
        </p:blipFill>
        <p:spPr>
          <a:xfrm>
            <a:off x="790540" y="2067314"/>
            <a:ext cx="432000" cy="432000"/>
          </a:xfrm>
          <a:prstGeom prst="rect">
            <a:avLst/>
          </a:prstGeom>
        </p:spPr>
      </p:pic>
      <p:pic>
        <p:nvPicPr>
          <p:cNvPr id="1040" name="Graphic 1039" descr="Database with solid fill">
            <a:extLst>
              <a:ext uri="{FF2B5EF4-FFF2-40B4-BE49-F238E27FC236}">
                <a16:creationId xmlns:a16="http://schemas.microsoft.com/office/drawing/2014/main" id="{DFB9A808-D791-2E36-F23B-B16A524B3AFE}"/>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639017" y="1441931"/>
            <a:ext cx="432000" cy="432000"/>
          </a:xfrm>
          <a:prstGeom prst="rect">
            <a:avLst/>
          </a:prstGeom>
        </p:spPr>
      </p:pic>
      <p:pic>
        <p:nvPicPr>
          <p:cNvPr id="1041" name="Graphic 1040" descr="Database with solid fill">
            <a:extLst>
              <a:ext uri="{FF2B5EF4-FFF2-40B4-BE49-F238E27FC236}">
                <a16:creationId xmlns:a16="http://schemas.microsoft.com/office/drawing/2014/main" id="{EFC4BACD-707A-A08F-BBED-F8882900ACE5}"/>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933775" y="1437362"/>
            <a:ext cx="432000" cy="432000"/>
          </a:xfrm>
          <a:prstGeom prst="rect">
            <a:avLst/>
          </a:prstGeom>
        </p:spPr>
      </p:pic>
      <p:pic>
        <p:nvPicPr>
          <p:cNvPr id="1043" name="Graphic 1042" descr="Open folder with solid fill">
            <a:extLst>
              <a:ext uri="{FF2B5EF4-FFF2-40B4-BE49-F238E27FC236}">
                <a16:creationId xmlns:a16="http://schemas.microsoft.com/office/drawing/2014/main" id="{C5D75BFB-0DBA-7412-4BFC-1DF593A92F77}"/>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2187096" y="1809420"/>
            <a:ext cx="432000" cy="432000"/>
          </a:xfrm>
          <a:prstGeom prst="rect">
            <a:avLst/>
          </a:prstGeom>
        </p:spPr>
      </p:pic>
      <p:cxnSp>
        <p:nvCxnSpPr>
          <p:cNvPr id="11" name="Straight Connector 10">
            <a:extLst>
              <a:ext uri="{FF2B5EF4-FFF2-40B4-BE49-F238E27FC236}">
                <a16:creationId xmlns:a16="http://schemas.microsoft.com/office/drawing/2014/main" id="{6335043D-7D72-5AC1-0F4D-97C05C69BB17}"/>
              </a:ext>
            </a:extLst>
          </p:cNvPr>
          <p:cNvCxnSpPr>
            <a:cxnSpLocks/>
            <a:stCxn id="5" idx="3"/>
            <a:endCxn id="149" idx="1"/>
          </p:cNvCxnSpPr>
          <p:nvPr/>
        </p:nvCxnSpPr>
        <p:spPr>
          <a:xfrm>
            <a:off x="2713849" y="3266651"/>
            <a:ext cx="35597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74A011A6-91AC-DBE9-DE2D-CAE92F9ED314}"/>
              </a:ext>
            </a:extLst>
          </p:cNvPr>
          <p:cNvCxnSpPr>
            <a:stCxn id="6" idx="3"/>
            <a:endCxn id="148" idx="1"/>
          </p:cNvCxnSpPr>
          <p:nvPr/>
        </p:nvCxnSpPr>
        <p:spPr>
          <a:xfrm>
            <a:off x="2713849" y="3768480"/>
            <a:ext cx="36009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99AEC817-E60A-70D0-C824-54D658BD78D4}"/>
              </a:ext>
            </a:extLst>
          </p:cNvPr>
          <p:cNvCxnSpPr>
            <a:cxnSpLocks/>
            <a:stCxn id="1043" idx="3"/>
            <a:endCxn id="150" idx="1"/>
          </p:cNvCxnSpPr>
          <p:nvPr/>
        </p:nvCxnSpPr>
        <p:spPr>
          <a:xfrm>
            <a:off x="2619096" y="2025420"/>
            <a:ext cx="465491" cy="0"/>
          </a:xfrm>
          <a:prstGeom prst="line">
            <a:avLst/>
          </a:prstGeom>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47E7940F-9F86-E57A-687D-41AC92E5DF58}"/>
              </a:ext>
            </a:extLst>
          </p:cNvPr>
          <p:cNvSpPr txBox="1"/>
          <p:nvPr/>
        </p:nvSpPr>
        <p:spPr>
          <a:xfrm>
            <a:off x="9900491" y="3175911"/>
            <a:ext cx="987167" cy="432000"/>
          </a:xfrm>
          <a:prstGeom prst="rect">
            <a:avLst/>
          </a:prstGeom>
          <a:solidFill>
            <a:schemeClr val="accent5">
              <a:lumMod val="20000"/>
              <a:lumOff val="80000"/>
            </a:schemeClr>
          </a:solidFill>
          <a:ln w="3175">
            <a:solidFill>
              <a:schemeClr val="tx1"/>
            </a:solidFill>
          </a:ln>
        </p:spPr>
        <p:txBody>
          <a:bodyPr wrap="square" lIns="36000" rIns="36000" anchor="ctr">
            <a:noAutofit/>
          </a:bodyPr>
          <a:lstStyle/>
          <a:p>
            <a:pPr algn="ctr" defTabSz="1097236"/>
            <a:r>
              <a:rPr lang="en-IN" sz="1100" dirty="0">
                <a:solidFill>
                  <a:prstClr val="black"/>
                </a:solidFill>
                <a:latin typeface="IBM Plex Sans" panose="020B0503050203000203" pitchFamily="34" charset="0"/>
              </a:rPr>
              <a:t>Cloudera ML</a:t>
            </a:r>
          </a:p>
        </p:txBody>
      </p:sp>
      <p:sp>
        <p:nvSpPr>
          <p:cNvPr id="32" name="TextBox 31">
            <a:extLst>
              <a:ext uri="{FF2B5EF4-FFF2-40B4-BE49-F238E27FC236}">
                <a16:creationId xmlns:a16="http://schemas.microsoft.com/office/drawing/2014/main" id="{E8635379-4450-186C-55EC-0C26906B42CA}"/>
              </a:ext>
            </a:extLst>
          </p:cNvPr>
          <p:cNvSpPr txBox="1"/>
          <p:nvPr/>
        </p:nvSpPr>
        <p:spPr>
          <a:xfrm>
            <a:off x="9900491" y="3632995"/>
            <a:ext cx="987167" cy="234000"/>
          </a:xfrm>
          <a:prstGeom prst="rect">
            <a:avLst/>
          </a:prstGeom>
          <a:solidFill>
            <a:schemeClr val="accent5">
              <a:lumMod val="20000"/>
              <a:lumOff val="80000"/>
            </a:schemeClr>
          </a:solidFill>
          <a:ln w="3175">
            <a:solidFill>
              <a:schemeClr val="tx1"/>
            </a:solidFill>
          </a:ln>
        </p:spPr>
        <p:txBody>
          <a:bodyPr wrap="square" lIns="36000" rIns="36000" anchor="ctr">
            <a:noAutofit/>
          </a:bodyPr>
          <a:lstStyle/>
          <a:p>
            <a:pPr algn="ctr" defTabSz="1097236"/>
            <a:r>
              <a:rPr lang="en-IN" sz="1100" dirty="0">
                <a:solidFill>
                  <a:prstClr val="black"/>
                </a:solidFill>
                <a:latin typeface="IBM Plex Sans" panose="020B0503050203000203" pitchFamily="34" charset="0"/>
              </a:rPr>
              <a:t>Cloudera ML</a:t>
            </a:r>
          </a:p>
        </p:txBody>
      </p:sp>
      <p:sp>
        <p:nvSpPr>
          <p:cNvPr id="33" name="TextBox 32">
            <a:extLst>
              <a:ext uri="{FF2B5EF4-FFF2-40B4-BE49-F238E27FC236}">
                <a16:creationId xmlns:a16="http://schemas.microsoft.com/office/drawing/2014/main" id="{3F324F71-DCAF-53E3-A27C-3D4B72A9D37B}"/>
              </a:ext>
            </a:extLst>
          </p:cNvPr>
          <p:cNvSpPr txBox="1"/>
          <p:nvPr/>
        </p:nvSpPr>
        <p:spPr>
          <a:xfrm>
            <a:off x="9900491" y="3901002"/>
            <a:ext cx="987167" cy="234000"/>
          </a:xfrm>
          <a:prstGeom prst="rect">
            <a:avLst/>
          </a:prstGeom>
          <a:solidFill>
            <a:schemeClr val="accent5">
              <a:lumMod val="20000"/>
              <a:lumOff val="80000"/>
            </a:schemeClr>
          </a:solidFill>
          <a:ln w="3175">
            <a:solidFill>
              <a:schemeClr val="tx1"/>
            </a:solidFill>
          </a:ln>
        </p:spPr>
        <p:txBody>
          <a:bodyPr wrap="square" lIns="36000" rIns="36000" anchor="ctr">
            <a:noAutofit/>
          </a:bodyPr>
          <a:lstStyle/>
          <a:p>
            <a:pPr algn="ctr" defTabSz="1097236"/>
            <a:r>
              <a:rPr lang="en-IN" sz="1100" dirty="0">
                <a:solidFill>
                  <a:prstClr val="black"/>
                </a:solidFill>
                <a:latin typeface="IBM Plex Sans" panose="020B0503050203000203" pitchFamily="34" charset="0"/>
              </a:rPr>
              <a:t>Cloudera ML</a:t>
            </a:r>
          </a:p>
        </p:txBody>
      </p:sp>
      <p:sp>
        <p:nvSpPr>
          <p:cNvPr id="35" name="TextBox 34">
            <a:extLst>
              <a:ext uri="{FF2B5EF4-FFF2-40B4-BE49-F238E27FC236}">
                <a16:creationId xmlns:a16="http://schemas.microsoft.com/office/drawing/2014/main" id="{6F8222FD-9F16-AC8B-8F1C-3D80629878AB}"/>
              </a:ext>
            </a:extLst>
          </p:cNvPr>
          <p:cNvSpPr txBox="1"/>
          <p:nvPr/>
        </p:nvSpPr>
        <p:spPr>
          <a:xfrm>
            <a:off x="9900491" y="4169009"/>
            <a:ext cx="987167" cy="428400"/>
          </a:xfrm>
          <a:prstGeom prst="rect">
            <a:avLst/>
          </a:prstGeom>
          <a:solidFill>
            <a:schemeClr val="accent5">
              <a:lumMod val="20000"/>
              <a:lumOff val="80000"/>
            </a:schemeClr>
          </a:solidFill>
          <a:ln w="3175">
            <a:solidFill>
              <a:schemeClr val="tx1"/>
            </a:solidFill>
          </a:ln>
        </p:spPr>
        <p:txBody>
          <a:bodyPr wrap="square" lIns="36000" rIns="36000" anchor="ctr">
            <a:noAutofit/>
          </a:bodyPr>
          <a:lstStyle/>
          <a:p>
            <a:pPr algn="ctr" defTabSz="1097236"/>
            <a:r>
              <a:rPr lang="en-IN" sz="1100" dirty="0">
                <a:solidFill>
                  <a:prstClr val="black"/>
                </a:solidFill>
                <a:latin typeface="IBM Plex Sans" panose="020B0503050203000203" pitchFamily="34" charset="0"/>
              </a:rPr>
              <a:t>Cloudera ML</a:t>
            </a:r>
          </a:p>
        </p:txBody>
      </p:sp>
      <p:sp>
        <p:nvSpPr>
          <p:cNvPr id="36" name="TextBox 35">
            <a:extLst>
              <a:ext uri="{FF2B5EF4-FFF2-40B4-BE49-F238E27FC236}">
                <a16:creationId xmlns:a16="http://schemas.microsoft.com/office/drawing/2014/main" id="{B93EB88D-6B2E-AFAD-517B-61FD65C84171}"/>
              </a:ext>
            </a:extLst>
          </p:cNvPr>
          <p:cNvSpPr txBox="1"/>
          <p:nvPr/>
        </p:nvSpPr>
        <p:spPr>
          <a:xfrm>
            <a:off x="9906735" y="4639674"/>
            <a:ext cx="987167" cy="234000"/>
          </a:xfrm>
          <a:prstGeom prst="rect">
            <a:avLst/>
          </a:prstGeom>
          <a:solidFill>
            <a:schemeClr val="accent5">
              <a:lumMod val="20000"/>
              <a:lumOff val="80000"/>
            </a:schemeClr>
          </a:solidFill>
          <a:ln w="3175">
            <a:solidFill>
              <a:schemeClr val="tx1"/>
            </a:solidFill>
          </a:ln>
        </p:spPr>
        <p:txBody>
          <a:bodyPr wrap="square" lIns="36000" rIns="36000" anchor="ctr">
            <a:noAutofit/>
          </a:bodyPr>
          <a:lstStyle/>
          <a:p>
            <a:pPr algn="ctr" defTabSz="1097236"/>
            <a:r>
              <a:rPr lang="en-IN" sz="1100" dirty="0">
                <a:solidFill>
                  <a:prstClr val="black"/>
                </a:solidFill>
                <a:latin typeface="IBM Plex Sans" panose="020B0503050203000203" pitchFamily="34" charset="0"/>
              </a:rPr>
              <a:t>Cloudera ML</a:t>
            </a:r>
          </a:p>
        </p:txBody>
      </p:sp>
      <p:sp>
        <p:nvSpPr>
          <p:cNvPr id="9" name="Rectangle 8">
            <a:extLst>
              <a:ext uri="{FF2B5EF4-FFF2-40B4-BE49-F238E27FC236}">
                <a16:creationId xmlns:a16="http://schemas.microsoft.com/office/drawing/2014/main" id="{5D0A968E-58F7-F6DA-DF73-6DA3537DD957}"/>
              </a:ext>
            </a:extLst>
          </p:cNvPr>
          <p:cNvSpPr/>
          <p:nvPr/>
        </p:nvSpPr>
        <p:spPr>
          <a:xfrm>
            <a:off x="4628793" y="2471459"/>
            <a:ext cx="3453222" cy="1786846"/>
          </a:xfrm>
          <a:prstGeom prst="rect">
            <a:avLst/>
          </a:prstGeom>
          <a:solidFill>
            <a:schemeClr val="bg1">
              <a:lumMod val="95000"/>
            </a:schemeClr>
          </a:solidFill>
          <a:ln w="12700">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097236"/>
            <a:endParaRPr lang="en-IN" sz="1200">
              <a:solidFill>
                <a:prstClr val="black"/>
              </a:solidFill>
              <a:latin typeface="IBM Plex Sans" panose="020B0503050203000203" pitchFamily="34" charset="0"/>
            </a:endParaRPr>
          </a:p>
        </p:txBody>
      </p:sp>
      <p:sp>
        <p:nvSpPr>
          <p:cNvPr id="16" name="Rectangle 15">
            <a:extLst>
              <a:ext uri="{FF2B5EF4-FFF2-40B4-BE49-F238E27FC236}">
                <a16:creationId xmlns:a16="http://schemas.microsoft.com/office/drawing/2014/main" id="{1C28B0F0-DEAB-F8E8-62BD-2E5DC5292583}"/>
              </a:ext>
            </a:extLst>
          </p:cNvPr>
          <p:cNvSpPr/>
          <p:nvPr/>
        </p:nvSpPr>
        <p:spPr>
          <a:xfrm>
            <a:off x="4743219" y="2575662"/>
            <a:ext cx="622516" cy="1571803"/>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defTabSz="1097236"/>
            <a:r>
              <a:rPr lang="en-IN" sz="1200" dirty="0">
                <a:solidFill>
                  <a:schemeClr val="tx1">
                    <a:lumMod val="75000"/>
                    <a:lumOff val="25000"/>
                  </a:schemeClr>
                </a:solidFill>
                <a:latin typeface="IBM Plex Sans" panose="020B0503050203000203" pitchFamily="34" charset="0"/>
              </a:rPr>
              <a:t>Raw</a:t>
            </a:r>
          </a:p>
        </p:txBody>
      </p:sp>
      <p:sp>
        <p:nvSpPr>
          <p:cNvPr id="19" name="Rectangle 18">
            <a:extLst>
              <a:ext uri="{FF2B5EF4-FFF2-40B4-BE49-F238E27FC236}">
                <a16:creationId xmlns:a16="http://schemas.microsoft.com/office/drawing/2014/main" id="{AF5C9E6F-1E81-0E63-FC63-B661837CDDC3}"/>
              </a:ext>
            </a:extLst>
          </p:cNvPr>
          <p:cNvSpPr/>
          <p:nvPr/>
        </p:nvSpPr>
        <p:spPr>
          <a:xfrm>
            <a:off x="5465292" y="2587309"/>
            <a:ext cx="915704" cy="1571803"/>
          </a:xfrm>
          <a:prstGeom prst="rect">
            <a:avLst/>
          </a:prstGeom>
          <a:solidFill>
            <a:schemeClr val="bg1"/>
          </a:solid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defTabSz="1097236"/>
            <a:r>
              <a:rPr lang="en-IN" sz="1200" dirty="0">
                <a:solidFill>
                  <a:schemeClr val="tx1">
                    <a:lumMod val="75000"/>
                    <a:lumOff val="25000"/>
                  </a:schemeClr>
                </a:solidFill>
                <a:latin typeface="IBM Plex Sans" panose="020B0503050203000203" pitchFamily="34" charset="0"/>
              </a:rPr>
              <a:t>Enriched</a:t>
            </a:r>
          </a:p>
        </p:txBody>
      </p:sp>
      <p:sp>
        <p:nvSpPr>
          <p:cNvPr id="23" name="Rectangle 22">
            <a:extLst>
              <a:ext uri="{FF2B5EF4-FFF2-40B4-BE49-F238E27FC236}">
                <a16:creationId xmlns:a16="http://schemas.microsoft.com/office/drawing/2014/main" id="{F21BB021-2651-CCA0-233E-C280D025E7EA}"/>
              </a:ext>
            </a:extLst>
          </p:cNvPr>
          <p:cNvSpPr/>
          <p:nvPr/>
        </p:nvSpPr>
        <p:spPr>
          <a:xfrm>
            <a:off x="6488358" y="2594334"/>
            <a:ext cx="915705" cy="1571803"/>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lIns="36000" rIns="36000" rtlCol="0" anchor="t"/>
          <a:lstStyle/>
          <a:p>
            <a:pPr algn="ctr" defTabSz="1097236"/>
            <a:r>
              <a:rPr lang="en-IN" sz="1200" dirty="0">
                <a:solidFill>
                  <a:schemeClr val="tx1">
                    <a:lumMod val="75000"/>
                    <a:lumOff val="25000"/>
                  </a:schemeClr>
                </a:solidFill>
                <a:latin typeface="IBM Plex Sans" panose="020B0503050203000203" pitchFamily="34" charset="0"/>
              </a:rPr>
              <a:t>Conformed</a:t>
            </a:r>
          </a:p>
        </p:txBody>
      </p:sp>
      <p:sp>
        <p:nvSpPr>
          <p:cNvPr id="30" name="Rectangle 29">
            <a:extLst>
              <a:ext uri="{FF2B5EF4-FFF2-40B4-BE49-F238E27FC236}">
                <a16:creationId xmlns:a16="http://schemas.microsoft.com/office/drawing/2014/main" id="{174EC54C-754E-E319-7098-6BAEEB6DC062}"/>
              </a:ext>
            </a:extLst>
          </p:cNvPr>
          <p:cNvSpPr/>
          <p:nvPr/>
        </p:nvSpPr>
        <p:spPr>
          <a:xfrm>
            <a:off x="4927939" y="3467956"/>
            <a:ext cx="2880000" cy="252000"/>
          </a:xfrm>
          <a:prstGeom prst="rect">
            <a:avLst/>
          </a:prstGeom>
          <a:solidFill>
            <a:schemeClr val="bg1">
              <a:lumMod val="95000"/>
            </a:schemeClr>
          </a:solidFill>
          <a:ln w="12700">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097236"/>
            <a:r>
              <a:rPr lang="en-IN" sz="1100" dirty="0">
                <a:solidFill>
                  <a:prstClr val="black"/>
                </a:solidFill>
                <a:latin typeface="IBM Plex Sans" panose="020B0503050203000203" pitchFamily="34" charset="0"/>
              </a:rPr>
              <a:t>Apache Iceberg</a:t>
            </a:r>
          </a:p>
        </p:txBody>
      </p:sp>
      <p:pic>
        <p:nvPicPr>
          <p:cNvPr id="34" name="Graphic 33" descr="Database with solid fill">
            <a:extLst>
              <a:ext uri="{FF2B5EF4-FFF2-40B4-BE49-F238E27FC236}">
                <a16:creationId xmlns:a16="http://schemas.microsoft.com/office/drawing/2014/main" id="{E047CA05-52DF-4A5D-9C10-1272E073BA98}"/>
              </a:ext>
            </a:extLst>
          </p:cNvPr>
          <p:cNvPicPr>
            <a:picLocks noChangeAspect="1"/>
          </p:cNvPicPr>
          <p:nvPr/>
        </p:nvPicPr>
        <p:blipFill>
          <a:blip r:embed="rId40">
            <a:extLst>
              <a:ext uri="{96DAC541-7B7A-43D3-8B79-37D633B846F1}">
                <asvg:svgBlip xmlns:asvg="http://schemas.microsoft.com/office/drawing/2016/SVG/main" r:embed="rId41"/>
              </a:ext>
            </a:extLst>
          </a:blip>
          <a:stretch>
            <a:fillRect/>
          </a:stretch>
        </p:blipFill>
        <p:spPr>
          <a:xfrm>
            <a:off x="4797719" y="2912236"/>
            <a:ext cx="468000" cy="468000"/>
          </a:xfrm>
          <a:prstGeom prst="rect">
            <a:avLst/>
          </a:prstGeom>
        </p:spPr>
      </p:pic>
      <p:pic>
        <p:nvPicPr>
          <p:cNvPr id="41" name="Graphic 40" descr="Database with solid fill">
            <a:extLst>
              <a:ext uri="{FF2B5EF4-FFF2-40B4-BE49-F238E27FC236}">
                <a16:creationId xmlns:a16="http://schemas.microsoft.com/office/drawing/2014/main" id="{67DCD2BC-C05A-68D4-2C95-24D6461775B1}"/>
              </a:ext>
            </a:extLst>
          </p:cNvPr>
          <p:cNvPicPr>
            <a:picLocks noChangeAspect="1"/>
          </p:cNvPicPr>
          <p:nvPr/>
        </p:nvPicPr>
        <p:blipFill>
          <a:blip r:embed="rId42">
            <a:extLst>
              <a:ext uri="{96DAC541-7B7A-43D3-8B79-37D633B846F1}">
                <asvg:svgBlip xmlns:asvg="http://schemas.microsoft.com/office/drawing/2016/SVG/main" r:embed="rId43"/>
              </a:ext>
            </a:extLst>
          </a:blip>
          <a:stretch>
            <a:fillRect/>
          </a:stretch>
        </p:blipFill>
        <p:spPr>
          <a:xfrm>
            <a:off x="5637072" y="2922045"/>
            <a:ext cx="468000" cy="468000"/>
          </a:xfrm>
          <a:prstGeom prst="rect">
            <a:avLst/>
          </a:prstGeom>
        </p:spPr>
      </p:pic>
      <p:pic>
        <p:nvPicPr>
          <p:cNvPr id="42" name="Graphic 41" descr="Database with solid fill">
            <a:extLst>
              <a:ext uri="{FF2B5EF4-FFF2-40B4-BE49-F238E27FC236}">
                <a16:creationId xmlns:a16="http://schemas.microsoft.com/office/drawing/2014/main" id="{F6F03ACD-C064-1263-AF5E-772E890AA624}"/>
              </a:ext>
            </a:extLst>
          </p:cNvPr>
          <p:cNvPicPr>
            <a:picLocks noChangeAspect="1"/>
          </p:cNvPicPr>
          <p:nvPr/>
        </p:nvPicPr>
        <p:blipFill>
          <a:blip r:embed="rId44">
            <a:extLst>
              <a:ext uri="{96DAC541-7B7A-43D3-8B79-37D633B846F1}">
                <asvg:svgBlip xmlns:asvg="http://schemas.microsoft.com/office/drawing/2016/SVG/main" r:embed="rId45"/>
              </a:ext>
            </a:extLst>
          </a:blip>
          <a:stretch>
            <a:fillRect/>
          </a:stretch>
        </p:blipFill>
        <p:spPr>
          <a:xfrm>
            <a:off x="6716604" y="2920362"/>
            <a:ext cx="468000" cy="468000"/>
          </a:xfrm>
          <a:prstGeom prst="rect">
            <a:avLst/>
          </a:prstGeom>
        </p:spPr>
      </p:pic>
      <p:sp>
        <p:nvSpPr>
          <p:cNvPr id="44" name="Rectangle 43">
            <a:extLst>
              <a:ext uri="{FF2B5EF4-FFF2-40B4-BE49-F238E27FC236}">
                <a16:creationId xmlns:a16="http://schemas.microsoft.com/office/drawing/2014/main" id="{55297BFE-8A3A-0D0D-F512-0C114D912E45}"/>
              </a:ext>
            </a:extLst>
          </p:cNvPr>
          <p:cNvSpPr/>
          <p:nvPr/>
        </p:nvSpPr>
        <p:spPr>
          <a:xfrm>
            <a:off x="4921821" y="3776255"/>
            <a:ext cx="2880000" cy="252000"/>
          </a:xfrm>
          <a:prstGeom prst="rect">
            <a:avLst/>
          </a:prstGeom>
          <a:solidFill>
            <a:schemeClr val="bg1">
              <a:lumMod val="95000"/>
            </a:schemeClr>
          </a:solidFill>
          <a:ln w="12700">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097236"/>
            <a:r>
              <a:rPr lang="en-IN" sz="1100" dirty="0">
                <a:solidFill>
                  <a:prstClr val="black"/>
                </a:solidFill>
                <a:latin typeface="IBM Plex Sans" panose="020B0503050203000203" pitchFamily="34" charset="0"/>
              </a:rPr>
              <a:t>Avro, Parquet</a:t>
            </a:r>
          </a:p>
        </p:txBody>
      </p:sp>
      <p:sp>
        <p:nvSpPr>
          <p:cNvPr id="45" name="Rectangle 44">
            <a:extLst>
              <a:ext uri="{FF2B5EF4-FFF2-40B4-BE49-F238E27FC236}">
                <a16:creationId xmlns:a16="http://schemas.microsoft.com/office/drawing/2014/main" id="{38F1BD7D-E27C-549F-6757-9F7ADE2AB59F}"/>
              </a:ext>
            </a:extLst>
          </p:cNvPr>
          <p:cNvSpPr/>
          <p:nvPr/>
        </p:nvSpPr>
        <p:spPr>
          <a:xfrm>
            <a:off x="7497930" y="2587309"/>
            <a:ext cx="460113" cy="1571803"/>
          </a:xfrm>
          <a:prstGeom prst="rect">
            <a:avLst/>
          </a:prstGeom>
          <a:solidFill>
            <a:schemeClr val="bg1"/>
          </a:solidFill>
          <a:ln>
            <a:prstDash val="sysDot"/>
          </a:ln>
        </p:spPr>
        <p:style>
          <a:lnRef idx="2">
            <a:schemeClr val="accent1">
              <a:shade val="15000"/>
            </a:schemeClr>
          </a:lnRef>
          <a:fillRef idx="1">
            <a:schemeClr val="accent1"/>
          </a:fillRef>
          <a:effectRef idx="0">
            <a:schemeClr val="accent1"/>
          </a:effectRef>
          <a:fontRef idx="minor">
            <a:schemeClr val="lt1"/>
          </a:fontRef>
        </p:style>
        <p:txBody>
          <a:bodyPr vert="wordArtVert" lIns="0" tIns="0" rIns="0" bIns="0" rtlCol="0" anchor="ctr"/>
          <a:lstStyle/>
          <a:p>
            <a:pPr algn="ctr" defTabSz="1097236"/>
            <a:r>
              <a:rPr lang="en-IN" sz="1100" dirty="0">
                <a:solidFill>
                  <a:schemeClr val="tx1">
                    <a:lumMod val="75000"/>
                    <a:lumOff val="25000"/>
                  </a:schemeClr>
                </a:solidFill>
                <a:latin typeface="IBM Plex Sans" panose="020B0503050203000203" pitchFamily="34" charset="0"/>
              </a:rPr>
              <a:t>Sandbox</a:t>
            </a:r>
          </a:p>
        </p:txBody>
      </p:sp>
      <p:sp>
        <p:nvSpPr>
          <p:cNvPr id="46" name="TextBox 45">
            <a:extLst>
              <a:ext uri="{FF2B5EF4-FFF2-40B4-BE49-F238E27FC236}">
                <a16:creationId xmlns:a16="http://schemas.microsoft.com/office/drawing/2014/main" id="{ACF0ACC5-279D-5B3B-2A5B-56899578CFA0}"/>
              </a:ext>
            </a:extLst>
          </p:cNvPr>
          <p:cNvSpPr txBox="1"/>
          <p:nvPr/>
        </p:nvSpPr>
        <p:spPr>
          <a:xfrm>
            <a:off x="8400440" y="4430899"/>
            <a:ext cx="1387927" cy="276999"/>
          </a:xfrm>
          <a:prstGeom prst="rect">
            <a:avLst/>
          </a:prstGeom>
          <a:noFill/>
        </p:spPr>
        <p:txBody>
          <a:bodyPr wrap="square">
            <a:spAutoFit/>
          </a:bodyPr>
          <a:lstStyle/>
          <a:p>
            <a:pPr algn="ctr" defTabSz="1097236"/>
            <a:r>
              <a:rPr lang="en-IN" sz="1200" dirty="0">
                <a:solidFill>
                  <a:srgbClr val="000000"/>
                </a:solidFill>
                <a:latin typeface="IBM Plex Sans" panose="020B0503050203000203" pitchFamily="34" charset="0"/>
                <a:ea typeface="Arial" panose="020B0604020202020204" pitchFamily="34" charset="0"/>
              </a:rPr>
              <a:t>Milvus/Pinecone</a:t>
            </a:r>
            <a:endParaRPr lang="en-IN" sz="1200" dirty="0">
              <a:solidFill>
                <a:prstClr val="black"/>
              </a:solidFill>
              <a:latin typeface="IBM Plex Sans" panose="020B0503050203000203" pitchFamily="34" charset="0"/>
            </a:endParaRPr>
          </a:p>
        </p:txBody>
      </p:sp>
      <p:pic>
        <p:nvPicPr>
          <p:cNvPr id="38" name="Graphic 37" descr="Database with solid fill">
            <a:extLst>
              <a:ext uri="{FF2B5EF4-FFF2-40B4-BE49-F238E27FC236}">
                <a16:creationId xmlns:a16="http://schemas.microsoft.com/office/drawing/2014/main" id="{FCDF839F-7EDC-EBAE-AAFF-37B44BF3D7A7}"/>
              </a:ext>
            </a:extLst>
          </p:cNvPr>
          <p:cNvPicPr>
            <a:picLocks noChangeAspect="1"/>
          </p:cNvPicPr>
          <p:nvPr/>
        </p:nvPicPr>
        <p:blipFill>
          <a:blip r:embed="rId27">
            <a:extLst>
              <a:ext uri="{96DAC541-7B7A-43D3-8B79-37D633B846F1}">
                <asvg:svgBlip xmlns:asvg="http://schemas.microsoft.com/office/drawing/2016/SVG/main" r:embed="rId46"/>
              </a:ext>
            </a:extLst>
          </a:blip>
          <a:stretch>
            <a:fillRect/>
          </a:stretch>
        </p:blipFill>
        <p:spPr>
          <a:xfrm>
            <a:off x="8872631" y="4000095"/>
            <a:ext cx="428400" cy="428400"/>
          </a:xfrm>
          <a:prstGeom prst="rect">
            <a:avLst/>
          </a:prstGeom>
        </p:spPr>
      </p:pic>
      <p:grpSp>
        <p:nvGrpSpPr>
          <p:cNvPr id="29" name="Group 28">
            <a:extLst>
              <a:ext uri="{FF2B5EF4-FFF2-40B4-BE49-F238E27FC236}">
                <a16:creationId xmlns:a16="http://schemas.microsoft.com/office/drawing/2014/main" id="{4338D02D-CD9E-BFD5-763E-5D2B654826E4}"/>
              </a:ext>
            </a:extLst>
          </p:cNvPr>
          <p:cNvGrpSpPr/>
          <p:nvPr/>
        </p:nvGrpSpPr>
        <p:grpSpPr>
          <a:xfrm>
            <a:off x="8383875" y="3231815"/>
            <a:ext cx="1387927" cy="695966"/>
            <a:chOff x="8398164" y="2387929"/>
            <a:chExt cx="1387927" cy="695966"/>
          </a:xfrm>
        </p:grpSpPr>
        <p:pic>
          <p:nvPicPr>
            <p:cNvPr id="40" name="Picture 8" descr="Graph Databases - M2M / IoT Integration Platform">
              <a:extLst>
                <a:ext uri="{FF2B5EF4-FFF2-40B4-BE49-F238E27FC236}">
                  <a16:creationId xmlns:a16="http://schemas.microsoft.com/office/drawing/2014/main" id="{3DCA763F-CB8C-BE76-4633-44E00FD85BA2}"/>
                </a:ext>
              </a:extLst>
            </p:cNvPr>
            <p:cNvPicPr>
              <a:picLocks noChangeAspect="1" noChangeArrowheads="1"/>
            </p:cNvPicPr>
            <p:nvPr/>
          </p:nvPicPr>
          <p:blipFill>
            <a:blip r:embed="rId47">
              <a:extLst>
                <a:ext uri="{28A0092B-C50C-407E-A947-70E740481C1C}">
                  <a14:useLocalDpi xmlns:a14="http://schemas.microsoft.com/office/drawing/2010/main" val="0"/>
                </a:ext>
              </a:extLst>
            </a:blip>
            <a:srcRect/>
            <a:stretch>
              <a:fillRect/>
            </a:stretch>
          </p:blipFill>
          <p:spPr bwMode="auto">
            <a:xfrm>
              <a:off x="8894127" y="2387929"/>
              <a:ext cx="396000" cy="396000"/>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sp>
          <p:nvSpPr>
            <p:cNvPr id="47" name="TextBox 46">
              <a:extLst>
                <a:ext uri="{FF2B5EF4-FFF2-40B4-BE49-F238E27FC236}">
                  <a16:creationId xmlns:a16="http://schemas.microsoft.com/office/drawing/2014/main" id="{902F422C-6F53-FE91-D59D-EDB431072D46}"/>
                </a:ext>
              </a:extLst>
            </p:cNvPr>
            <p:cNvSpPr txBox="1"/>
            <p:nvPr/>
          </p:nvSpPr>
          <p:spPr>
            <a:xfrm>
              <a:off x="8398164" y="2806896"/>
              <a:ext cx="1387927" cy="276999"/>
            </a:xfrm>
            <a:prstGeom prst="rect">
              <a:avLst/>
            </a:prstGeom>
            <a:noFill/>
          </p:spPr>
          <p:txBody>
            <a:bodyPr wrap="square">
              <a:spAutoFit/>
            </a:bodyPr>
            <a:lstStyle/>
            <a:p>
              <a:pPr algn="ctr" defTabSz="1097236"/>
              <a:r>
                <a:rPr lang="en-IN" sz="1200" dirty="0">
                  <a:solidFill>
                    <a:srgbClr val="000000"/>
                  </a:solidFill>
                  <a:latin typeface="IBM Plex Sans" panose="020B0503050203000203" pitchFamily="34" charset="0"/>
                </a:rPr>
                <a:t>DGraph</a:t>
              </a:r>
              <a:endParaRPr lang="en-IN" sz="1200" dirty="0">
                <a:solidFill>
                  <a:prstClr val="black"/>
                </a:solidFill>
                <a:latin typeface="IBM Plex Sans" panose="020B0503050203000203" pitchFamily="34" charset="0"/>
              </a:endParaRPr>
            </a:p>
          </p:txBody>
        </p:sp>
      </p:grpSp>
      <p:grpSp>
        <p:nvGrpSpPr>
          <p:cNvPr id="48" name="Group 47">
            <a:extLst>
              <a:ext uri="{FF2B5EF4-FFF2-40B4-BE49-F238E27FC236}">
                <a16:creationId xmlns:a16="http://schemas.microsoft.com/office/drawing/2014/main" id="{078693C1-0F23-8967-F1FD-AB21F1AFFEFB}"/>
              </a:ext>
            </a:extLst>
          </p:cNvPr>
          <p:cNvGrpSpPr/>
          <p:nvPr/>
        </p:nvGrpSpPr>
        <p:grpSpPr>
          <a:xfrm>
            <a:off x="8374349" y="2451091"/>
            <a:ext cx="1387927" cy="703271"/>
            <a:chOff x="8408104" y="3163009"/>
            <a:chExt cx="1387927" cy="703271"/>
          </a:xfrm>
        </p:grpSpPr>
        <p:pic>
          <p:nvPicPr>
            <p:cNvPr id="49" name="Picture 48" descr="A black and white logo&#10;&#10;Description automatically generated">
              <a:extLst>
                <a:ext uri="{FF2B5EF4-FFF2-40B4-BE49-F238E27FC236}">
                  <a16:creationId xmlns:a16="http://schemas.microsoft.com/office/drawing/2014/main" id="{BC715F1D-8BC7-DAA6-0022-AF9221FEEF4B}"/>
                </a:ext>
              </a:extLst>
            </p:cNvPr>
            <p:cNvPicPr>
              <a:picLocks noChangeAspect="1"/>
            </p:cNvPicPr>
            <p:nvPr/>
          </p:nvPicPr>
          <p:blipFill>
            <a:blip r:embed="rId48"/>
            <a:stretch>
              <a:fillRect/>
            </a:stretch>
          </p:blipFill>
          <p:spPr>
            <a:xfrm>
              <a:off x="8900120" y="3163009"/>
              <a:ext cx="396000" cy="396000"/>
            </a:xfrm>
            <a:prstGeom prst="rect">
              <a:avLst/>
            </a:prstGeom>
            <a:ln>
              <a:solidFill>
                <a:schemeClr val="bg1">
                  <a:lumMod val="50000"/>
                </a:schemeClr>
              </a:solidFill>
            </a:ln>
          </p:spPr>
        </p:pic>
        <p:sp>
          <p:nvSpPr>
            <p:cNvPr id="51" name="TextBox 50">
              <a:extLst>
                <a:ext uri="{FF2B5EF4-FFF2-40B4-BE49-F238E27FC236}">
                  <a16:creationId xmlns:a16="http://schemas.microsoft.com/office/drawing/2014/main" id="{F889BA49-176F-0ACF-329E-D1894E54EE3A}"/>
                </a:ext>
              </a:extLst>
            </p:cNvPr>
            <p:cNvSpPr txBox="1"/>
            <p:nvPr/>
          </p:nvSpPr>
          <p:spPr>
            <a:xfrm>
              <a:off x="8408104" y="3589281"/>
              <a:ext cx="1387927" cy="276999"/>
            </a:xfrm>
            <a:prstGeom prst="rect">
              <a:avLst/>
            </a:prstGeom>
            <a:noFill/>
          </p:spPr>
          <p:txBody>
            <a:bodyPr wrap="square">
              <a:spAutoFit/>
            </a:bodyPr>
            <a:lstStyle/>
            <a:p>
              <a:pPr algn="ctr" defTabSz="1097236"/>
              <a:r>
                <a:rPr lang="en-IN" sz="1200" dirty="0">
                  <a:solidFill>
                    <a:srgbClr val="000000"/>
                  </a:solidFill>
                  <a:latin typeface="IBM Plex Sans" panose="020B0503050203000203" pitchFamily="34" charset="0"/>
                  <a:ea typeface="Arial" panose="020B0604020202020204" pitchFamily="34" charset="0"/>
                </a:rPr>
                <a:t>HBase/Kudu API</a:t>
              </a:r>
              <a:endParaRPr lang="en-IN" sz="1200" dirty="0">
                <a:solidFill>
                  <a:prstClr val="black"/>
                </a:solidFill>
                <a:latin typeface="IBM Plex Sans" panose="020B0503050203000203" pitchFamily="34" charset="0"/>
              </a:endParaRPr>
            </a:p>
          </p:txBody>
        </p:sp>
      </p:grpSp>
    </p:spTree>
    <p:extLst>
      <p:ext uri="{BB962C8B-B14F-4D97-AF65-F5344CB8AC3E}">
        <p14:creationId xmlns:p14="http://schemas.microsoft.com/office/powerpoint/2010/main" val="414639778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475936-7DBA-CE6A-3240-F6E8A810BDFB}"/>
            </a:ext>
          </a:extLst>
        </p:cNvPr>
        <p:cNvGrpSpPr/>
        <p:nvPr/>
      </p:nvGrpSpPr>
      <p:grpSpPr>
        <a:xfrm>
          <a:off x="0" y="0"/>
          <a:ext cx="0" cy="0"/>
          <a:chOff x="0" y="0"/>
          <a:chExt cx="0" cy="0"/>
        </a:xfrm>
      </p:grpSpPr>
      <p:sp>
        <p:nvSpPr>
          <p:cNvPr id="130" name="Rectangle 129">
            <a:extLst>
              <a:ext uri="{FF2B5EF4-FFF2-40B4-BE49-F238E27FC236}">
                <a16:creationId xmlns:a16="http://schemas.microsoft.com/office/drawing/2014/main" id="{F8FEEDB3-2621-3BBD-66FF-9D7E0944C4E5}"/>
              </a:ext>
            </a:extLst>
          </p:cNvPr>
          <p:cNvSpPr/>
          <p:nvPr/>
        </p:nvSpPr>
        <p:spPr>
          <a:xfrm>
            <a:off x="1878504" y="598387"/>
            <a:ext cx="2550162" cy="4459547"/>
          </a:xfrm>
          <a:prstGeom prst="rect">
            <a:avLst/>
          </a:prstGeom>
          <a:solidFill>
            <a:schemeClr val="bg1">
              <a:lumMod val="95000"/>
            </a:schemeClr>
          </a:solidFill>
          <a:ln w="12700" cmpd="sng">
            <a:solidFill>
              <a:schemeClr val="accent6">
                <a:lumMod val="50000"/>
                <a:alpha val="99000"/>
              </a:schemeClr>
            </a:solidFill>
            <a:prstDash val="solid"/>
            <a:extLst>
              <a:ext uri="{C807C97D-BFC1-408E-A445-0C87EB9F89A2}">
                <ask:lineSketchStyleProps xmlns:ask="http://schemas.microsoft.com/office/drawing/2018/sketchyshapes" sd="1219033472">
                  <a:custGeom>
                    <a:avLst/>
                    <a:gdLst>
                      <a:gd name="connsiteX0" fmla="*/ 0 w 5517100"/>
                      <a:gd name="connsiteY0" fmla="*/ 0 h 3705023"/>
                      <a:gd name="connsiteX1" fmla="*/ 496539 w 5517100"/>
                      <a:gd name="connsiteY1" fmla="*/ 0 h 3705023"/>
                      <a:gd name="connsiteX2" fmla="*/ 882736 w 5517100"/>
                      <a:gd name="connsiteY2" fmla="*/ 0 h 3705023"/>
                      <a:gd name="connsiteX3" fmla="*/ 1544788 w 5517100"/>
                      <a:gd name="connsiteY3" fmla="*/ 0 h 3705023"/>
                      <a:gd name="connsiteX4" fmla="*/ 2041327 w 5517100"/>
                      <a:gd name="connsiteY4" fmla="*/ 0 h 3705023"/>
                      <a:gd name="connsiteX5" fmla="*/ 2537866 w 5517100"/>
                      <a:gd name="connsiteY5" fmla="*/ 0 h 3705023"/>
                      <a:gd name="connsiteX6" fmla="*/ 3199918 w 5517100"/>
                      <a:gd name="connsiteY6" fmla="*/ 0 h 3705023"/>
                      <a:gd name="connsiteX7" fmla="*/ 3641286 w 5517100"/>
                      <a:gd name="connsiteY7" fmla="*/ 0 h 3705023"/>
                      <a:gd name="connsiteX8" fmla="*/ 4303338 w 5517100"/>
                      <a:gd name="connsiteY8" fmla="*/ 0 h 3705023"/>
                      <a:gd name="connsiteX9" fmla="*/ 4965390 w 5517100"/>
                      <a:gd name="connsiteY9" fmla="*/ 0 h 3705023"/>
                      <a:gd name="connsiteX10" fmla="*/ 5517100 w 5517100"/>
                      <a:gd name="connsiteY10" fmla="*/ 0 h 3705023"/>
                      <a:gd name="connsiteX11" fmla="*/ 5517100 w 5517100"/>
                      <a:gd name="connsiteY11" fmla="*/ 603389 h 3705023"/>
                      <a:gd name="connsiteX12" fmla="*/ 5517100 w 5517100"/>
                      <a:gd name="connsiteY12" fmla="*/ 1169729 h 3705023"/>
                      <a:gd name="connsiteX13" fmla="*/ 5517100 w 5517100"/>
                      <a:gd name="connsiteY13" fmla="*/ 1587867 h 3705023"/>
                      <a:gd name="connsiteX14" fmla="*/ 5517100 w 5517100"/>
                      <a:gd name="connsiteY14" fmla="*/ 2117156 h 3705023"/>
                      <a:gd name="connsiteX15" fmla="*/ 5517100 w 5517100"/>
                      <a:gd name="connsiteY15" fmla="*/ 2646445 h 3705023"/>
                      <a:gd name="connsiteX16" fmla="*/ 5517100 w 5517100"/>
                      <a:gd name="connsiteY16" fmla="*/ 3175734 h 3705023"/>
                      <a:gd name="connsiteX17" fmla="*/ 5517100 w 5517100"/>
                      <a:gd name="connsiteY17" fmla="*/ 3705023 h 3705023"/>
                      <a:gd name="connsiteX18" fmla="*/ 4910219 w 5517100"/>
                      <a:gd name="connsiteY18" fmla="*/ 3705023 h 3705023"/>
                      <a:gd name="connsiteX19" fmla="*/ 4524022 w 5517100"/>
                      <a:gd name="connsiteY19" fmla="*/ 3705023 h 3705023"/>
                      <a:gd name="connsiteX20" fmla="*/ 4082654 w 5517100"/>
                      <a:gd name="connsiteY20" fmla="*/ 3705023 h 3705023"/>
                      <a:gd name="connsiteX21" fmla="*/ 3420602 w 5517100"/>
                      <a:gd name="connsiteY21" fmla="*/ 3705023 h 3705023"/>
                      <a:gd name="connsiteX22" fmla="*/ 2868892 w 5517100"/>
                      <a:gd name="connsiteY22" fmla="*/ 3705023 h 3705023"/>
                      <a:gd name="connsiteX23" fmla="*/ 2427524 w 5517100"/>
                      <a:gd name="connsiteY23" fmla="*/ 3705023 h 3705023"/>
                      <a:gd name="connsiteX24" fmla="*/ 1875814 w 5517100"/>
                      <a:gd name="connsiteY24" fmla="*/ 3705023 h 3705023"/>
                      <a:gd name="connsiteX25" fmla="*/ 1489617 w 5517100"/>
                      <a:gd name="connsiteY25" fmla="*/ 3705023 h 3705023"/>
                      <a:gd name="connsiteX26" fmla="*/ 1103420 w 5517100"/>
                      <a:gd name="connsiteY26" fmla="*/ 3705023 h 3705023"/>
                      <a:gd name="connsiteX27" fmla="*/ 551710 w 5517100"/>
                      <a:gd name="connsiteY27" fmla="*/ 3705023 h 3705023"/>
                      <a:gd name="connsiteX28" fmla="*/ 0 w 5517100"/>
                      <a:gd name="connsiteY28" fmla="*/ 3705023 h 3705023"/>
                      <a:gd name="connsiteX29" fmla="*/ 0 w 5517100"/>
                      <a:gd name="connsiteY29" fmla="*/ 3138684 h 3705023"/>
                      <a:gd name="connsiteX30" fmla="*/ 0 w 5517100"/>
                      <a:gd name="connsiteY30" fmla="*/ 2646445 h 3705023"/>
                      <a:gd name="connsiteX31" fmla="*/ 0 w 5517100"/>
                      <a:gd name="connsiteY31" fmla="*/ 2228307 h 3705023"/>
                      <a:gd name="connsiteX32" fmla="*/ 0 w 5517100"/>
                      <a:gd name="connsiteY32" fmla="*/ 1661967 h 3705023"/>
                      <a:gd name="connsiteX33" fmla="*/ 0 w 5517100"/>
                      <a:gd name="connsiteY33" fmla="*/ 1206779 h 3705023"/>
                      <a:gd name="connsiteX34" fmla="*/ 0 w 5517100"/>
                      <a:gd name="connsiteY34" fmla="*/ 640440 h 3705023"/>
                      <a:gd name="connsiteX35" fmla="*/ 0 w 5517100"/>
                      <a:gd name="connsiteY35" fmla="*/ 0 h 3705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17100" h="3705023" extrusionOk="0">
                        <a:moveTo>
                          <a:pt x="0" y="0"/>
                        </a:moveTo>
                        <a:cubicBezTo>
                          <a:pt x="136378" y="-22571"/>
                          <a:pt x="263509" y="41984"/>
                          <a:pt x="496539" y="0"/>
                        </a:cubicBezTo>
                        <a:cubicBezTo>
                          <a:pt x="729569" y="-41984"/>
                          <a:pt x="802058" y="40759"/>
                          <a:pt x="882736" y="0"/>
                        </a:cubicBezTo>
                        <a:cubicBezTo>
                          <a:pt x="963414" y="-40759"/>
                          <a:pt x="1389642" y="63693"/>
                          <a:pt x="1544788" y="0"/>
                        </a:cubicBezTo>
                        <a:cubicBezTo>
                          <a:pt x="1699934" y="-63693"/>
                          <a:pt x="1922519" y="24155"/>
                          <a:pt x="2041327" y="0"/>
                        </a:cubicBezTo>
                        <a:cubicBezTo>
                          <a:pt x="2160135" y="-24155"/>
                          <a:pt x="2378845" y="9596"/>
                          <a:pt x="2537866" y="0"/>
                        </a:cubicBezTo>
                        <a:cubicBezTo>
                          <a:pt x="2696887" y="-9596"/>
                          <a:pt x="2968875" y="40693"/>
                          <a:pt x="3199918" y="0"/>
                        </a:cubicBezTo>
                        <a:cubicBezTo>
                          <a:pt x="3430961" y="-40693"/>
                          <a:pt x="3461340" y="758"/>
                          <a:pt x="3641286" y="0"/>
                        </a:cubicBezTo>
                        <a:cubicBezTo>
                          <a:pt x="3821232" y="-758"/>
                          <a:pt x="4088999" y="17944"/>
                          <a:pt x="4303338" y="0"/>
                        </a:cubicBezTo>
                        <a:cubicBezTo>
                          <a:pt x="4517677" y="-17944"/>
                          <a:pt x="4742167" y="16828"/>
                          <a:pt x="4965390" y="0"/>
                        </a:cubicBezTo>
                        <a:cubicBezTo>
                          <a:pt x="5188613" y="-16828"/>
                          <a:pt x="5365529" y="16223"/>
                          <a:pt x="5517100" y="0"/>
                        </a:cubicBezTo>
                        <a:cubicBezTo>
                          <a:pt x="5566659" y="209353"/>
                          <a:pt x="5516049" y="323191"/>
                          <a:pt x="5517100" y="603389"/>
                        </a:cubicBezTo>
                        <a:cubicBezTo>
                          <a:pt x="5518151" y="883587"/>
                          <a:pt x="5489366" y="909633"/>
                          <a:pt x="5517100" y="1169729"/>
                        </a:cubicBezTo>
                        <a:cubicBezTo>
                          <a:pt x="5544834" y="1429825"/>
                          <a:pt x="5478324" y="1490040"/>
                          <a:pt x="5517100" y="1587867"/>
                        </a:cubicBezTo>
                        <a:cubicBezTo>
                          <a:pt x="5555876" y="1685694"/>
                          <a:pt x="5454958" y="1922253"/>
                          <a:pt x="5517100" y="2117156"/>
                        </a:cubicBezTo>
                        <a:cubicBezTo>
                          <a:pt x="5579242" y="2312059"/>
                          <a:pt x="5513772" y="2432029"/>
                          <a:pt x="5517100" y="2646445"/>
                        </a:cubicBezTo>
                        <a:cubicBezTo>
                          <a:pt x="5520428" y="2860861"/>
                          <a:pt x="5459207" y="3066020"/>
                          <a:pt x="5517100" y="3175734"/>
                        </a:cubicBezTo>
                        <a:cubicBezTo>
                          <a:pt x="5574993" y="3285448"/>
                          <a:pt x="5474241" y="3591688"/>
                          <a:pt x="5517100" y="3705023"/>
                        </a:cubicBezTo>
                        <a:cubicBezTo>
                          <a:pt x="5358966" y="3745541"/>
                          <a:pt x="5117600" y="3646996"/>
                          <a:pt x="4910219" y="3705023"/>
                        </a:cubicBezTo>
                        <a:cubicBezTo>
                          <a:pt x="4702838" y="3763050"/>
                          <a:pt x="4702351" y="3704641"/>
                          <a:pt x="4524022" y="3705023"/>
                        </a:cubicBezTo>
                        <a:cubicBezTo>
                          <a:pt x="4345693" y="3705405"/>
                          <a:pt x="4178065" y="3671836"/>
                          <a:pt x="4082654" y="3705023"/>
                        </a:cubicBezTo>
                        <a:cubicBezTo>
                          <a:pt x="3987243" y="3738210"/>
                          <a:pt x="3727866" y="3680657"/>
                          <a:pt x="3420602" y="3705023"/>
                        </a:cubicBezTo>
                        <a:cubicBezTo>
                          <a:pt x="3113338" y="3729389"/>
                          <a:pt x="3092297" y="3703718"/>
                          <a:pt x="2868892" y="3705023"/>
                        </a:cubicBezTo>
                        <a:cubicBezTo>
                          <a:pt x="2645487" y="3706328"/>
                          <a:pt x="2554958" y="3652983"/>
                          <a:pt x="2427524" y="3705023"/>
                        </a:cubicBezTo>
                        <a:cubicBezTo>
                          <a:pt x="2300090" y="3757063"/>
                          <a:pt x="2075949" y="3647845"/>
                          <a:pt x="1875814" y="3705023"/>
                        </a:cubicBezTo>
                        <a:cubicBezTo>
                          <a:pt x="1675679" y="3762201"/>
                          <a:pt x="1657774" y="3662540"/>
                          <a:pt x="1489617" y="3705023"/>
                        </a:cubicBezTo>
                        <a:cubicBezTo>
                          <a:pt x="1321460" y="3747506"/>
                          <a:pt x="1211879" y="3692689"/>
                          <a:pt x="1103420" y="3705023"/>
                        </a:cubicBezTo>
                        <a:cubicBezTo>
                          <a:pt x="994961" y="3717357"/>
                          <a:pt x="724840" y="3651360"/>
                          <a:pt x="551710" y="3705023"/>
                        </a:cubicBezTo>
                        <a:cubicBezTo>
                          <a:pt x="378580" y="3758686"/>
                          <a:pt x="163039" y="3669227"/>
                          <a:pt x="0" y="3705023"/>
                        </a:cubicBezTo>
                        <a:cubicBezTo>
                          <a:pt x="-54728" y="3532296"/>
                          <a:pt x="66027" y="3319192"/>
                          <a:pt x="0" y="3138684"/>
                        </a:cubicBezTo>
                        <a:cubicBezTo>
                          <a:pt x="-66027" y="2958176"/>
                          <a:pt x="14804" y="2774809"/>
                          <a:pt x="0" y="2646445"/>
                        </a:cubicBezTo>
                        <a:cubicBezTo>
                          <a:pt x="-14804" y="2518081"/>
                          <a:pt x="46937" y="2384816"/>
                          <a:pt x="0" y="2228307"/>
                        </a:cubicBezTo>
                        <a:cubicBezTo>
                          <a:pt x="-46937" y="2071798"/>
                          <a:pt x="66945" y="1891444"/>
                          <a:pt x="0" y="1661967"/>
                        </a:cubicBezTo>
                        <a:cubicBezTo>
                          <a:pt x="-66945" y="1432490"/>
                          <a:pt x="4706" y="1318097"/>
                          <a:pt x="0" y="1206779"/>
                        </a:cubicBezTo>
                        <a:cubicBezTo>
                          <a:pt x="-4706" y="1095461"/>
                          <a:pt x="57983" y="767534"/>
                          <a:pt x="0" y="640440"/>
                        </a:cubicBezTo>
                        <a:cubicBezTo>
                          <a:pt x="-57983" y="513346"/>
                          <a:pt x="69228" y="284092"/>
                          <a:pt x="0" y="0"/>
                        </a:cubicBezTo>
                        <a:close/>
                      </a:path>
                    </a:pathLst>
                  </a:custGeom>
                  <ask:type>
                    <ask:lineSketchNone/>
                  </ask:type>
                </ask:lineSketchStyleProps>
              </a:ext>
            </a:extLst>
          </a:ln>
        </p:spPr>
        <p:style>
          <a:lnRef idx="2">
            <a:schemeClr val="accent1"/>
          </a:lnRef>
          <a:fillRef idx="1">
            <a:schemeClr val="lt1"/>
          </a:fillRef>
          <a:effectRef idx="0">
            <a:schemeClr val="accent1"/>
          </a:effectRef>
          <a:fontRef idx="minor">
            <a:schemeClr val="dk1"/>
          </a:fontRef>
        </p:style>
        <p:txBody>
          <a:bodyPr tIns="36000" rtlCol="0" anchor="t"/>
          <a:lstStyle/>
          <a:p>
            <a:pPr algn="ctr"/>
            <a:r>
              <a:rPr lang="en-IN" sz="1200" dirty="0">
                <a:latin typeface="IBM Plex Sans" panose="020B0503050203000203" pitchFamily="34" charset="0"/>
              </a:rPr>
              <a:t>Data Ingestion Layer</a:t>
            </a:r>
          </a:p>
        </p:txBody>
      </p:sp>
      <p:sp>
        <p:nvSpPr>
          <p:cNvPr id="162" name="Rectangle 161">
            <a:extLst>
              <a:ext uri="{FF2B5EF4-FFF2-40B4-BE49-F238E27FC236}">
                <a16:creationId xmlns:a16="http://schemas.microsoft.com/office/drawing/2014/main" id="{F359854B-83D3-7546-5CA9-FF5B917302CA}"/>
              </a:ext>
            </a:extLst>
          </p:cNvPr>
          <p:cNvSpPr/>
          <p:nvPr/>
        </p:nvSpPr>
        <p:spPr>
          <a:xfrm>
            <a:off x="1881563" y="5132316"/>
            <a:ext cx="9215041" cy="1241822"/>
          </a:xfrm>
          <a:prstGeom prst="rect">
            <a:avLst/>
          </a:prstGeom>
          <a:solidFill>
            <a:schemeClr val="accent1">
              <a:lumMod val="20000"/>
              <a:lumOff val="80000"/>
            </a:schemeClr>
          </a:solidFill>
          <a:ln w="12700" cmpd="sng">
            <a:solidFill>
              <a:schemeClr val="tx1">
                <a:alpha val="99000"/>
              </a:schemeClr>
            </a:solidFill>
            <a:prstDash val="solid"/>
            <a:extLst>
              <a:ext uri="{C807C97D-BFC1-408E-A445-0C87EB9F89A2}">
                <ask:lineSketchStyleProps xmlns:ask="http://schemas.microsoft.com/office/drawing/2018/sketchyshapes" sd="1219033472">
                  <a:custGeom>
                    <a:avLst/>
                    <a:gdLst>
                      <a:gd name="connsiteX0" fmla="*/ 0 w 5517100"/>
                      <a:gd name="connsiteY0" fmla="*/ 0 h 3705023"/>
                      <a:gd name="connsiteX1" fmla="*/ 496539 w 5517100"/>
                      <a:gd name="connsiteY1" fmla="*/ 0 h 3705023"/>
                      <a:gd name="connsiteX2" fmla="*/ 882736 w 5517100"/>
                      <a:gd name="connsiteY2" fmla="*/ 0 h 3705023"/>
                      <a:gd name="connsiteX3" fmla="*/ 1544788 w 5517100"/>
                      <a:gd name="connsiteY3" fmla="*/ 0 h 3705023"/>
                      <a:gd name="connsiteX4" fmla="*/ 2041327 w 5517100"/>
                      <a:gd name="connsiteY4" fmla="*/ 0 h 3705023"/>
                      <a:gd name="connsiteX5" fmla="*/ 2537866 w 5517100"/>
                      <a:gd name="connsiteY5" fmla="*/ 0 h 3705023"/>
                      <a:gd name="connsiteX6" fmla="*/ 3199918 w 5517100"/>
                      <a:gd name="connsiteY6" fmla="*/ 0 h 3705023"/>
                      <a:gd name="connsiteX7" fmla="*/ 3641286 w 5517100"/>
                      <a:gd name="connsiteY7" fmla="*/ 0 h 3705023"/>
                      <a:gd name="connsiteX8" fmla="*/ 4303338 w 5517100"/>
                      <a:gd name="connsiteY8" fmla="*/ 0 h 3705023"/>
                      <a:gd name="connsiteX9" fmla="*/ 4965390 w 5517100"/>
                      <a:gd name="connsiteY9" fmla="*/ 0 h 3705023"/>
                      <a:gd name="connsiteX10" fmla="*/ 5517100 w 5517100"/>
                      <a:gd name="connsiteY10" fmla="*/ 0 h 3705023"/>
                      <a:gd name="connsiteX11" fmla="*/ 5517100 w 5517100"/>
                      <a:gd name="connsiteY11" fmla="*/ 603389 h 3705023"/>
                      <a:gd name="connsiteX12" fmla="*/ 5517100 w 5517100"/>
                      <a:gd name="connsiteY12" fmla="*/ 1169729 h 3705023"/>
                      <a:gd name="connsiteX13" fmla="*/ 5517100 w 5517100"/>
                      <a:gd name="connsiteY13" fmla="*/ 1587867 h 3705023"/>
                      <a:gd name="connsiteX14" fmla="*/ 5517100 w 5517100"/>
                      <a:gd name="connsiteY14" fmla="*/ 2117156 h 3705023"/>
                      <a:gd name="connsiteX15" fmla="*/ 5517100 w 5517100"/>
                      <a:gd name="connsiteY15" fmla="*/ 2646445 h 3705023"/>
                      <a:gd name="connsiteX16" fmla="*/ 5517100 w 5517100"/>
                      <a:gd name="connsiteY16" fmla="*/ 3175734 h 3705023"/>
                      <a:gd name="connsiteX17" fmla="*/ 5517100 w 5517100"/>
                      <a:gd name="connsiteY17" fmla="*/ 3705023 h 3705023"/>
                      <a:gd name="connsiteX18" fmla="*/ 4910219 w 5517100"/>
                      <a:gd name="connsiteY18" fmla="*/ 3705023 h 3705023"/>
                      <a:gd name="connsiteX19" fmla="*/ 4524022 w 5517100"/>
                      <a:gd name="connsiteY19" fmla="*/ 3705023 h 3705023"/>
                      <a:gd name="connsiteX20" fmla="*/ 4082654 w 5517100"/>
                      <a:gd name="connsiteY20" fmla="*/ 3705023 h 3705023"/>
                      <a:gd name="connsiteX21" fmla="*/ 3420602 w 5517100"/>
                      <a:gd name="connsiteY21" fmla="*/ 3705023 h 3705023"/>
                      <a:gd name="connsiteX22" fmla="*/ 2868892 w 5517100"/>
                      <a:gd name="connsiteY22" fmla="*/ 3705023 h 3705023"/>
                      <a:gd name="connsiteX23" fmla="*/ 2427524 w 5517100"/>
                      <a:gd name="connsiteY23" fmla="*/ 3705023 h 3705023"/>
                      <a:gd name="connsiteX24" fmla="*/ 1875814 w 5517100"/>
                      <a:gd name="connsiteY24" fmla="*/ 3705023 h 3705023"/>
                      <a:gd name="connsiteX25" fmla="*/ 1489617 w 5517100"/>
                      <a:gd name="connsiteY25" fmla="*/ 3705023 h 3705023"/>
                      <a:gd name="connsiteX26" fmla="*/ 1103420 w 5517100"/>
                      <a:gd name="connsiteY26" fmla="*/ 3705023 h 3705023"/>
                      <a:gd name="connsiteX27" fmla="*/ 551710 w 5517100"/>
                      <a:gd name="connsiteY27" fmla="*/ 3705023 h 3705023"/>
                      <a:gd name="connsiteX28" fmla="*/ 0 w 5517100"/>
                      <a:gd name="connsiteY28" fmla="*/ 3705023 h 3705023"/>
                      <a:gd name="connsiteX29" fmla="*/ 0 w 5517100"/>
                      <a:gd name="connsiteY29" fmla="*/ 3138684 h 3705023"/>
                      <a:gd name="connsiteX30" fmla="*/ 0 w 5517100"/>
                      <a:gd name="connsiteY30" fmla="*/ 2646445 h 3705023"/>
                      <a:gd name="connsiteX31" fmla="*/ 0 w 5517100"/>
                      <a:gd name="connsiteY31" fmla="*/ 2228307 h 3705023"/>
                      <a:gd name="connsiteX32" fmla="*/ 0 w 5517100"/>
                      <a:gd name="connsiteY32" fmla="*/ 1661967 h 3705023"/>
                      <a:gd name="connsiteX33" fmla="*/ 0 w 5517100"/>
                      <a:gd name="connsiteY33" fmla="*/ 1206779 h 3705023"/>
                      <a:gd name="connsiteX34" fmla="*/ 0 w 5517100"/>
                      <a:gd name="connsiteY34" fmla="*/ 640440 h 3705023"/>
                      <a:gd name="connsiteX35" fmla="*/ 0 w 5517100"/>
                      <a:gd name="connsiteY35" fmla="*/ 0 h 3705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17100" h="3705023" extrusionOk="0">
                        <a:moveTo>
                          <a:pt x="0" y="0"/>
                        </a:moveTo>
                        <a:cubicBezTo>
                          <a:pt x="136378" y="-22571"/>
                          <a:pt x="263509" y="41984"/>
                          <a:pt x="496539" y="0"/>
                        </a:cubicBezTo>
                        <a:cubicBezTo>
                          <a:pt x="729569" y="-41984"/>
                          <a:pt x="802058" y="40759"/>
                          <a:pt x="882736" y="0"/>
                        </a:cubicBezTo>
                        <a:cubicBezTo>
                          <a:pt x="963414" y="-40759"/>
                          <a:pt x="1389642" y="63693"/>
                          <a:pt x="1544788" y="0"/>
                        </a:cubicBezTo>
                        <a:cubicBezTo>
                          <a:pt x="1699934" y="-63693"/>
                          <a:pt x="1922519" y="24155"/>
                          <a:pt x="2041327" y="0"/>
                        </a:cubicBezTo>
                        <a:cubicBezTo>
                          <a:pt x="2160135" y="-24155"/>
                          <a:pt x="2378845" y="9596"/>
                          <a:pt x="2537866" y="0"/>
                        </a:cubicBezTo>
                        <a:cubicBezTo>
                          <a:pt x="2696887" y="-9596"/>
                          <a:pt x="2968875" y="40693"/>
                          <a:pt x="3199918" y="0"/>
                        </a:cubicBezTo>
                        <a:cubicBezTo>
                          <a:pt x="3430961" y="-40693"/>
                          <a:pt x="3461340" y="758"/>
                          <a:pt x="3641286" y="0"/>
                        </a:cubicBezTo>
                        <a:cubicBezTo>
                          <a:pt x="3821232" y="-758"/>
                          <a:pt x="4088999" y="17944"/>
                          <a:pt x="4303338" y="0"/>
                        </a:cubicBezTo>
                        <a:cubicBezTo>
                          <a:pt x="4517677" y="-17944"/>
                          <a:pt x="4742167" y="16828"/>
                          <a:pt x="4965390" y="0"/>
                        </a:cubicBezTo>
                        <a:cubicBezTo>
                          <a:pt x="5188613" y="-16828"/>
                          <a:pt x="5365529" y="16223"/>
                          <a:pt x="5517100" y="0"/>
                        </a:cubicBezTo>
                        <a:cubicBezTo>
                          <a:pt x="5566659" y="209353"/>
                          <a:pt x="5516049" y="323191"/>
                          <a:pt x="5517100" y="603389"/>
                        </a:cubicBezTo>
                        <a:cubicBezTo>
                          <a:pt x="5518151" y="883587"/>
                          <a:pt x="5489366" y="909633"/>
                          <a:pt x="5517100" y="1169729"/>
                        </a:cubicBezTo>
                        <a:cubicBezTo>
                          <a:pt x="5544834" y="1429825"/>
                          <a:pt x="5478324" y="1490040"/>
                          <a:pt x="5517100" y="1587867"/>
                        </a:cubicBezTo>
                        <a:cubicBezTo>
                          <a:pt x="5555876" y="1685694"/>
                          <a:pt x="5454958" y="1922253"/>
                          <a:pt x="5517100" y="2117156"/>
                        </a:cubicBezTo>
                        <a:cubicBezTo>
                          <a:pt x="5579242" y="2312059"/>
                          <a:pt x="5513772" y="2432029"/>
                          <a:pt x="5517100" y="2646445"/>
                        </a:cubicBezTo>
                        <a:cubicBezTo>
                          <a:pt x="5520428" y="2860861"/>
                          <a:pt x="5459207" y="3066020"/>
                          <a:pt x="5517100" y="3175734"/>
                        </a:cubicBezTo>
                        <a:cubicBezTo>
                          <a:pt x="5574993" y="3285448"/>
                          <a:pt x="5474241" y="3591688"/>
                          <a:pt x="5517100" y="3705023"/>
                        </a:cubicBezTo>
                        <a:cubicBezTo>
                          <a:pt x="5358966" y="3745541"/>
                          <a:pt x="5117600" y="3646996"/>
                          <a:pt x="4910219" y="3705023"/>
                        </a:cubicBezTo>
                        <a:cubicBezTo>
                          <a:pt x="4702838" y="3763050"/>
                          <a:pt x="4702351" y="3704641"/>
                          <a:pt x="4524022" y="3705023"/>
                        </a:cubicBezTo>
                        <a:cubicBezTo>
                          <a:pt x="4345693" y="3705405"/>
                          <a:pt x="4178065" y="3671836"/>
                          <a:pt x="4082654" y="3705023"/>
                        </a:cubicBezTo>
                        <a:cubicBezTo>
                          <a:pt x="3987243" y="3738210"/>
                          <a:pt x="3727866" y="3680657"/>
                          <a:pt x="3420602" y="3705023"/>
                        </a:cubicBezTo>
                        <a:cubicBezTo>
                          <a:pt x="3113338" y="3729389"/>
                          <a:pt x="3092297" y="3703718"/>
                          <a:pt x="2868892" y="3705023"/>
                        </a:cubicBezTo>
                        <a:cubicBezTo>
                          <a:pt x="2645487" y="3706328"/>
                          <a:pt x="2554958" y="3652983"/>
                          <a:pt x="2427524" y="3705023"/>
                        </a:cubicBezTo>
                        <a:cubicBezTo>
                          <a:pt x="2300090" y="3757063"/>
                          <a:pt x="2075949" y="3647845"/>
                          <a:pt x="1875814" y="3705023"/>
                        </a:cubicBezTo>
                        <a:cubicBezTo>
                          <a:pt x="1675679" y="3762201"/>
                          <a:pt x="1657774" y="3662540"/>
                          <a:pt x="1489617" y="3705023"/>
                        </a:cubicBezTo>
                        <a:cubicBezTo>
                          <a:pt x="1321460" y="3747506"/>
                          <a:pt x="1211879" y="3692689"/>
                          <a:pt x="1103420" y="3705023"/>
                        </a:cubicBezTo>
                        <a:cubicBezTo>
                          <a:pt x="994961" y="3717357"/>
                          <a:pt x="724840" y="3651360"/>
                          <a:pt x="551710" y="3705023"/>
                        </a:cubicBezTo>
                        <a:cubicBezTo>
                          <a:pt x="378580" y="3758686"/>
                          <a:pt x="163039" y="3669227"/>
                          <a:pt x="0" y="3705023"/>
                        </a:cubicBezTo>
                        <a:cubicBezTo>
                          <a:pt x="-54728" y="3532296"/>
                          <a:pt x="66027" y="3319192"/>
                          <a:pt x="0" y="3138684"/>
                        </a:cubicBezTo>
                        <a:cubicBezTo>
                          <a:pt x="-66027" y="2958176"/>
                          <a:pt x="14804" y="2774809"/>
                          <a:pt x="0" y="2646445"/>
                        </a:cubicBezTo>
                        <a:cubicBezTo>
                          <a:pt x="-14804" y="2518081"/>
                          <a:pt x="46937" y="2384816"/>
                          <a:pt x="0" y="2228307"/>
                        </a:cubicBezTo>
                        <a:cubicBezTo>
                          <a:pt x="-46937" y="2071798"/>
                          <a:pt x="66945" y="1891444"/>
                          <a:pt x="0" y="1661967"/>
                        </a:cubicBezTo>
                        <a:cubicBezTo>
                          <a:pt x="-66945" y="1432490"/>
                          <a:pt x="4706" y="1318097"/>
                          <a:pt x="0" y="1206779"/>
                        </a:cubicBezTo>
                        <a:cubicBezTo>
                          <a:pt x="-4706" y="1095461"/>
                          <a:pt x="57983" y="767534"/>
                          <a:pt x="0" y="640440"/>
                        </a:cubicBezTo>
                        <a:cubicBezTo>
                          <a:pt x="-57983" y="513346"/>
                          <a:pt x="69228" y="284092"/>
                          <a:pt x="0" y="0"/>
                        </a:cubicBezTo>
                        <a:close/>
                      </a:path>
                    </a:pathLst>
                  </a:custGeom>
                  <ask:type>
                    <ask:lineSketchNone/>
                  </ask:type>
                </ask:lineSketchStyleProps>
              </a:ext>
            </a:extLst>
          </a:ln>
        </p:spPr>
        <p:style>
          <a:lnRef idx="2">
            <a:schemeClr val="accent1"/>
          </a:lnRef>
          <a:fillRef idx="1">
            <a:schemeClr val="lt1"/>
          </a:fillRef>
          <a:effectRef idx="0">
            <a:schemeClr val="accent1"/>
          </a:effectRef>
          <a:fontRef idx="minor">
            <a:schemeClr val="dk1"/>
          </a:fontRef>
        </p:style>
        <p:txBody>
          <a:bodyPr tIns="36000" rtlCol="0" anchor="t"/>
          <a:lstStyle/>
          <a:p>
            <a:pPr algn="ctr"/>
            <a:r>
              <a:rPr lang="en-IN" sz="1200" dirty="0">
                <a:latin typeface="IBM Plex Sans" panose="020B0503050203000203" pitchFamily="34" charset="0"/>
              </a:rPr>
              <a:t>Admin / Governance</a:t>
            </a:r>
          </a:p>
        </p:txBody>
      </p:sp>
      <p:sp>
        <p:nvSpPr>
          <p:cNvPr id="129" name="Rectangle 128">
            <a:extLst>
              <a:ext uri="{FF2B5EF4-FFF2-40B4-BE49-F238E27FC236}">
                <a16:creationId xmlns:a16="http://schemas.microsoft.com/office/drawing/2014/main" id="{4A899244-903F-4E25-E55E-705A97C86EDB}"/>
              </a:ext>
            </a:extLst>
          </p:cNvPr>
          <p:cNvSpPr/>
          <p:nvPr/>
        </p:nvSpPr>
        <p:spPr>
          <a:xfrm>
            <a:off x="284079" y="587477"/>
            <a:ext cx="1447424" cy="5766030"/>
          </a:xfrm>
          <a:prstGeom prst="rect">
            <a:avLst/>
          </a:prstGeom>
          <a:solidFill>
            <a:schemeClr val="bg1">
              <a:lumMod val="95000"/>
            </a:schemeClr>
          </a:solidFill>
          <a:ln w="12700" cmpd="sng">
            <a:solidFill>
              <a:schemeClr val="accent6">
                <a:lumMod val="50000"/>
                <a:alpha val="99000"/>
              </a:schemeClr>
            </a:solidFill>
            <a:prstDash val="solid"/>
            <a:extLst>
              <a:ext uri="{C807C97D-BFC1-408E-A445-0C87EB9F89A2}">
                <ask:lineSketchStyleProps xmlns:ask="http://schemas.microsoft.com/office/drawing/2018/sketchyshapes" sd="1219033472">
                  <a:custGeom>
                    <a:avLst/>
                    <a:gdLst>
                      <a:gd name="connsiteX0" fmla="*/ 0 w 5517100"/>
                      <a:gd name="connsiteY0" fmla="*/ 0 h 3705023"/>
                      <a:gd name="connsiteX1" fmla="*/ 496539 w 5517100"/>
                      <a:gd name="connsiteY1" fmla="*/ 0 h 3705023"/>
                      <a:gd name="connsiteX2" fmla="*/ 882736 w 5517100"/>
                      <a:gd name="connsiteY2" fmla="*/ 0 h 3705023"/>
                      <a:gd name="connsiteX3" fmla="*/ 1544788 w 5517100"/>
                      <a:gd name="connsiteY3" fmla="*/ 0 h 3705023"/>
                      <a:gd name="connsiteX4" fmla="*/ 2041327 w 5517100"/>
                      <a:gd name="connsiteY4" fmla="*/ 0 h 3705023"/>
                      <a:gd name="connsiteX5" fmla="*/ 2537866 w 5517100"/>
                      <a:gd name="connsiteY5" fmla="*/ 0 h 3705023"/>
                      <a:gd name="connsiteX6" fmla="*/ 3199918 w 5517100"/>
                      <a:gd name="connsiteY6" fmla="*/ 0 h 3705023"/>
                      <a:gd name="connsiteX7" fmla="*/ 3641286 w 5517100"/>
                      <a:gd name="connsiteY7" fmla="*/ 0 h 3705023"/>
                      <a:gd name="connsiteX8" fmla="*/ 4303338 w 5517100"/>
                      <a:gd name="connsiteY8" fmla="*/ 0 h 3705023"/>
                      <a:gd name="connsiteX9" fmla="*/ 4965390 w 5517100"/>
                      <a:gd name="connsiteY9" fmla="*/ 0 h 3705023"/>
                      <a:gd name="connsiteX10" fmla="*/ 5517100 w 5517100"/>
                      <a:gd name="connsiteY10" fmla="*/ 0 h 3705023"/>
                      <a:gd name="connsiteX11" fmla="*/ 5517100 w 5517100"/>
                      <a:gd name="connsiteY11" fmla="*/ 603389 h 3705023"/>
                      <a:gd name="connsiteX12" fmla="*/ 5517100 w 5517100"/>
                      <a:gd name="connsiteY12" fmla="*/ 1169729 h 3705023"/>
                      <a:gd name="connsiteX13" fmla="*/ 5517100 w 5517100"/>
                      <a:gd name="connsiteY13" fmla="*/ 1587867 h 3705023"/>
                      <a:gd name="connsiteX14" fmla="*/ 5517100 w 5517100"/>
                      <a:gd name="connsiteY14" fmla="*/ 2117156 h 3705023"/>
                      <a:gd name="connsiteX15" fmla="*/ 5517100 w 5517100"/>
                      <a:gd name="connsiteY15" fmla="*/ 2646445 h 3705023"/>
                      <a:gd name="connsiteX16" fmla="*/ 5517100 w 5517100"/>
                      <a:gd name="connsiteY16" fmla="*/ 3175734 h 3705023"/>
                      <a:gd name="connsiteX17" fmla="*/ 5517100 w 5517100"/>
                      <a:gd name="connsiteY17" fmla="*/ 3705023 h 3705023"/>
                      <a:gd name="connsiteX18" fmla="*/ 4910219 w 5517100"/>
                      <a:gd name="connsiteY18" fmla="*/ 3705023 h 3705023"/>
                      <a:gd name="connsiteX19" fmla="*/ 4524022 w 5517100"/>
                      <a:gd name="connsiteY19" fmla="*/ 3705023 h 3705023"/>
                      <a:gd name="connsiteX20" fmla="*/ 4082654 w 5517100"/>
                      <a:gd name="connsiteY20" fmla="*/ 3705023 h 3705023"/>
                      <a:gd name="connsiteX21" fmla="*/ 3420602 w 5517100"/>
                      <a:gd name="connsiteY21" fmla="*/ 3705023 h 3705023"/>
                      <a:gd name="connsiteX22" fmla="*/ 2868892 w 5517100"/>
                      <a:gd name="connsiteY22" fmla="*/ 3705023 h 3705023"/>
                      <a:gd name="connsiteX23" fmla="*/ 2427524 w 5517100"/>
                      <a:gd name="connsiteY23" fmla="*/ 3705023 h 3705023"/>
                      <a:gd name="connsiteX24" fmla="*/ 1875814 w 5517100"/>
                      <a:gd name="connsiteY24" fmla="*/ 3705023 h 3705023"/>
                      <a:gd name="connsiteX25" fmla="*/ 1489617 w 5517100"/>
                      <a:gd name="connsiteY25" fmla="*/ 3705023 h 3705023"/>
                      <a:gd name="connsiteX26" fmla="*/ 1103420 w 5517100"/>
                      <a:gd name="connsiteY26" fmla="*/ 3705023 h 3705023"/>
                      <a:gd name="connsiteX27" fmla="*/ 551710 w 5517100"/>
                      <a:gd name="connsiteY27" fmla="*/ 3705023 h 3705023"/>
                      <a:gd name="connsiteX28" fmla="*/ 0 w 5517100"/>
                      <a:gd name="connsiteY28" fmla="*/ 3705023 h 3705023"/>
                      <a:gd name="connsiteX29" fmla="*/ 0 w 5517100"/>
                      <a:gd name="connsiteY29" fmla="*/ 3138684 h 3705023"/>
                      <a:gd name="connsiteX30" fmla="*/ 0 w 5517100"/>
                      <a:gd name="connsiteY30" fmla="*/ 2646445 h 3705023"/>
                      <a:gd name="connsiteX31" fmla="*/ 0 w 5517100"/>
                      <a:gd name="connsiteY31" fmla="*/ 2228307 h 3705023"/>
                      <a:gd name="connsiteX32" fmla="*/ 0 w 5517100"/>
                      <a:gd name="connsiteY32" fmla="*/ 1661967 h 3705023"/>
                      <a:gd name="connsiteX33" fmla="*/ 0 w 5517100"/>
                      <a:gd name="connsiteY33" fmla="*/ 1206779 h 3705023"/>
                      <a:gd name="connsiteX34" fmla="*/ 0 w 5517100"/>
                      <a:gd name="connsiteY34" fmla="*/ 640440 h 3705023"/>
                      <a:gd name="connsiteX35" fmla="*/ 0 w 5517100"/>
                      <a:gd name="connsiteY35" fmla="*/ 0 h 3705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17100" h="3705023" extrusionOk="0">
                        <a:moveTo>
                          <a:pt x="0" y="0"/>
                        </a:moveTo>
                        <a:cubicBezTo>
                          <a:pt x="136378" y="-22571"/>
                          <a:pt x="263509" y="41984"/>
                          <a:pt x="496539" y="0"/>
                        </a:cubicBezTo>
                        <a:cubicBezTo>
                          <a:pt x="729569" y="-41984"/>
                          <a:pt x="802058" y="40759"/>
                          <a:pt x="882736" y="0"/>
                        </a:cubicBezTo>
                        <a:cubicBezTo>
                          <a:pt x="963414" y="-40759"/>
                          <a:pt x="1389642" y="63693"/>
                          <a:pt x="1544788" y="0"/>
                        </a:cubicBezTo>
                        <a:cubicBezTo>
                          <a:pt x="1699934" y="-63693"/>
                          <a:pt x="1922519" y="24155"/>
                          <a:pt x="2041327" y="0"/>
                        </a:cubicBezTo>
                        <a:cubicBezTo>
                          <a:pt x="2160135" y="-24155"/>
                          <a:pt x="2378845" y="9596"/>
                          <a:pt x="2537866" y="0"/>
                        </a:cubicBezTo>
                        <a:cubicBezTo>
                          <a:pt x="2696887" y="-9596"/>
                          <a:pt x="2968875" y="40693"/>
                          <a:pt x="3199918" y="0"/>
                        </a:cubicBezTo>
                        <a:cubicBezTo>
                          <a:pt x="3430961" y="-40693"/>
                          <a:pt x="3461340" y="758"/>
                          <a:pt x="3641286" y="0"/>
                        </a:cubicBezTo>
                        <a:cubicBezTo>
                          <a:pt x="3821232" y="-758"/>
                          <a:pt x="4088999" y="17944"/>
                          <a:pt x="4303338" y="0"/>
                        </a:cubicBezTo>
                        <a:cubicBezTo>
                          <a:pt x="4517677" y="-17944"/>
                          <a:pt x="4742167" y="16828"/>
                          <a:pt x="4965390" y="0"/>
                        </a:cubicBezTo>
                        <a:cubicBezTo>
                          <a:pt x="5188613" y="-16828"/>
                          <a:pt x="5365529" y="16223"/>
                          <a:pt x="5517100" y="0"/>
                        </a:cubicBezTo>
                        <a:cubicBezTo>
                          <a:pt x="5566659" y="209353"/>
                          <a:pt x="5516049" y="323191"/>
                          <a:pt x="5517100" y="603389"/>
                        </a:cubicBezTo>
                        <a:cubicBezTo>
                          <a:pt x="5518151" y="883587"/>
                          <a:pt x="5489366" y="909633"/>
                          <a:pt x="5517100" y="1169729"/>
                        </a:cubicBezTo>
                        <a:cubicBezTo>
                          <a:pt x="5544834" y="1429825"/>
                          <a:pt x="5478324" y="1490040"/>
                          <a:pt x="5517100" y="1587867"/>
                        </a:cubicBezTo>
                        <a:cubicBezTo>
                          <a:pt x="5555876" y="1685694"/>
                          <a:pt x="5454958" y="1922253"/>
                          <a:pt x="5517100" y="2117156"/>
                        </a:cubicBezTo>
                        <a:cubicBezTo>
                          <a:pt x="5579242" y="2312059"/>
                          <a:pt x="5513772" y="2432029"/>
                          <a:pt x="5517100" y="2646445"/>
                        </a:cubicBezTo>
                        <a:cubicBezTo>
                          <a:pt x="5520428" y="2860861"/>
                          <a:pt x="5459207" y="3066020"/>
                          <a:pt x="5517100" y="3175734"/>
                        </a:cubicBezTo>
                        <a:cubicBezTo>
                          <a:pt x="5574993" y="3285448"/>
                          <a:pt x="5474241" y="3591688"/>
                          <a:pt x="5517100" y="3705023"/>
                        </a:cubicBezTo>
                        <a:cubicBezTo>
                          <a:pt x="5358966" y="3745541"/>
                          <a:pt x="5117600" y="3646996"/>
                          <a:pt x="4910219" y="3705023"/>
                        </a:cubicBezTo>
                        <a:cubicBezTo>
                          <a:pt x="4702838" y="3763050"/>
                          <a:pt x="4702351" y="3704641"/>
                          <a:pt x="4524022" y="3705023"/>
                        </a:cubicBezTo>
                        <a:cubicBezTo>
                          <a:pt x="4345693" y="3705405"/>
                          <a:pt x="4178065" y="3671836"/>
                          <a:pt x="4082654" y="3705023"/>
                        </a:cubicBezTo>
                        <a:cubicBezTo>
                          <a:pt x="3987243" y="3738210"/>
                          <a:pt x="3727866" y="3680657"/>
                          <a:pt x="3420602" y="3705023"/>
                        </a:cubicBezTo>
                        <a:cubicBezTo>
                          <a:pt x="3113338" y="3729389"/>
                          <a:pt x="3092297" y="3703718"/>
                          <a:pt x="2868892" y="3705023"/>
                        </a:cubicBezTo>
                        <a:cubicBezTo>
                          <a:pt x="2645487" y="3706328"/>
                          <a:pt x="2554958" y="3652983"/>
                          <a:pt x="2427524" y="3705023"/>
                        </a:cubicBezTo>
                        <a:cubicBezTo>
                          <a:pt x="2300090" y="3757063"/>
                          <a:pt x="2075949" y="3647845"/>
                          <a:pt x="1875814" y="3705023"/>
                        </a:cubicBezTo>
                        <a:cubicBezTo>
                          <a:pt x="1675679" y="3762201"/>
                          <a:pt x="1657774" y="3662540"/>
                          <a:pt x="1489617" y="3705023"/>
                        </a:cubicBezTo>
                        <a:cubicBezTo>
                          <a:pt x="1321460" y="3747506"/>
                          <a:pt x="1211879" y="3692689"/>
                          <a:pt x="1103420" y="3705023"/>
                        </a:cubicBezTo>
                        <a:cubicBezTo>
                          <a:pt x="994961" y="3717357"/>
                          <a:pt x="724840" y="3651360"/>
                          <a:pt x="551710" y="3705023"/>
                        </a:cubicBezTo>
                        <a:cubicBezTo>
                          <a:pt x="378580" y="3758686"/>
                          <a:pt x="163039" y="3669227"/>
                          <a:pt x="0" y="3705023"/>
                        </a:cubicBezTo>
                        <a:cubicBezTo>
                          <a:pt x="-54728" y="3532296"/>
                          <a:pt x="66027" y="3319192"/>
                          <a:pt x="0" y="3138684"/>
                        </a:cubicBezTo>
                        <a:cubicBezTo>
                          <a:pt x="-66027" y="2958176"/>
                          <a:pt x="14804" y="2774809"/>
                          <a:pt x="0" y="2646445"/>
                        </a:cubicBezTo>
                        <a:cubicBezTo>
                          <a:pt x="-14804" y="2518081"/>
                          <a:pt x="46937" y="2384816"/>
                          <a:pt x="0" y="2228307"/>
                        </a:cubicBezTo>
                        <a:cubicBezTo>
                          <a:pt x="-46937" y="2071798"/>
                          <a:pt x="66945" y="1891444"/>
                          <a:pt x="0" y="1661967"/>
                        </a:cubicBezTo>
                        <a:cubicBezTo>
                          <a:pt x="-66945" y="1432490"/>
                          <a:pt x="4706" y="1318097"/>
                          <a:pt x="0" y="1206779"/>
                        </a:cubicBezTo>
                        <a:cubicBezTo>
                          <a:pt x="-4706" y="1095461"/>
                          <a:pt x="57983" y="767534"/>
                          <a:pt x="0" y="640440"/>
                        </a:cubicBezTo>
                        <a:cubicBezTo>
                          <a:pt x="-57983" y="513346"/>
                          <a:pt x="69228" y="284092"/>
                          <a:pt x="0" y="0"/>
                        </a:cubicBezTo>
                        <a:close/>
                      </a:path>
                    </a:pathLst>
                  </a:custGeom>
                  <ask:type>
                    <ask:lineSketchNone/>
                  </ask:type>
                </ask:lineSketchStyleProps>
              </a:ext>
            </a:extLst>
          </a:ln>
        </p:spPr>
        <p:style>
          <a:lnRef idx="2">
            <a:schemeClr val="accent1"/>
          </a:lnRef>
          <a:fillRef idx="1">
            <a:schemeClr val="lt1"/>
          </a:fillRef>
          <a:effectRef idx="0">
            <a:schemeClr val="accent1"/>
          </a:effectRef>
          <a:fontRef idx="minor">
            <a:schemeClr val="dk1"/>
          </a:fontRef>
        </p:style>
        <p:txBody>
          <a:bodyPr tIns="36000" rtlCol="0" anchor="t"/>
          <a:lstStyle/>
          <a:p>
            <a:pPr algn="ctr"/>
            <a:r>
              <a:rPr lang="en-IN" sz="1200" dirty="0">
                <a:latin typeface="IBM Plex Sans" panose="020B0503050203000203" pitchFamily="34" charset="0"/>
              </a:rPr>
              <a:t>Data Sources</a:t>
            </a:r>
          </a:p>
        </p:txBody>
      </p:sp>
      <p:sp>
        <p:nvSpPr>
          <p:cNvPr id="4" name="Rectangle 3">
            <a:extLst>
              <a:ext uri="{FF2B5EF4-FFF2-40B4-BE49-F238E27FC236}">
                <a16:creationId xmlns:a16="http://schemas.microsoft.com/office/drawing/2014/main" id="{25A4305A-947B-ECDF-D930-796A70C768F8}"/>
              </a:ext>
            </a:extLst>
          </p:cNvPr>
          <p:cNvSpPr/>
          <p:nvPr/>
        </p:nvSpPr>
        <p:spPr>
          <a:xfrm>
            <a:off x="1981099" y="992181"/>
            <a:ext cx="865686" cy="3979325"/>
          </a:xfrm>
          <a:prstGeom prst="rect">
            <a:avLst/>
          </a:prstGeom>
          <a:solidFill>
            <a:schemeClr val="bg1"/>
          </a:solidFill>
          <a:ln w="12700">
            <a:solidFill>
              <a:schemeClr val="accent6">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097236"/>
            <a:endParaRPr lang="en-IN" sz="1800">
              <a:solidFill>
                <a:prstClr val="white"/>
              </a:solidFill>
              <a:latin typeface="Calibri" panose="020F0502020204030204"/>
            </a:endParaRPr>
          </a:p>
        </p:txBody>
      </p:sp>
      <p:sp>
        <p:nvSpPr>
          <p:cNvPr id="2" name="Title 1">
            <a:extLst>
              <a:ext uri="{FF2B5EF4-FFF2-40B4-BE49-F238E27FC236}">
                <a16:creationId xmlns:a16="http://schemas.microsoft.com/office/drawing/2014/main" id="{33FB31CB-55CD-0004-B27D-B20ED4962711}"/>
              </a:ext>
            </a:extLst>
          </p:cNvPr>
          <p:cNvSpPr txBox="1">
            <a:spLocks/>
          </p:cNvSpPr>
          <p:nvPr/>
        </p:nvSpPr>
        <p:spPr>
          <a:xfrm>
            <a:off x="173209" y="69054"/>
            <a:ext cx="11825723" cy="421347"/>
          </a:xfrm>
          <a:prstGeom prst="rect">
            <a:avLst/>
          </a:prstGeom>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b="1" dirty="0">
                <a:latin typeface="IBM Plex Sans Condensed" panose="020B0506050203000203" pitchFamily="34" charset="77"/>
              </a:rPr>
              <a:t>Target Lakehouse architecture - Product mapping</a:t>
            </a:r>
          </a:p>
        </p:txBody>
      </p:sp>
      <p:sp>
        <p:nvSpPr>
          <p:cNvPr id="18" name="Rectangle 17">
            <a:extLst>
              <a:ext uri="{FF2B5EF4-FFF2-40B4-BE49-F238E27FC236}">
                <a16:creationId xmlns:a16="http://schemas.microsoft.com/office/drawing/2014/main" id="{97CA40F8-2292-896F-0F15-BED5418162F1}"/>
              </a:ext>
            </a:extLst>
          </p:cNvPr>
          <p:cNvSpPr/>
          <p:nvPr/>
        </p:nvSpPr>
        <p:spPr>
          <a:xfrm>
            <a:off x="425868" y="1003040"/>
            <a:ext cx="1167928" cy="2071780"/>
          </a:xfrm>
          <a:prstGeom prst="rect">
            <a:avLst/>
          </a:prstGeom>
          <a:solidFill>
            <a:schemeClr val="bg1"/>
          </a:solidFill>
          <a:ln w="12700">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defTabSz="1097236"/>
            <a:r>
              <a:rPr lang="en-IN" sz="1200" dirty="0">
                <a:solidFill>
                  <a:schemeClr val="accent6">
                    <a:lumMod val="75000"/>
                  </a:schemeClr>
                </a:solidFill>
                <a:latin typeface="IBM Plex Sans" panose="020B0503050203000203" pitchFamily="34" charset="0"/>
              </a:rPr>
              <a:t>Structured Data</a:t>
            </a:r>
          </a:p>
        </p:txBody>
      </p:sp>
      <p:sp>
        <p:nvSpPr>
          <p:cNvPr id="22" name="TextBox 21">
            <a:extLst>
              <a:ext uri="{FF2B5EF4-FFF2-40B4-BE49-F238E27FC236}">
                <a16:creationId xmlns:a16="http://schemas.microsoft.com/office/drawing/2014/main" id="{21B132B5-6310-2491-40B7-92C65017C5A3}"/>
              </a:ext>
            </a:extLst>
          </p:cNvPr>
          <p:cNvSpPr txBox="1"/>
          <p:nvPr/>
        </p:nvSpPr>
        <p:spPr>
          <a:xfrm>
            <a:off x="544399" y="1853066"/>
            <a:ext cx="923651" cy="261610"/>
          </a:xfrm>
          <a:prstGeom prst="rect">
            <a:avLst/>
          </a:prstGeom>
          <a:noFill/>
        </p:spPr>
        <p:txBody>
          <a:bodyPr wrap="square" rtlCol="0">
            <a:spAutoFit/>
          </a:bodyPr>
          <a:lstStyle/>
          <a:p>
            <a:pPr algn="ctr" defTabSz="1097236"/>
            <a:r>
              <a:rPr lang="en-IN" sz="1050" dirty="0">
                <a:solidFill>
                  <a:schemeClr val="accent6">
                    <a:lumMod val="75000"/>
                  </a:schemeClr>
                </a:solidFill>
                <a:latin typeface="IBM Plex Sans" panose="020B0503050203000203" pitchFamily="34" charset="0"/>
                <a:ea typeface="Arial" panose="020B0604020202020204" pitchFamily="34" charset="0"/>
              </a:rPr>
              <a:t>RDBMS</a:t>
            </a:r>
          </a:p>
        </p:txBody>
      </p:sp>
      <p:sp>
        <p:nvSpPr>
          <p:cNvPr id="25" name="Rectangle 24">
            <a:extLst>
              <a:ext uri="{FF2B5EF4-FFF2-40B4-BE49-F238E27FC236}">
                <a16:creationId xmlns:a16="http://schemas.microsoft.com/office/drawing/2014/main" id="{B842F408-7A12-9198-49CA-5B74BF5F7336}"/>
              </a:ext>
            </a:extLst>
          </p:cNvPr>
          <p:cNvSpPr/>
          <p:nvPr/>
        </p:nvSpPr>
        <p:spPr>
          <a:xfrm>
            <a:off x="2969901" y="992182"/>
            <a:ext cx="1346465" cy="3979325"/>
          </a:xfrm>
          <a:prstGeom prst="rect">
            <a:avLst/>
          </a:prstGeom>
          <a:solidFill>
            <a:schemeClr val="bg1"/>
          </a:solidFill>
          <a:ln w="12700">
            <a:solidFill>
              <a:schemeClr val="accent6">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097236"/>
            <a:endParaRPr lang="en-IN" sz="1800" dirty="0">
              <a:solidFill>
                <a:prstClr val="white"/>
              </a:solidFill>
              <a:latin typeface="Calibri" panose="020F0502020204030204"/>
            </a:endParaRPr>
          </a:p>
        </p:txBody>
      </p:sp>
      <p:sp>
        <p:nvSpPr>
          <p:cNvPr id="26" name="Rectangle 25">
            <a:extLst>
              <a:ext uri="{FF2B5EF4-FFF2-40B4-BE49-F238E27FC236}">
                <a16:creationId xmlns:a16="http://schemas.microsoft.com/office/drawing/2014/main" id="{8273B922-D1EC-26C2-C1C6-9519918AF1CA}"/>
              </a:ext>
            </a:extLst>
          </p:cNvPr>
          <p:cNvSpPr/>
          <p:nvPr/>
        </p:nvSpPr>
        <p:spPr>
          <a:xfrm>
            <a:off x="3135079" y="1633579"/>
            <a:ext cx="1013303" cy="2347386"/>
          </a:xfrm>
          <a:prstGeom prst="rect">
            <a:avLst/>
          </a:prstGeom>
          <a:solidFill>
            <a:schemeClr val="accent6">
              <a:lumMod val="20000"/>
              <a:lumOff val="80000"/>
            </a:schemeClr>
          </a:solidFill>
          <a:ln>
            <a:solidFill>
              <a:schemeClr val="accent6">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097236"/>
            <a:r>
              <a:rPr lang="en-IN" sz="1200" dirty="0">
                <a:solidFill>
                  <a:prstClr val="black"/>
                </a:solidFill>
                <a:latin typeface="IBM Plex Sans" panose="020B0503050203000203" pitchFamily="34" charset="0"/>
              </a:rPr>
              <a:t>Apache NIFI</a:t>
            </a:r>
          </a:p>
        </p:txBody>
      </p:sp>
      <p:sp>
        <p:nvSpPr>
          <p:cNvPr id="28" name="Rectangle 27">
            <a:extLst>
              <a:ext uri="{FF2B5EF4-FFF2-40B4-BE49-F238E27FC236}">
                <a16:creationId xmlns:a16="http://schemas.microsoft.com/office/drawing/2014/main" id="{5E4F95E5-8031-9624-680D-3245EEF14BCC}"/>
              </a:ext>
            </a:extLst>
          </p:cNvPr>
          <p:cNvSpPr/>
          <p:nvPr/>
        </p:nvSpPr>
        <p:spPr>
          <a:xfrm>
            <a:off x="4628793" y="2471459"/>
            <a:ext cx="3453222" cy="1786846"/>
          </a:xfrm>
          <a:prstGeom prst="rect">
            <a:avLst/>
          </a:prstGeom>
          <a:solidFill>
            <a:schemeClr val="bg1">
              <a:lumMod val="95000"/>
            </a:schemeClr>
          </a:solidFill>
          <a:ln w="12700">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097236"/>
            <a:endParaRPr lang="en-IN" sz="1200">
              <a:solidFill>
                <a:prstClr val="black"/>
              </a:solidFill>
              <a:latin typeface="IBM Plex Sans" panose="020B0503050203000203" pitchFamily="34" charset="0"/>
            </a:endParaRPr>
          </a:p>
        </p:txBody>
      </p:sp>
      <p:sp>
        <p:nvSpPr>
          <p:cNvPr id="27" name="Rectangle 26">
            <a:extLst>
              <a:ext uri="{FF2B5EF4-FFF2-40B4-BE49-F238E27FC236}">
                <a16:creationId xmlns:a16="http://schemas.microsoft.com/office/drawing/2014/main" id="{25A546A4-17B5-9AFA-3392-BFC531EFB8D5}"/>
              </a:ext>
            </a:extLst>
          </p:cNvPr>
          <p:cNvSpPr/>
          <p:nvPr/>
        </p:nvSpPr>
        <p:spPr>
          <a:xfrm>
            <a:off x="3126300" y="1144797"/>
            <a:ext cx="1022082" cy="416616"/>
          </a:xfrm>
          <a:prstGeom prst="rect">
            <a:avLst/>
          </a:prstGeom>
          <a:solidFill>
            <a:schemeClr val="accent6">
              <a:lumMod val="20000"/>
              <a:lumOff val="80000"/>
            </a:schemeClr>
          </a:solidFill>
          <a:ln>
            <a:solidFill>
              <a:schemeClr val="accent6">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097236"/>
            <a:r>
              <a:rPr lang="en-IN" sz="1200" dirty="0">
                <a:solidFill>
                  <a:prstClr val="black"/>
                </a:solidFill>
                <a:latin typeface="IBM Plex Sans" panose="020B0503050203000203" pitchFamily="34" charset="0"/>
              </a:rPr>
              <a:t>Apache Kafka</a:t>
            </a:r>
          </a:p>
        </p:txBody>
      </p:sp>
      <p:pic>
        <p:nvPicPr>
          <p:cNvPr id="39" name="Picture 38" descr="A black and white circle logo&#10;&#10;Description automatically generated">
            <a:extLst>
              <a:ext uri="{FF2B5EF4-FFF2-40B4-BE49-F238E27FC236}">
                <a16:creationId xmlns:a16="http://schemas.microsoft.com/office/drawing/2014/main" id="{989354C3-91DE-55FB-AB92-A95163C1CC84}"/>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2994292" y="1200271"/>
            <a:ext cx="315606" cy="315606"/>
          </a:xfrm>
          <a:prstGeom prst="rect">
            <a:avLst/>
          </a:prstGeom>
        </p:spPr>
      </p:pic>
      <p:sp>
        <p:nvSpPr>
          <p:cNvPr id="43" name="Rectangle 42">
            <a:extLst>
              <a:ext uri="{FF2B5EF4-FFF2-40B4-BE49-F238E27FC236}">
                <a16:creationId xmlns:a16="http://schemas.microsoft.com/office/drawing/2014/main" id="{447FFFF1-2640-3F6E-6F25-71D21312315E}"/>
              </a:ext>
            </a:extLst>
          </p:cNvPr>
          <p:cNvSpPr/>
          <p:nvPr/>
        </p:nvSpPr>
        <p:spPr>
          <a:xfrm>
            <a:off x="4631023" y="4323098"/>
            <a:ext cx="3456000" cy="288000"/>
          </a:xfrm>
          <a:prstGeom prst="rect">
            <a:avLst/>
          </a:prstGeom>
          <a:solidFill>
            <a:schemeClr val="bg1">
              <a:lumMod val="95000"/>
            </a:schemeClr>
          </a:solidFill>
          <a:ln w="12700">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097236"/>
            <a:r>
              <a:rPr lang="en-IN" sz="1200" dirty="0">
                <a:solidFill>
                  <a:prstClr val="black"/>
                </a:solidFill>
                <a:latin typeface="IBM Plex Sans" panose="020B0503050203000203" pitchFamily="34" charset="0"/>
              </a:rPr>
              <a:t>HDFS + Apache Ozone</a:t>
            </a:r>
          </a:p>
        </p:txBody>
      </p:sp>
      <p:sp>
        <p:nvSpPr>
          <p:cNvPr id="50" name="Rectangle 49">
            <a:extLst>
              <a:ext uri="{FF2B5EF4-FFF2-40B4-BE49-F238E27FC236}">
                <a16:creationId xmlns:a16="http://schemas.microsoft.com/office/drawing/2014/main" id="{7F2F67F1-B714-D8A1-75C0-A103C089FBA1}"/>
              </a:ext>
            </a:extLst>
          </p:cNvPr>
          <p:cNvSpPr/>
          <p:nvPr/>
        </p:nvSpPr>
        <p:spPr>
          <a:xfrm>
            <a:off x="4628173" y="1348403"/>
            <a:ext cx="3457825" cy="288000"/>
          </a:xfrm>
          <a:prstGeom prst="rect">
            <a:avLst/>
          </a:prstGeom>
          <a:solidFill>
            <a:schemeClr val="bg1">
              <a:lumMod val="95000"/>
            </a:schemeClr>
          </a:solidFill>
          <a:ln w="12700">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097236"/>
            <a:r>
              <a:rPr lang="en-US" sz="1200" dirty="0">
                <a:solidFill>
                  <a:prstClr val="black"/>
                </a:solidFill>
                <a:latin typeface="IBM Plex Sans" panose="020B0503050203000203" pitchFamily="34" charset="0"/>
              </a:rPr>
              <a:t>Python, PySpark, Spark, Kubernetes</a:t>
            </a:r>
            <a:endParaRPr lang="en-IN" sz="1200" dirty="0">
              <a:solidFill>
                <a:prstClr val="black"/>
              </a:solidFill>
              <a:latin typeface="IBM Plex Sans" panose="020B0503050203000203" pitchFamily="34" charset="0"/>
            </a:endParaRPr>
          </a:p>
        </p:txBody>
      </p:sp>
      <p:sp>
        <p:nvSpPr>
          <p:cNvPr id="52" name="Rectangle 51">
            <a:extLst>
              <a:ext uri="{FF2B5EF4-FFF2-40B4-BE49-F238E27FC236}">
                <a16:creationId xmlns:a16="http://schemas.microsoft.com/office/drawing/2014/main" id="{CED61C76-A380-580D-9975-A81CE423B773}"/>
              </a:ext>
            </a:extLst>
          </p:cNvPr>
          <p:cNvSpPr/>
          <p:nvPr/>
        </p:nvSpPr>
        <p:spPr>
          <a:xfrm>
            <a:off x="4628172" y="991571"/>
            <a:ext cx="3457826" cy="288000"/>
          </a:xfrm>
          <a:prstGeom prst="rect">
            <a:avLst/>
          </a:prstGeom>
          <a:solidFill>
            <a:schemeClr val="bg1">
              <a:lumMod val="95000"/>
            </a:schemeClr>
          </a:solidFill>
          <a:ln w="12700">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097236"/>
            <a:r>
              <a:rPr lang="en-IN" sz="1200" dirty="0">
                <a:solidFill>
                  <a:prstClr val="black"/>
                </a:solidFill>
                <a:latin typeface="IBM Plex Sans" panose="020B0503050203000203" pitchFamily="34" charset="0"/>
              </a:rPr>
              <a:t>Apache Flink</a:t>
            </a:r>
          </a:p>
        </p:txBody>
      </p:sp>
      <p:sp>
        <p:nvSpPr>
          <p:cNvPr id="58" name="Rectangle 57">
            <a:extLst>
              <a:ext uri="{FF2B5EF4-FFF2-40B4-BE49-F238E27FC236}">
                <a16:creationId xmlns:a16="http://schemas.microsoft.com/office/drawing/2014/main" id="{6E95AE8C-83E5-88EE-F789-7CD626A30040}"/>
              </a:ext>
            </a:extLst>
          </p:cNvPr>
          <p:cNvSpPr/>
          <p:nvPr/>
        </p:nvSpPr>
        <p:spPr>
          <a:xfrm>
            <a:off x="9803325" y="981474"/>
            <a:ext cx="1190869" cy="1745018"/>
          </a:xfrm>
          <a:prstGeom prst="rect">
            <a:avLst/>
          </a:prstGeom>
          <a:solidFill>
            <a:schemeClr val="bg1"/>
          </a:solidFill>
          <a:ln w="12700">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defTabSz="1097236"/>
            <a:r>
              <a:rPr lang="en-IN" sz="1200" dirty="0">
                <a:solidFill>
                  <a:prstClr val="black"/>
                </a:solidFill>
                <a:latin typeface="IBM Plex Sans" panose="020B0503050203000203" pitchFamily="34" charset="0"/>
              </a:rPr>
              <a:t>Insights</a:t>
            </a:r>
          </a:p>
          <a:p>
            <a:pPr algn="ctr" defTabSz="1097236"/>
            <a:endParaRPr lang="en-IN" sz="1200" dirty="0">
              <a:solidFill>
                <a:prstClr val="black"/>
              </a:solidFill>
              <a:latin typeface="IBM Plex Sans" panose="020B0503050203000203" pitchFamily="34" charset="0"/>
            </a:endParaRPr>
          </a:p>
          <a:p>
            <a:pPr algn="ctr" defTabSz="1097236"/>
            <a:endParaRPr lang="en-IN" sz="1200" dirty="0">
              <a:solidFill>
                <a:prstClr val="black"/>
              </a:solidFill>
              <a:latin typeface="IBM Plex Sans" panose="020B0503050203000203" pitchFamily="34" charset="0"/>
            </a:endParaRPr>
          </a:p>
          <a:p>
            <a:pPr algn="ctr" defTabSz="1097236"/>
            <a:endParaRPr lang="en-IN" sz="1200" dirty="0">
              <a:solidFill>
                <a:prstClr val="black"/>
              </a:solidFill>
              <a:latin typeface="IBM Plex Sans" panose="020B0503050203000203" pitchFamily="34" charset="0"/>
            </a:endParaRPr>
          </a:p>
          <a:p>
            <a:pPr algn="ctr" defTabSz="1097236"/>
            <a:endParaRPr lang="en-IN" sz="1200" dirty="0">
              <a:solidFill>
                <a:prstClr val="black"/>
              </a:solidFill>
              <a:latin typeface="IBM Plex Sans" panose="020B0503050203000203" pitchFamily="34" charset="0"/>
            </a:endParaRPr>
          </a:p>
          <a:p>
            <a:pPr algn="ctr" defTabSz="1097236"/>
            <a:endParaRPr lang="en-IN" sz="1200" dirty="0">
              <a:solidFill>
                <a:prstClr val="black"/>
              </a:solidFill>
              <a:latin typeface="IBM Plex Sans" panose="020B0503050203000203" pitchFamily="34" charset="0"/>
            </a:endParaRPr>
          </a:p>
        </p:txBody>
      </p:sp>
      <p:sp>
        <p:nvSpPr>
          <p:cNvPr id="59" name="Rectangle 58">
            <a:extLst>
              <a:ext uri="{FF2B5EF4-FFF2-40B4-BE49-F238E27FC236}">
                <a16:creationId xmlns:a16="http://schemas.microsoft.com/office/drawing/2014/main" id="{4A9B5AE6-AA54-98B0-2699-2D87FA53F32A}"/>
              </a:ext>
            </a:extLst>
          </p:cNvPr>
          <p:cNvSpPr/>
          <p:nvPr/>
        </p:nvSpPr>
        <p:spPr>
          <a:xfrm>
            <a:off x="1987512" y="5418318"/>
            <a:ext cx="9000000" cy="251999"/>
          </a:xfrm>
          <a:prstGeom prst="rect">
            <a:avLst/>
          </a:prstGeom>
          <a:solidFill>
            <a:schemeClr val="bg1">
              <a:lumMod val="95000"/>
            </a:schemeClr>
          </a:solidFill>
          <a:ln w="12700">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defTabSz="1097236"/>
            <a:r>
              <a:rPr lang="en-IN" sz="1200" dirty="0">
                <a:solidFill>
                  <a:prstClr val="black"/>
                </a:solidFill>
                <a:latin typeface="IBM Plex Sans" panose="020B0503050203000203" pitchFamily="34" charset="0"/>
              </a:rPr>
              <a:t>Cloudera Atlas + Talend DQ</a:t>
            </a:r>
          </a:p>
        </p:txBody>
      </p:sp>
      <p:sp>
        <p:nvSpPr>
          <p:cNvPr id="61" name="Rectangle 60">
            <a:extLst>
              <a:ext uri="{FF2B5EF4-FFF2-40B4-BE49-F238E27FC236}">
                <a16:creationId xmlns:a16="http://schemas.microsoft.com/office/drawing/2014/main" id="{085717D9-6411-FFBE-8FB8-AC162236EA29}"/>
              </a:ext>
            </a:extLst>
          </p:cNvPr>
          <p:cNvSpPr/>
          <p:nvPr/>
        </p:nvSpPr>
        <p:spPr>
          <a:xfrm>
            <a:off x="4631023" y="4663036"/>
            <a:ext cx="3456000" cy="288000"/>
          </a:xfrm>
          <a:prstGeom prst="rect">
            <a:avLst/>
          </a:prstGeom>
          <a:solidFill>
            <a:schemeClr val="bg1">
              <a:lumMod val="95000"/>
            </a:schemeClr>
          </a:solidFill>
          <a:ln w="12700">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097236"/>
            <a:r>
              <a:rPr lang="en-IN" sz="1200" dirty="0">
                <a:solidFill>
                  <a:prstClr val="black"/>
                </a:solidFill>
                <a:latin typeface="IBM Plex Sans" panose="020B0503050203000203" pitchFamily="34" charset="0"/>
              </a:rPr>
              <a:t>Apache Ozone</a:t>
            </a:r>
          </a:p>
        </p:txBody>
      </p:sp>
      <p:sp>
        <p:nvSpPr>
          <p:cNvPr id="76" name="TextBox 75">
            <a:extLst>
              <a:ext uri="{FF2B5EF4-FFF2-40B4-BE49-F238E27FC236}">
                <a16:creationId xmlns:a16="http://schemas.microsoft.com/office/drawing/2014/main" id="{CEA594CE-B5A5-5BE5-49C8-150705C7A7FF}"/>
              </a:ext>
            </a:extLst>
          </p:cNvPr>
          <p:cNvSpPr txBox="1"/>
          <p:nvPr/>
        </p:nvSpPr>
        <p:spPr>
          <a:xfrm>
            <a:off x="6422492" y="5428566"/>
            <a:ext cx="4531344" cy="229945"/>
          </a:xfrm>
          <a:prstGeom prst="rect">
            <a:avLst/>
          </a:prstGeom>
          <a:noFill/>
        </p:spPr>
        <p:txBody>
          <a:bodyPr wrap="square" lIns="0" tIns="0" rIns="108000" bIns="0" rtlCol="0" anchor="ctr">
            <a:noAutofit/>
          </a:bodyPr>
          <a:lstStyle/>
          <a:p>
            <a:pPr algn="r" defTabSz="1097236">
              <a:defRPr/>
            </a:pPr>
            <a:r>
              <a:rPr lang="en-US" sz="960" dirty="0">
                <a:solidFill>
                  <a:prstClr val="black"/>
                </a:solidFill>
                <a:latin typeface="IBM Plex Serif" panose="02060503050406000203" pitchFamily="18" charset="77"/>
              </a:rPr>
              <a:t>Lifecycle management | Cataloging | Modeling | Quality | Lineage | Monitoring</a:t>
            </a:r>
          </a:p>
        </p:txBody>
      </p:sp>
      <p:pic>
        <p:nvPicPr>
          <p:cNvPr id="99" name="Graphic 98" descr="Users with solid fill">
            <a:extLst>
              <a:ext uri="{FF2B5EF4-FFF2-40B4-BE49-F238E27FC236}">
                <a16:creationId xmlns:a16="http://schemas.microsoft.com/office/drawing/2014/main" id="{76A34055-4FB3-B14C-0675-E253C1A3B2D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186335" y="1645917"/>
            <a:ext cx="487672" cy="487672"/>
          </a:xfrm>
          <a:prstGeom prst="rect">
            <a:avLst/>
          </a:prstGeom>
        </p:spPr>
      </p:pic>
      <p:pic>
        <p:nvPicPr>
          <p:cNvPr id="100" name="Graphic 99" descr="Target Audience outline">
            <a:extLst>
              <a:ext uri="{FF2B5EF4-FFF2-40B4-BE49-F238E27FC236}">
                <a16:creationId xmlns:a16="http://schemas.microsoft.com/office/drawing/2014/main" id="{EE2F6F03-1AB3-7C8D-3C7D-0FB7860134C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1196901" y="3510855"/>
            <a:ext cx="466540" cy="466540"/>
          </a:xfrm>
          <a:prstGeom prst="rect">
            <a:avLst/>
          </a:prstGeom>
        </p:spPr>
      </p:pic>
      <p:sp>
        <p:nvSpPr>
          <p:cNvPr id="101" name="TextBox 100">
            <a:extLst>
              <a:ext uri="{FF2B5EF4-FFF2-40B4-BE49-F238E27FC236}">
                <a16:creationId xmlns:a16="http://schemas.microsoft.com/office/drawing/2014/main" id="{B7CDDC05-AB79-2423-87BF-9ACA3E9E9496}"/>
              </a:ext>
            </a:extLst>
          </p:cNvPr>
          <p:cNvSpPr txBox="1"/>
          <p:nvPr/>
        </p:nvSpPr>
        <p:spPr>
          <a:xfrm>
            <a:off x="11144163" y="5978615"/>
            <a:ext cx="625492" cy="415498"/>
          </a:xfrm>
          <a:prstGeom prst="rect">
            <a:avLst/>
          </a:prstGeom>
          <a:noFill/>
        </p:spPr>
        <p:txBody>
          <a:bodyPr wrap="square">
            <a:spAutoFit/>
          </a:bodyPr>
          <a:lstStyle>
            <a:defPPr>
              <a:defRPr lang="en-US"/>
            </a:defPPr>
            <a:lvl1pPr algn="ctr" defTabSz="1097236">
              <a:defRPr sz="1200">
                <a:solidFill>
                  <a:srgbClr val="000000"/>
                </a:solidFill>
                <a:latin typeface="IBM Plex Sans" panose="020B0503050203000203" pitchFamily="34" charset="0"/>
                <a:ea typeface="Arial" panose="020B0604020202020204" pitchFamily="34" charset="0"/>
              </a:defRPr>
            </a:lvl1pPr>
          </a:lstStyle>
          <a:p>
            <a:r>
              <a:rPr lang="en-GB" sz="1050" dirty="0"/>
              <a:t>Admin </a:t>
            </a:r>
          </a:p>
          <a:p>
            <a:r>
              <a:rPr lang="en-GB" sz="1050" dirty="0"/>
              <a:t>Users</a:t>
            </a:r>
            <a:endParaRPr lang="en-IN" sz="1050" dirty="0"/>
          </a:p>
        </p:txBody>
      </p:sp>
      <p:sp>
        <p:nvSpPr>
          <p:cNvPr id="102" name="TextBox 101">
            <a:extLst>
              <a:ext uri="{FF2B5EF4-FFF2-40B4-BE49-F238E27FC236}">
                <a16:creationId xmlns:a16="http://schemas.microsoft.com/office/drawing/2014/main" id="{DE6D5E4E-8167-FD93-7261-CC71442C4D14}"/>
              </a:ext>
            </a:extLst>
          </p:cNvPr>
          <p:cNvSpPr txBox="1"/>
          <p:nvPr/>
        </p:nvSpPr>
        <p:spPr>
          <a:xfrm>
            <a:off x="11062292" y="2120837"/>
            <a:ext cx="747320" cy="423193"/>
          </a:xfrm>
          <a:prstGeom prst="rect">
            <a:avLst/>
          </a:prstGeom>
          <a:noFill/>
        </p:spPr>
        <p:txBody>
          <a:bodyPr wrap="square">
            <a:spAutoFit/>
          </a:bodyPr>
          <a:lstStyle>
            <a:defPPr>
              <a:defRPr lang="en-US"/>
            </a:defPPr>
            <a:lvl1pPr algn="ctr" defTabSz="1097236">
              <a:defRPr sz="1050">
                <a:solidFill>
                  <a:srgbClr val="000000"/>
                </a:solidFill>
                <a:latin typeface="IBM Plex Sans" panose="020B0503050203000203" pitchFamily="34" charset="0"/>
                <a:ea typeface="Arial" panose="020B0604020202020204" pitchFamily="34" charset="0"/>
              </a:defRPr>
            </a:lvl1pPr>
          </a:lstStyle>
          <a:p>
            <a:r>
              <a:rPr lang="en-GB" dirty="0"/>
              <a:t>Business</a:t>
            </a:r>
          </a:p>
          <a:p>
            <a:r>
              <a:rPr lang="en-GB" dirty="0"/>
              <a:t>Users</a:t>
            </a:r>
            <a:endParaRPr lang="en-IN" dirty="0"/>
          </a:p>
        </p:txBody>
      </p:sp>
      <p:pic>
        <p:nvPicPr>
          <p:cNvPr id="117" name="Graphic 116" descr="Smart Phone with solid fill">
            <a:extLst>
              <a:ext uri="{FF2B5EF4-FFF2-40B4-BE49-F238E27FC236}">
                <a16:creationId xmlns:a16="http://schemas.microsoft.com/office/drawing/2014/main" id="{BA43E01D-564F-BB26-80B8-6FC9AF9A1F3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1110606" y="1260824"/>
            <a:ext cx="385225" cy="385225"/>
          </a:xfrm>
          <a:prstGeom prst="rect">
            <a:avLst/>
          </a:prstGeom>
        </p:spPr>
      </p:pic>
      <p:pic>
        <p:nvPicPr>
          <p:cNvPr id="118" name="Graphic 117" descr="Laptop with solid fill">
            <a:extLst>
              <a:ext uri="{FF2B5EF4-FFF2-40B4-BE49-F238E27FC236}">
                <a16:creationId xmlns:a16="http://schemas.microsoft.com/office/drawing/2014/main" id="{037647BC-41D6-1FB6-EB65-223EC8A0B04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1470829" y="1316620"/>
            <a:ext cx="385224" cy="385224"/>
          </a:xfrm>
          <a:prstGeom prst="rect">
            <a:avLst/>
          </a:prstGeom>
        </p:spPr>
      </p:pic>
      <p:pic>
        <p:nvPicPr>
          <p:cNvPr id="119" name="Graphic 118" descr="Laptop with solid fill">
            <a:extLst>
              <a:ext uri="{FF2B5EF4-FFF2-40B4-BE49-F238E27FC236}">
                <a16:creationId xmlns:a16="http://schemas.microsoft.com/office/drawing/2014/main" id="{2146438E-621C-9E5E-EE2E-E00B89E14C3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1252826" y="3173012"/>
            <a:ext cx="385224" cy="385224"/>
          </a:xfrm>
          <a:prstGeom prst="rect">
            <a:avLst/>
          </a:prstGeom>
        </p:spPr>
      </p:pic>
      <p:sp>
        <p:nvSpPr>
          <p:cNvPr id="120" name="TextBox 119">
            <a:extLst>
              <a:ext uri="{FF2B5EF4-FFF2-40B4-BE49-F238E27FC236}">
                <a16:creationId xmlns:a16="http://schemas.microsoft.com/office/drawing/2014/main" id="{AB1F90FF-6BCD-7987-A3E6-EA3DCFF5BB9B}"/>
              </a:ext>
            </a:extLst>
          </p:cNvPr>
          <p:cNvSpPr txBox="1"/>
          <p:nvPr/>
        </p:nvSpPr>
        <p:spPr>
          <a:xfrm>
            <a:off x="11041721" y="4035270"/>
            <a:ext cx="782587" cy="430887"/>
          </a:xfrm>
          <a:prstGeom prst="rect">
            <a:avLst/>
          </a:prstGeom>
          <a:noFill/>
        </p:spPr>
        <p:txBody>
          <a:bodyPr wrap="square">
            <a:spAutoFit/>
          </a:bodyPr>
          <a:lstStyle>
            <a:defPPr>
              <a:defRPr lang="en-US"/>
            </a:defPPr>
            <a:lvl1pPr algn="ctr" defTabSz="1097236">
              <a:defRPr sz="1050">
                <a:solidFill>
                  <a:srgbClr val="000000"/>
                </a:solidFill>
                <a:latin typeface="IBM Plex Sans" panose="020B0503050203000203" pitchFamily="34" charset="0"/>
                <a:ea typeface="Arial" panose="020B0604020202020204" pitchFamily="34" charset="0"/>
              </a:defRPr>
            </a:lvl1pPr>
          </a:lstStyle>
          <a:p>
            <a:r>
              <a:rPr lang="en-GB" dirty="0"/>
              <a:t>Analytics </a:t>
            </a:r>
          </a:p>
          <a:p>
            <a:r>
              <a:rPr lang="en-GB" dirty="0"/>
              <a:t>Users</a:t>
            </a:r>
            <a:endParaRPr lang="en-IN" dirty="0"/>
          </a:p>
        </p:txBody>
      </p:sp>
      <p:grpSp>
        <p:nvGrpSpPr>
          <p:cNvPr id="1029" name="Group 1028">
            <a:extLst>
              <a:ext uri="{FF2B5EF4-FFF2-40B4-BE49-F238E27FC236}">
                <a16:creationId xmlns:a16="http://schemas.microsoft.com/office/drawing/2014/main" id="{3D14DFB9-B420-11F1-DB22-83F72C647262}"/>
              </a:ext>
            </a:extLst>
          </p:cNvPr>
          <p:cNvGrpSpPr/>
          <p:nvPr/>
        </p:nvGrpSpPr>
        <p:grpSpPr>
          <a:xfrm>
            <a:off x="11210022" y="5391431"/>
            <a:ext cx="508193" cy="507112"/>
            <a:chOff x="11352902" y="5465735"/>
            <a:chExt cx="676503" cy="636658"/>
          </a:xfrm>
        </p:grpSpPr>
        <p:pic>
          <p:nvPicPr>
            <p:cNvPr id="121" name="Graphic 120" descr="User outline">
              <a:extLst>
                <a:ext uri="{FF2B5EF4-FFF2-40B4-BE49-F238E27FC236}">
                  <a16:creationId xmlns:a16="http://schemas.microsoft.com/office/drawing/2014/main" id="{5D98A05C-1000-F8CE-15BB-EE9D51830A42}"/>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1352902" y="5722737"/>
              <a:ext cx="379656" cy="379656"/>
            </a:xfrm>
            <a:prstGeom prst="rect">
              <a:avLst/>
            </a:prstGeom>
          </p:spPr>
        </p:pic>
        <p:pic>
          <p:nvPicPr>
            <p:cNvPr id="122" name="Graphic 121" descr="User outline">
              <a:extLst>
                <a:ext uri="{FF2B5EF4-FFF2-40B4-BE49-F238E27FC236}">
                  <a16:creationId xmlns:a16="http://schemas.microsoft.com/office/drawing/2014/main" id="{E97830A7-EDA5-11E5-D600-29D8603F0735}"/>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1649749" y="5708319"/>
              <a:ext cx="379656" cy="379656"/>
            </a:xfrm>
            <a:prstGeom prst="rect">
              <a:avLst/>
            </a:prstGeom>
          </p:spPr>
        </p:pic>
        <p:pic>
          <p:nvPicPr>
            <p:cNvPr id="123" name="Graphic 122" descr="Monitor with solid fill">
              <a:extLst>
                <a:ext uri="{FF2B5EF4-FFF2-40B4-BE49-F238E27FC236}">
                  <a16:creationId xmlns:a16="http://schemas.microsoft.com/office/drawing/2014/main" id="{1E300A02-ECA4-E0C0-B02E-38905BC078F4}"/>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1553325" y="5465735"/>
              <a:ext cx="289721" cy="289721"/>
            </a:xfrm>
            <a:prstGeom prst="rect">
              <a:avLst/>
            </a:prstGeom>
          </p:spPr>
        </p:pic>
      </p:grpSp>
      <p:sp>
        <p:nvSpPr>
          <p:cNvPr id="125" name="TextBox 124">
            <a:extLst>
              <a:ext uri="{FF2B5EF4-FFF2-40B4-BE49-F238E27FC236}">
                <a16:creationId xmlns:a16="http://schemas.microsoft.com/office/drawing/2014/main" id="{10F23E19-04CC-D9C2-CCF4-06D64AB44789}"/>
              </a:ext>
            </a:extLst>
          </p:cNvPr>
          <p:cNvSpPr txBox="1"/>
          <p:nvPr/>
        </p:nvSpPr>
        <p:spPr>
          <a:xfrm>
            <a:off x="496577" y="2772092"/>
            <a:ext cx="1043604" cy="276999"/>
          </a:xfrm>
          <a:prstGeom prst="rect">
            <a:avLst/>
          </a:prstGeom>
          <a:noFill/>
        </p:spPr>
        <p:txBody>
          <a:bodyPr wrap="square">
            <a:spAutoFit/>
          </a:bodyPr>
          <a:lstStyle/>
          <a:p>
            <a:pPr algn="ctr" defTabSz="1097236"/>
            <a:r>
              <a:rPr lang="en-IN" sz="1200" dirty="0">
                <a:solidFill>
                  <a:schemeClr val="accent6">
                    <a:lumMod val="75000"/>
                  </a:schemeClr>
                </a:solidFill>
                <a:latin typeface="IBM Plex Sans" panose="020B0503050203000203" pitchFamily="34" charset="0"/>
                <a:ea typeface="Arial" panose="020B0604020202020204" pitchFamily="34" charset="0"/>
              </a:rPr>
              <a:t>Source APIs </a:t>
            </a:r>
            <a:endParaRPr lang="en-IN" sz="1200" dirty="0">
              <a:solidFill>
                <a:schemeClr val="accent6">
                  <a:lumMod val="75000"/>
                </a:schemeClr>
              </a:solidFill>
              <a:latin typeface="IBM Plex Sans" panose="020B0503050203000203" pitchFamily="34" charset="0"/>
            </a:endParaRPr>
          </a:p>
        </p:txBody>
      </p:sp>
      <p:sp>
        <p:nvSpPr>
          <p:cNvPr id="132" name="Rectangle 131">
            <a:extLst>
              <a:ext uri="{FF2B5EF4-FFF2-40B4-BE49-F238E27FC236}">
                <a16:creationId xmlns:a16="http://schemas.microsoft.com/office/drawing/2014/main" id="{A556844E-063C-BF1A-F8B5-67B11E058C6F}"/>
              </a:ext>
            </a:extLst>
          </p:cNvPr>
          <p:cNvSpPr/>
          <p:nvPr/>
        </p:nvSpPr>
        <p:spPr>
          <a:xfrm>
            <a:off x="416633" y="3176870"/>
            <a:ext cx="1179185" cy="3093653"/>
          </a:xfrm>
          <a:prstGeom prst="rect">
            <a:avLst/>
          </a:prstGeom>
          <a:solidFill>
            <a:schemeClr val="bg1"/>
          </a:solidFill>
          <a:ln w="12700">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defTabSz="1097236"/>
            <a:r>
              <a:rPr lang="en-IN" sz="1200" dirty="0">
                <a:solidFill>
                  <a:schemeClr val="accent6">
                    <a:lumMod val="75000"/>
                  </a:schemeClr>
                </a:solidFill>
                <a:latin typeface="IBM Plex Sans" panose="020B0503050203000203" pitchFamily="34" charset="0"/>
              </a:rPr>
              <a:t>Unstructured Data</a:t>
            </a:r>
          </a:p>
        </p:txBody>
      </p:sp>
      <p:sp>
        <p:nvSpPr>
          <p:cNvPr id="135" name="TextBox 134">
            <a:extLst>
              <a:ext uri="{FF2B5EF4-FFF2-40B4-BE49-F238E27FC236}">
                <a16:creationId xmlns:a16="http://schemas.microsoft.com/office/drawing/2014/main" id="{2651E678-1876-0C8D-B5A4-31B4B9169FBB}"/>
              </a:ext>
            </a:extLst>
          </p:cNvPr>
          <p:cNvSpPr txBox="1"/>
          <p:nvPr/>
        </p:nvSpPr>
        <p:spPr>
          <a:xfrm>
            <a:off x="575612" y="2476973"/>
            <a:ext cx="923651" cy="276999"/>
          </a:xfrm>
          <a:prstGeom prst="rect">
            <a:avLst/>
          </a:prstGeom>
          <a:noFill/>
        </p:spPr>
        <p:txBody>
          <a:bodyPr wrap="square" rtlCol="0">
            <a:spAutoFit/>
          </a:bodyPr>
          <a:lstStyle/>
          <a:p>
            <a:pPr algn="ctr" defTabSz="1097236"/>
            <a:r>
              <a:rPr lang="en-IN" sz="1200" dirty="0">
                <a:solidFill>
                  <a:schemeClr val="accent6">
                    <a:lumMod val="75000"/>
                  </a:schemeClr>
                </a:solidFill>
                <a:latin typeface="IBM Plex Sans" panose="020B0503050203000203" pitchFamily="34" charset="0"/>
                <a:ea typeface="Arial" panose="020B0604020202020204" pitchFamily="34" charset="0"/>
              </a:rPr>
              <a:t>NoSQL</a:t>
            </a:r>
          </a:p>
        </p:txBody>
      </p:sp>
      <p:pic>
        <p:nvPicPr>
          <p:cNvPr id="7" name="Picture 6" descr="A black and white icon of a paper&#10;&#10;Description automatically generated">
            <a:extLst>
              <a:ext uri="{FF2B5EF4-FFF2-40B4-BE49-F238E27FC236}">
                <a16:creationId xmlns:a16="http://schemas.microsoft.com/office/drawing/2014/main" id="{51D30405-5C28-90D8-2415-437E3E309E86}"/>
              </a:ext>
            </a:extLst>
          </p:cNvPr>
          <p:cNvPicPr>
            <a:picLocks noChangeAspect="1"/>
          </p:cNvPicPr>
          <p:nvPr/>
        </p:nvPicPr>
        <p:blipFill>
          <a:blip r:embed="rId17"/>
          <a:stretch>
            <a:fillRect/>
          </a:stretch>
        </p:blipFill>
        <p:spPr>
          <a:xfrm>
            <a:off x="986108" y="3894108"/>
            <a:ext cx="516721" cy="360000"/>
          </a:xfrm>
          <a:prstGeom prst="rect">
            <a:avLst/>
          </a:prstGeom>
        </p:spPr>
      </p:pic>
      <p:pic>
        <p:nvPicPr>
          <p:cNvPr id="8" name="Graphic 7" descr="Document outline">
            <a:extLst>
              <a:ext uri="{FF2B5EF4-FFF2-40B4-BE49-F238E27FC236}">
                <a16:creationId xmlns:a16="http://schemas.microsoft.com/office/drawing/2014/main" id="{897C41E7-3C79-3535-B86D-FD6AACED4BA3}"/>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567083" y="3870046"/>
            <a:ext cx="391808" cy="360000"/>
          </a:xfrm>
          <a:prstGeom prst="rect">
            <a:avLst/>
          </a:prstGeom>
        </p:spPr>
      </p:pic>
      <p:sp>
        <p:nvSpPr>
          <p:cNvPr id="138" name="TextBox 137">
            <a:extLst>
              <a:ext uri="{FF2B5EF4-FFF2-40B4-BE49-F238E27FC236}">
                <a16:creationId xmlns:a16="http://schemas.microsoft.com/office/drawing/2014/main" id="{0C0EB23F-A3D0-03FC-883C-F50426C400DB}"/>
              </a:ext>
            </a:extLst>
          </p:cNvPr>
          <p:cNvSpPr txBox="1"/>
          <p:nvPr/>
        </p:nvSpPr>
        <p:spPr>
          <a:xfrm>
            <a:off x="517343" y="4173370"/>
            <a:ext cx="516721" cy="261610"/>
          </a:xfrm>
          <a:prstGeom prst="rect">
            <a:avLst/>
          </a:prstGeom>
          <a:noFill/>
        </p:spPr>
        <p:txBody>
          <a:bodyPr wrap="square">
            <a:spAutoFit/>
          </a:bodyPr>
          <a:lstStyle/>
          <a:p>
            <a:pPr algn="ctr" defTabSz="1097236"/>
            <a:r>
              <a:rPr lang="en-IN" sz="1100" dirty="0">
                <a:solidFill>
                  <a:schemeClr val="accent6">
                    <a:lumMod val="75000"/>
                  </a:schemeClr>
                </a:solidFill>
                <a:latin typeface="IBM Plex Sans" panose="020B0503050203000203" pitchFamily="34" charset="0"/>
                <a:ea typeface="Arial" panose="020B0604020202020204" pitchFamily="34" charset="0"/>
              </a:rPr>
              <a:t>Logs</a:t>
            </a:r>
          </a:p>
        </p:txBody>
      </p:sp>
      <p:sp>
        <p:nvSpPr>
          <p:cNvPr id="139" name="TextBox 138">
            <a:extLst>
              <a:ext uri="{FF2B5EF4-FFF2-40B4-BE49-F238E27FC236}">
                <a16:creationId xmlns:a16="http://schemas.microsoft.com/office/drawing/2014/main" id="{D12DF253-B703-BE95-9812-583B93686EB3}"/>
              </a:ext>
            </a:extLst>
          </p:cNvPr>
          <p:cNvSpPr txBox="1"/>
          <p:nvPr/>
        </p:nvSpPr>
        <p:spPr>
          <a:xfrm>
            <a:off x="931777" y="4182165"/>
            <a:ext cx="625382" cy="261610"/>
          </a:xfrm>
          <a:prstGeom prst="rect">
            <a:avLst/>
          </a:prstGeom>
          <a:noFill/>
        </p:spPr>
        <p:txBody>
          <a:bodyPr wrap="square">
            <a:spAutoFit/>
          </a:bodyPr>
          <a:lstStyle/>
          <a:p>
            <a:pPr algn="ctr" defTabSz="1097236"/>
            <a:r>
              <a:rPr lang="en-IN" sz="1100" dirty="0">
                <a:solidFill>
                  <a:schemeClr val="accent6">
                    <a:lumMod val="75000"/>
                  </a:schemeClr>
                </a:solidFill>
                <a:latin typeface="IBM Plex Sans" panose="020B0503050203000203" pitchFamily="34" charset="0"/>
                <a:ea typeface="Arial" panose="020B0604020202020204" pitchFamily="34" charset="0"/>
              </a:rPr>
              <a:t>Feeds</a:t>
            </a:r>
          </a:p>
        </p:txBody>
      </p:sp>
      <p:sp>
        <p:nvSpPr>
          <p:cNvPr id="140" name="TextBox 139">
            <a:extLst>
              <a:ext uri="{FF2B5EF4-FFF2-40B4-BE49-F238E27FC236}">
                <a16:creationId xmlns:a16="http://schemas.microsoft.com/office/drawing/2014/main" id="{30105F4C-4348-E966-FC7D-A0585BA68914}"/>
              </a:ext>
            </a:extLst>
          </p:cNvPr>
          <p:cNvSpPr txBox="1"/>
          <p:nvPr/>
        </p:nvSpPr>
        <p:spPr>
          <a:xfrm>
            <a:off x="567447" y="5148071"/>
            <a:ext cx="926584" cy="261610"/>
          </a:xfrm>
          <a:prstGeom prst="rect">
            <a:avLst/>
          </a:prstGeom>
          <a:noFill/>
        </p:spPr>
        <p:txBody>
          <a:bodyPr wrap="square">
            <a:spAutoFit/>
          </a:bodyPr>
          <a:lstStyle/>
          <a:p>
            <a:pPr algn="ctr" defTabSz="1097236"/>
            <a:r>
              <a:rPr lang="en-IN" sz="1100" dirty="0">
                <a:solidFill>
                  <a:schemeClr val="accent6">
                    <a:lumMod val="75000"/>
                  </a:schemeClr>
                </a:solidFill>
                <a:latin typeface="IBM Plex Sans" panose="020B0503050203000203" pitchFamily="34" charset="0"/>
                <a:ea typeface="Arial" panose="020B0604020202020204" pitchFamily="34" charset="0"/>
              </a:rPr>
              <a:t>Media files</a:t>
            </a:r>
          </a:p>
        </p:txBody>
      </p:sp>
      <p:pic>
        <p:nvPicPr>
          <p:cNvPr id="10" name="Picture 9">
            <a:extLst>
              <a:ext uri="{FF2B5EF4-FFF2-40B4-BE49-F238E27FC236}">
                <a16:creationId xmlns:a16="http://schemas.microsoft.com/office/drawing/2014/main" id="{42A2A15E-417C-BCB1-AC4C-B39B1CD62726}"/>
              </a:ext>
            </a:extLst>
          </p:cNvPr>
          <p:cNvPicPr>
            <a:picLocks noChangeAspect="1"/>
          </p:cNvPicPr>
          <p:nvPr/>
        </p:nvPicPr>
        <p:blipFill>
          <a:blip r:embed="rId20"/>
          <a:stretch>
            <a:fillRect/>
          </a:stretch>
        </p:blipFill>
        <p:spPr>
          <a:xfrm>
            <a:off x="610205" y="5394587"/>
            <a:ext cx="828241" cy="397774"/>
          </a:xfrm>
          <a:prstGeom prst="rect">
            <a:avLst/>
          </a:prstGeom>
        </p:spPr>
      </p:pic>
      <p:sp>
        <p:nvSpPr>
          <p:cNvPr id="141" name="TextBox 140">
            <a:extLst>
              <a:ext uri="{FF2B5EF4-FFF2-40B4-BE49-F238E27FC236}">
                <a16:creationId xmlns:a16="http://schemas.microsoft.com/office/drawing/2014/main" id="{A08834F3-5C5D-42FB-9163-946A16D047B2}"/>
              </a:ext>
            </a:extLst>
          </p:cNvPr>
          <p:cNvSpPr txBox="1"/>
          <p:nvPr/>
        </p:nvSpPr>
        <p:spPr>
          <a:xfrm>
            <a:off x="425868" y="5738667"/>
            <a:ext cx="1164947" cy="430887"/>
          </a:xfrm>
          <a:prstGeom prst="rect">
            <a:avLst/>
          </a:prstGeom>
          <a:noFill/>
        </p:spPr>
        <p:txBody>
          <a:bodyPr wrap="square">
            <a:spAutoFit/>
          </a:bodyPr>
          <a:lstStyle/>
          <a:p>
            <a:pPr algn="ctr" defTabSz="1097236"/>
            <a:r>
              <a:rPr lang="en-IN" sz="1100" dirty="0">
                <a:solidFill>
                  <a:schemeClr val="accent6">
                    <a:lumMod val="75000"/>
                  </a:schemeClr>
                </a:solidFill>
                <a:latin typeface="IBM Plex Sans" panose="020B0503050203000203" pitchFamily="34" charset="0"/>
                <a:ea typeface="Arial" panose="020B0604020202020204" pitchFamily="34" charset="0"/>
              </a:rPr>
              <a:t>Social </a:t>
            </a:r>
          </a:p>
          <a:p>
            <a:pPr algn="ctr" defTabSz="1097236"/>
            <a:r>
              <a:rPr lang="en-IN" sz="1100" dirty="0">
                <a:solidFill>
                  <a:schemeClr val="accent6">
                    <a:lumMod val="75000"/>
                  </a:schemeClr>
                </a:solidFill>
                <a:latin typeface="IBM Plex Sans" panose="020B0503050203000203" pitchFamily="34" charset="0"/>
                <a:ea typeface="Arial" panose="020B0604020202020204" pitchFamily="34" charset="0"/>
              </a:rPr>
              <a:t>Data</a:t>
            </a:r>
          </a:p>
        </p:txBody>
      </p:sp>
      <p:sp>
        <p:nvSpPr>
          <p:cNvPr id="3" name="TextBox 2">
            <a:extLst>
              <a:ext uri="{FF2B5EF4-FFF2-40B4-BE49-F238E27FC236}">
                <a16:creationId xmlns:a16="http://schemas.microsoft.com/office/drawing/2014/main" id="{99D9F85A-5D2F-45E2-D363-594FFC941013}"/>
              </a:ext>
            </a:extLst>
          </p:cNvPr>
          <p:cNvSpPr txBox="1"/>
          <p:nvPr/>
        </p:nvSpPr>
        <p:spPr>
          <a:xfrm>
            <a:off x="1990465" y="2216628"/>
            <a:ext cx="836783" cy="646331"/>
          </a:xfrm>
          <a:prstGeom prst="rect">
            <a:avLst/>
          </a:prstGeom>
          <a:noFill/>
        </p:spPr>
        <p:txBody>
          <a:bodyPr wrap="square">
            <a:spAutoFit/>
          </a:bodyPr>
          <a:lstStyle/>
          <a:p>
            <a:pPr algn="ctr" defTabSz="1097236"/>
            <a:r>
              <a:rPr lang="en-IN" sz="1200" dirty="0">
                <a:solidFill>
                  <a:srgbClr val="000000"/>
                </a:solidFill>
                <a:latin typeface="IBM Plex Sans" panose="020B0503050203000203" pitchFamily="34" charset="0"/>
                <a:ea typeface="Arial" panose="020B0604020202020204" pitchFamily="34" charset="0"/>
              </a:rPr>
              <a:t>Managed FTP</a:t>
            </a:r>
          </a:p>
          <a:p>
            <a:pPr algn="ctr" defTabSz="1097236"/>
            <a:r>
              <a:rPr lang="en-IN" sz="1200" dirty="0">
                <a:solidFill>
                  <a:srgbClr val="000000"/>
                </a:solidFill>
                <a:latin typeface="IBM Plex Sans" panose="020B0503050203000203" pitchFamily="34" charset="0"/>
                <a:ea typeface="Arial" panose="020B0604020202020204" pitchFamily="34" charset="0"/>
              </a:rPr>
              <a:t>(secured) </a:t>
            </a:r>
            <a:endParaRPr lang="en-IN" sz="1200" dirty="0">
              <a:solidFill>
                <a:prstClr val="black"/>
              </a:solidFill>
              <a:latin typeface="IBM Plex Sans" panose="020B0503050203000203" pitchFamily="34" charset="0"/>
            </a:endParaRPr>
          </a:p>
        </p:txBody>
      </p:sp>
      <p:sp>
        <p:nvSpPr>
          <p:cNvPr id="5" name="Rectangle 4">
            <a:extLst>
              <a:ext uri="{FF2B5EF4-FFF2-40B4-BE49-F238E27FC236}">
                <a16:creationId xmlns:a16="http://schemas.microsoft.com/office/drawing/2014/main" id="{FA5829F4-5D08-92A3-4866-56A265A30C2B}"/>
              </a:ext>
            </a:extLst>
          </p:cNvPr>
          <p:cNvSpPr/>
          <p:nvPr/>
        </p:nvSpPr>
        <p:spPr>
          <a:xfrm>
            <a:off x="2094914" y="3054167"/>
            <a:ext cx="618935" cy="424968"/>
          </a:xfrm>
          <a:prstGeom prst="rect">
            <a:avLst/>
          </a:prstGeom>
          <a:solidFill>
            <a:schemeClr val="accent6">
              <a:lumMod val="20000"/>
              <a:lumOff val="80000"/>
            </a:schemeClr>
          </a:solidFill>
          <a:ln>
            <a:solidFill>
              <a:schemeClr val="accent6">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lIns="36000" rIns="36000" rtlCol="0" anchor="ctr"/>
          <a:lstStyle/>
          <a:p>
            <a:pPr algn="ctr" defTabSz="1097236"/>
            <a:r>
              <a:rPr lang="en-IN" sz="1200" dirty="0">
                <a:solidFill>
                  <a:prstClr val="black"/>
                </a:solidFill>
                <a:latin typeface="IBM Plex Sans" panose="020B0503050203000203" pitchFamily="34" charset="0"/>
              </a:rPr>
              <a:t>Conn.</a:t>
            </a:r>
          </a:p>
        </p:txBody>
      </p:sp>
      <p:sp>
        <p:nvSpPr>
          <p:cNvPr id="6" name="Rectangle 5">
            <a:extLst>
              <a:ext uri="{FF2B5EF4-FFF2-40B4-BE49-F238E27FC236}">
                <a16:creationId xmlns:a16="http://schemas.microsoft.com/office/drawing/2014/main" id="{B4B1D155-744A-DBE3-E8E5-C7369B6F9AA5}"/>
              </a:ext>
            </a:extLst>
          </p:cNvPr>
          <p:cNvSpPr/>
          <p:nvPr/>
        </p:nvSpPr>
        <p:spPr>
          <a:xfrm>
            <a:off x="2094914" y="3555996"/>
            <a:ext cx="618935" cy="424968"/>
          </a:xfrm>
          <a:prstGeom prst="rect">
            <a:avLst/>
          </a:prstGeom>
          <a:solidFill>
            <a:schemeClr val="accent6">
              <a:lumMod val="20000"/>
              <a:lumOff val="80000"/>
            </a:schemeClr>
          </a:solidFill>
          <a:ln>
            <a:solidFill>
              <a:schemeClr val="accent6">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lIns="36000" rIns="36000" rtlCol="0" anchor="ctr"/>
          <a:lstStyle/>
          <a:p>
            <a:pPr algn="ctr" defTabSz="1097236"/>
            <a:r>
              <a:rPr lang="en-IN" sz="1200" dirty="0">
                <a:solidFill>
                  <a:prstClr val="black"/>
                </a:solidFill>
                <a:latin typeface="IBM Plex Sans" panose="020B0503050203000203" pitchFamily="34" charset="0"/>
              </a:rPr>
              <a:t>Conn.</a:t>
            </a:r>
          </a:p>
        </p:txBody>
      </p:sp>
      <p:grpSp>
        <p:nvGrpSpPr>
          <p:cNvPr id="20" name="Group 19">
            <a:extLst>
              <a:ext uri="{FF2B5EF4-FFF2-40B4-BE49-F238E27FC236}">
                <a16:creationId xmlns:a16="http://schemas.microsoft.com/office/drawing/2014/main" id="{9711CD05-17AD-0DCD-5723-CC95FDF101BD}"/>
              </a:ext>
            </a:extLst>
          </p:cNvPr>
          <p:cNvGrpSpPr/>
          <p:nvPr/>
        </p:nvGrpSpPr>
        <p:grpSpPr>
          <a:xfrm>
            <a:off x="2945808" y="3985522"/>
            <a:ext cx="1430997" cy="836119"/>
            <a:chOff x="3045819" y="5157122"/>
            <a:chExt cx="1430997" cy="836119"/>
          </a:xfrm>
        </p:grpSpPr>
        <p:pic>
          <p:nvPicPr>
            <p:cNvPr id="15" name="Graphic 14" descr="Daily calendar outline">
              <a:extLst>
                <a:ext uri="{FF2B5EF4-FFF2-40B4-BE49-F238E27FC236}">
                  <a16:creationId xmlns:a16="http://schemas.microsoft.com/office/drawing/2014/main" id="{5A200D41-6401-9C11-B6D1-855B6C288DDF}"/>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3455757" y="5157122"/>
              <a:ext cx="635476" cy="635476"/>
            </a:xfrm>
            <a:prstGeom prst="rect">
              <a:avLst/>
            </a:prstGeom>
          </p:spPr>
        </p:pic>
        <p:sp>
          <p:nvSpPr>
            <p:cNvPr id="17" name="TextBox 16">
              <a:extLst>
                <a:ext uri="{FF2B5EF4-FFF2-40B4-BE49-F238E27FC236}">
                  <a16:creationId xmlns:a16="http://schemas.microsoft.com/office/drawing/2014/main" id="{34A75180-21A4-D9FA-DAD4-A790B7458C74}"/>
                </a:ext>
              </a:extLst>
            </p:cNvPr>
            <p:cNvSpPr txBox="1"/>
            <p:nvPr/>
          </p:nvSpPr>
          <p:spPr>
            <a:xfrm>
              <a:off x="3045819" y="5716242"/>
              <a:ext cx="1430997" cy="276999"/>
            </a:xfrm>
            <a:prstGeom prst="rect">
              <a:avLst/>
            </a:prstGeom>
            <a:noFill/>
          </p:spPr>
          <p:txBody>
            <a:bodyPr wrap="square">
              <a:spAutoFit/>
            </a:bodyPr>
            <a:lstStyle/>
            <a:p>
              <a:pPr algn="ctr" defTabSz="1097236"/>
              <a:r>
                <a:rPr lang="en-IN" sz="1200" dirty="0">
                  <a:solidFill>
                    <a:srgbClr val="000000"/>
                  </a:solidFill>
                  <a:latin typeface="IBM Plex Sans" panose="020B0503050203000203" pitchFamily="34" charset="0"/>
                  <a:ea typeface="Arial" panose="020B0604020202020204" pitchFamily="34" charset="0"/>
                </a:rPr>
                <a:t>Apache Airflow</a:t>
              </a:r>
              <a:endParaRPr lang="en-IN" sz="1200" dirty="0">
                <a:solidFill>
                  <a:prstClr val="black"/>
                </a:solidFill>
                <a:latin typeface="IBM Plex Sans" panose="020B0503050203000203" pitchFamily="34" charset="0"/>
              </a:endParaRPr>
            </a:p>
          </p:txBody>
        </p:sp>
      </p:grpSp>
      <p:sp>
        <p:nvSpPr>
          <p:cNvPr id="145" name="Rectangle 144">
            <a:extLst>
              <a:ext uri="{FF2B5EF4-FFF2-40B4-BE49-F238E27FC236}">
                <a16:creationId xmlns:a16="http://schemas.microsoft.com/office/drawing/2014/main" id="{B8837377-B412-889D-E9B5-FB7D825DB956}"/>
              </a:ext>
            </a:extLst>
          </p:cNvPr>
          <p:cNvSpPr/>
          <p:nvPr/>
        </p:nvSpPr>
        <p:spPr>
          <a:xfrm>
            <a:off x="4502276" y="593797"/>
            <a:ext cx="3719090" cy="1496070"/>
          </a:xfrm>
          <a:prstGeom prst="rect">
            <a:avLst/>
          </a:prstGeom>
          <a:noFill/>
          <a:ln w="12700" cmpd="sng">
            <a:solidFill>
              <a:schemeClr val="tx1">
                <a:alpha val="99000"/>
              </a:schemeClr>
            </a:solidFill>
            <a:prstDash val="solid"/>
            <a:extLst>
              <a:ext uri="{C807C97D-BFC1-408E-A445-0C87EB9F89A2}">
                <ask:lineSketchStyleProps xmlns:ask="http://schemas.microsoft.com/office/drawing/2018/sketchyshapes" sd="1219033472">
                  <a:custGeom>
                    <a:avLst/>
                    <a:gdLst>
                      <a:gd name="connsiteX0" fmla="*/ 0 w 5517100"/>
                      <a:gd name="connsiteY0" fmla="*/ 0 h 3705023"/>
                      <a:gd name="connsiteX1" fmla="*/ 496539 w 5517100"/>
                      <a:gd name="connsiteY1" fmla="*/ 0 h 3705023"/>
                      <a:gd name="connsiteX2" fmla="*/ 882736 w 5517100"/>
                      <a:gd name="connsiteY2" fmla="*/ 0 h 3705023"/>
                      <a:gd name="connsiteX3" fmla="*/ 1544788 w 5517100"/>
                      <a:gd name="connsiteY3" fmla="*/ 0 h 3705023"/>
                      <a:gd name="connsiteX4" fmla="*/ 2041327 w 5517100"/>
                      <a:gd name="connsiteY4" fmla="*/ 0 h 3705023"/>
                      <a:gd name="connsiteX5" fmla="*/ 2537866 w 5517100"/>
                      <a:gd name="connsiteY5" fmla="*/ 0 h 3705023"/>
                      <a:gd name="connsiteX6" fmla="*/ 3199918 w 5517100"/>
                      <a:gd name="connsiteY6" fmla="*/ 0 h 3705023"/>
                      <a:gd name="connsiteX7" fmla="*/ 3641286 w 5517100"/>
                      <a:gd name="connsiteY7" fmla="*/ 0 h 3705023"/>
                      <a:gd name="connsiteX8" fmla="*/ 4303338 w 5517100"/>
                      <a:gd name="connsiteY8" fmla="*/ 0 h 3705023"/>
                      <a:gd name="connsiteX9" fmla="*/ 4965390 w 5517100"/>
                      <a:gd name="connsiteY9" fmla="*/ 0 h 3705023"/>
                      <a:gd name="connsiteX10" fmla="*/ 5517100 w 5517100"/>
                      <a:gd name="connsiteY10" fmla="*/ 0 h 3705023"/>
                      <a:gd name="connsiteX11" fmla="*/ 5517100 w 5517100"/>
                      <a:gd name="connsiteY11" fmla="*/ 603389 h 3705023"/>
                      <a:gd name="connsiteX12" fmla="*/ 5517100 w 5517100"/>
                      <a:gd name="connsiteY12" fmla="*/ 1169729 h 3705023"/>
                      <a:gd name="connsiteX13" fmla="*/ 5517100 w 5517100"/>
                      <a:gd name="connsiteY13" fmla="*/ 1587867 h 3705023"/>
                      <a:gd name="connsiteX14" fmla="*/ 5517100 w 5517100"/>
                      <a:gd name="connsiteY14" fmla="*/ 2117156 h 3705023"/>
                      <a:gd name="connsiteX15" fmla="*/ 5517100 w 5517100"/>
                      <a:gd name="connsiteY15" fmla="*/ 2646445 h 3705023"/>
                      <a:gd name="connsiteX16" fmla="*/ 5517100 w 5517100"/>
                      <a:gd name="connsiteY16" fmla="*/ 3175734 h 3705023"/>
                      <a:gd name="connsiteX17" fmla="*/ 5517100 w 5517100"/>
                      <a:gd name="connsiteY17" fmla="*/ 3705023 h 3705023"/>
                      <a:gd name="connsiteX18" fmla="*/ 4910219 w 5517100"/>
                      <a:gd name="connsiteY18" fmla="*/ 3705023 h 3705023"/>
                      <a:gd name="connsiteX19" fmla="*/ 4524022 w 5517100"/>
                      <a:gd name="connsiteY19" fmla="*/ 3705023 h 3705023"/>
                      <a:gd name="connsiteX20" fmla="*/ 4082654 w 5517100"/>
                      <a:gd name="connsiteY20" fmla="*/ 3705023 h 3705023"/>
                      <a:gd name="connsiteX21" fmla="*/ 3420602 w 5517100"/>
                      <a:gd name="connsiteY21" fmla="*/ 3705023 h 3705023"/>
                      <a:gd name="connsiteX22" fmla="*/ 2868892 w 5517100"/>
                      <a:gd name="connsiteY22" fmla="*/ 3705023 h 3705023"/>
                      <a:gd name="connsiteX23" fmla="*/ 2427524 w 5517100"/>
                      <a:gd name="connsiteY23" fmla="*/ 3705023 h 3705023"/>
                      <a:gd name="connsiteX24" fmla="*/ 1875814 w 5517100"/>
                      <a:gd name="connsiteY24" fmla="*/ 3705023 h 3705023"/>
                      <a:gd name="connsiteX25" fmla="*/ 1489617 w 5517100"/>
                      <a:gd name="connsiteY25" fmla="*/ 3705023 h 3705023"/>
                      <a:gd name="connsiteX26" fmla="*/ 1103420 w 5517100"/>
                      <a:gd name="connsiteY26" fmla="*/ 3705023 h 3705023"/>
                      <a:gd name="connsiteX27" fmla="*/ 551710 w 5517100"/>
                      <a:gd name="connsiteY27" fmla="*/ 3705023 h 3705023"/>
                      <a:gd name="connsiteX28" fmla="*/ 0 w 5517100"/>
                      <a:gd name="connsiteY28" fmla="*/ 3705023 h 3705023"/>
                      <a:gd name="connsiteX29" fmla="*/ 0 w 5517100"/>
                      <a:gd name="connsiteY29" fmla="*/ 3138684 h 3705023"/>
                      <a:gd name="connsiteX30" fmla="*/ 0 w 5517100"/>
                      <a:gd name="connsiteY30" fmla="*/ 2646445 h 3705023"/>
                      <a:gd name="connsiteX31" fmla="*/ 0 w 5517100"/>
                      <a:gd name="connsiteY31" fmla="*/ 2228307 h 3705023"/>
                      <a:gd name="connsiteX32" fmla="*/ 0 w 5517100"/>
                      <a:gd name="connsiteY32" fmla="*/ 1661967 h 3705023"/>
                      <a:gd name="connsiteX33" fmla="*/ 0 w 5517100"/>
                      <a:gd name="connsiteY33" fmla="*/ 1206779 h 3705023"/>
                      <a:gd name="connsiteX34" fmla="*/ 0 w 5517100"/>
                      <a:gd name="connsiteY34" fmla="*/ 640440 h 3705023"/>
                      <a:gd name="connsiteX35" fmla="*/ 0 w 5517100"/>
                      <a:gd name="connsiteY35" fmla="*/ 0 h 3705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17100" h="3705023" extrusionOk="0">
                        <a:moveTo>
                          <a:pt x="0" y="0"/>
                        </a:moveTo>
                        <a:cubicBezTo>
                          <a:pt x="136378" y="-22571"/>
                          <a:pt x="263509" y="41984"/>
                          <a:pt x="496539" y="0"/>
                        </a:cubicBezTo>
                        <a:cubicBezTo>
                          <a:pt x="729569" y="-41984"/>
                          <a:pt x="802058" y="40759"/>
                          <a:pt x="882736" y="0"/>
                        </a:cubicBezTo>
                        <a:cubicBezTo>
                          <a:pt x="963414" y="-40759"/>
                          <a:pt x="1389642" y="63693"/>
                          <a:pt x="1544788" y="0"/>
                        </a:cubicBezTo>
                        <a:cubicBezTo>
                          <a:pt x="1699934" y="-63693"/>
                          <a:pt x="1922519" y="24155"/>
                          <a:pt x="2041327" y="0"/>
                        </a:cubicBezTo>
                        <a:cubicBezTo>
                          <a:pt x="2160135" y="-24155"/>
                          <a:pt x="2378845" y="9596"/>
                          <a:pt x="2537866" y="0"/>
                        </a:cubicBezTo>
                        <a:cubicBezTo>
                          <a:pt x="2696887" y="-9596"/>
                          <a:pt x="2968875" y="40693"/>
                          <a:pt x="3199918" y="0"/>
                        </a:cubicBezTo>
                        <a:cubicBezTo>
                          <a:pt x="3430961" y="-40693"/>
                          <a:pt x="3461340" y="758"/>
                          <a:pt x="3641286" y="0"/>
                        </a:cubicBezTo>
                        <a:cubicBezTo>
                          <a:pt x="3821232" y="-758"/>
                          <a:pt x="4088999" y="17944"/>
                          <a:pt x="4303338" y="0"/>
                        </a:cubicBezTo>
                        <a:cubicBezTo>
                          <a:pt x="4517677" y="-17944"/>
                          <a:pt x="4742167" y="16828"/>
                          <a:pt x="4965390" y="0"/>
                        </a:cubicBezTo>
                        <a:cubicBezTo>
                          <a:pt x="5188613" y="-16828"/>
                          <a:pt x="5365529" y="16223"/>
                          <a:pt x="5517100" y="0"/>
                        </a:cubicBezTo>
                        <a:cubicBezTo>
                          <a:pt x="5566659" y="209353"/>
                          <a:pt x="5516049" y="323191"/>
                          <a:pt x="5517100" y="603389"/>
                        </a:cubicBezTo>
                        <a:cubicBezTo>
                          <a:pt x="5518151" y="883587"/>
                          <a:pt x="5489366" y="909633"/>
                          <a:pt x="5517100" y="1169729"/>
                        </a:cubicBezTo>
                        <a:cubicBezTo>
                          <a:pt x="5544834" y="1429825"/>
                          <a:pt x="5478324" y="1490040"/>
                          <a:pt x="5517100" y="1587867"/>
                        </a:cubicBezTo>
                        <a:cubicBezTo>
                          <a:pt x="5555876" y="1685694"/>
                          <a:pt x="5454958" y="1922253"/>
                          <a:pt x="5517100" y="2117156"/>
                        </a:cubicBezTo>
                        <a:cubicBezTo>
                          <a:pt x="5579242" y="2312059"/>
                          <a:pt x="5513772" y="2432029"/>
                          <a:pt x="5517100" y="2646445"/>
                        </a:cubicBezTo>
                        <a:cubicBezTo>
                          <a:pt x="5520428" y="2860861"/>
                          <a:pt x="5459207" y="3066020"/>
                          <a:pt x="5517100" y="3175734"/>
                        </a:cubicBezTo>
                        <a:cubicBezTo>
                          <a:pt x="5574993" y="3285448"/>
                          <a:pt x="5474241" y="3591688"/>
                          <a:pt x="5517100" y="3705023"/>
                        </a:cubicBezTo>
                        <a:cubicBezTo>
                          <a:pt x="5358966" y="3745541"/>
                          <a:pt x="5117600" y="3646996"/>
                          <a:pt x="4910219" y="3705023"/>
                        </a:cubicBezTo>
                        <a:cubicBezTo>
                          <a:pt x="4702838" y="3763050"/>
                          <a:pt x="4702351" y="3704641"/>
                          <a:pt x="4524022" y="3705023"/>
                        </a:cubicBezTo>
                        <a:cubicBezTo>
                          <a:pt x="4345693" y="3705405"/>
                          <a:pt x="4178065" y="3671836"/>
                          <a:pt x="4082654" y="3705023"/>
                        </a:cubicBezTo>
                        <a:cubicBezTo>
                          <a:pt x="3987243" y="3738210"/>
                          <a:pt x="3727866" y="3680657"/>
                          <a:pt x="3420602" y="3705023"/>
                        </a:cubicBezTo>
                        <a:cubicBezTo>
                          <a:pt x="3113338" y="3729389"/>
                          <a:pt x="3092297" y="3703718"/>
                          <a:pt x="2868892" y="3705023"/>
                        </a:cubicBezTo>
                        <a:cubicBezTo>
                          <a:pt x="2645487" y="3706328"/>
                          <a:pt x="2554958" y="3652983"/>
                          <a:pt x="2427524" y="3705023"/>
                        </a:cubicBezTo>
                        <a:cubicBezTo>
                          <a:pt x="2300090" y="3757063"/>
                          <a:pt x="2075949" y="3647845"/>
                          <a:pt x="1875814" y="3705023"/>
                        </a:cubicBezTo>
                        <a:cubicBezTo>
                          <a:pt x="1675679" y="3762201"/>
                          <a:pt x="1657774" y="3662540"/>
                          <a:pt x="1489617" y="3705023"/>
                        </a:cubicBezTo>
                        <a:cubicBezTo>
                          <a:pt x="1321460" y="3747506"/>
                          <a:pt x="1211879" y="3692689"/>
                          <a:pt x="1103420" y="3705023"/>
                        </a:cubicBezTo>
                        <a:cubicBezTo>
                          <a:pt x="994961" y="3717357"/>
                          <a:pt x="724840" y="3651360"/>
                          <a:pt x="551710" y="3705023"/>
                        </a:cubicBezTo>
                        <a:cubicBezTo>
                          <a:pt x="378580" y="3758686"/>
                          <a:pt x="163039" y="3669227"/>
                          <a:pt x="0" y="3705023"/>
                        </a:cubicBezTo>
                        <a:cubicBezTo>
                          <a:pt x="-54728" y="3532296"/>
                          <a:pt x="66027" y="3319192"/>
                          <a:pt x="0" y="3138684"/>
                        </a:cubicBezTo>
                        <a:cubicBezTo>
                          <a:pt x="-66027" y="2958176"/>
                          <a:pt x="14804" y="2774809"/>
                          <a:pt x="0" y="2646445"/>
                        </a:cubicBezTo>
                        <a:cubicBezTo>
                          <a:pt x="-14804" y="2518081"/>
                          <a:pt x="46937" y="2384816"/>
                          <a:pt x="0" y="2228307"/>
                        </a:cubicBezTo>
                        <a:cubicBezTo>
                          <a:pt x="-46937" y="2071798"/>
                          <a:pt x="66945" y="1891444"/>
                          <a:pt x="0" y="1661967"/>
                        </a:cubicBezTo>
                        <a:cubicBezTo>
                          <a:pt x="-66945" y="1432490"/>
                          <a:pt x="4706" y="1318097"/>
                          <a:pt x="0" y="1206779"/>
                        </a:cubicBezTo>
                        <a:cubicBezTo>
                          <a:pt x="-4706" y="1095461"/>
                          <a:pt x="57983" y="767534"/>
                          <a:pt x="0" y="640440"/>
                        </a:cubicBezTo>
                        <a:cubicBezTo>
                          <a:pt x="-57983" y="513346"/>
                          <a:pt x="69228" y="284092"/>
                          <a:pt x="0" y="0"/>
                        </a:cubicBezTo>
                        <a:close/>
                      </a:path>
                    </a:pathLst>
                  </a:custGeom>
                  <ask:type>
                    <ask:lineSketchNone/>
                  </ask:type>
                </ask:lineSketchStyleProps>
              </a:ext>
            </a:extLst>
          </a:ln>
        </p:spPr>
        <p:style>
          <a:lnRef idx="2">
            <a:schemeClr val="accent1"/>
          </a:lnRef>
          <a:fillRef idx="1">
            <a:schemeClr val="lt1"/>
          </a:fillRef>
          <a:effectRef idx="0">
            <a:schemeClr val="accent1"/>
          </a:effectRef>
          <a:fontRef idx="minor">
            <a:schemeClr val="dk1"/>
          </a:fontRef>
        </p:style>
        <p:txBody>
          <a:bodyPr tIns="36000" rtlCol="0" anchor="t"/>
          <a:lstStyle/>
          <a:p>
            <a:pPr algn="ctr"/>
            <a:r>
              <a:rPr lang="en-IN" sz="1200" dirty="0">
                <a:latin typeface="IBM Plex Sans" panose="020B0503050203000203" pitchFamily="34" charset="0"/>
              </a:rPr>
              <a:t>Data Processing Layer</a:t>
            </a:r>
          </a:p>
        </p:txBody>
      </p:sp>
      <p:sp>
        <p:nvSpPr>
          <p:cNvPr id="148" name="Rectangle 147">
            <a:extLst>
              <a:ext uri="{FF2B5EF4-FFF2-40B4-BE49-F238E27FC236}">
                <a16:creationId xmlns:a16="http://schemas.microsoft.com/office/drawing/2014/main" id="{B39BA6B0-4936-5C69-BE5F-D113333EDB01}"/>
              </a:ext>
            </a:extLst>
          </p:cNvPr>
          <p:cNvSpPr/>
          <p:nvPr/>
        </p:nvSpPr>
        <p:spPr>
          <a:xfrm>
            <a:off x="3073941" y="3696480"/>
            <a:ext cx="180000" cy="144000"/>
          </a:xfrm>
          <a:prstGeom prst="rect">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defTabSz="1097236"/>
            <a:endParaRPr lang="en-IN" sz="1200" dirty="0">
              <a:solidFill>
                <a:schemeClr val="tx1"/>
              </a:solidFill>
              <a:latin typeface="IBM Plex Sans" panose="020B0503050203000203" pitchFamily="34" charset="0"/>
            </a:endParaRPr>
          </a:p>
        </p:txBody>
      </p:sp>
      <p:sp>
        <p:nvSpPr>
          <p:cNvPr id="149" name="Rectangle 148">
            <a:extLst>
              <a:ext uri="{FF2B5EF4-FFF2-40B4-BE49-F238E27FC236}">
                <a16:creationId xmlns:a16="http://schemas.microsoft.com/office/drawing/2014/main" id="{CE2FA2D6-3187-17A4-631E-3F04446979EE}"/>
              </a:ext>
            </a:extLst>
          </p:cNvPr>
          <p:cNvSpPr/>
          <p:nvPr/>
        </p:nvSpPr>
        <p:spPr>
          <a:xfrm>
            <a:off x="3069821" y="3194651"/>
            <a:ext cx="180000" cy="144000"/>
          </a:xfrm>
          <a:prstGeom prst="rect">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defTabSz="1097236"/>
            <a:endParaRPr lang="en-IN" sz="1200" dirty="0">
              <a:solidFill>
                <a:schemeClr val="tx1"/>
              </a:solidFill>
              <a:latin typeface="IBM Plex Sans" panose="020B0503050203000203" pitchFamily="34" charset="0"/>
            </a:endParaRPr>
          </a:p>
        </p:txBody>
      </p:sp>
      <p:sp>
        <p:nvSpPr>
          <p:cNvPr id="150" name="Rectangle 149">
            <a:extLst>
              <a:ext uri="{FF2B5EF4-FFF2-40B4-BE49-F238E27FC236}">
                <a16:creationId xmlns:a16="http://schemas.microsoft.com/office/drawing/2014/main" id="{4B869713-AFDB-17B4-20B8-AF1944AAF1B6}"/>
              </a:ext>
            </a:extLst>
          </p:cNvPr>
          <p:cNvSpPr/>
          <p:nvPr/>
        </p:nvSpPr>
        <p:spPr>
          <a:xfrm>
            <a:off x="3084587" y="1953420"/>
            <a:ext cx="180000" cy="144000"/>
          </a:xfrm>
          <a:prstGeom prst="rect">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defTabSz="1097236"/>
            <a:endParaRPr lang="en-IN" sz="1200" dirty="0">
              <a:solidFill>
                <a:schemeClr val="tx1"/>
              </a:solidFill>
              <a:latin typeface="IBM Plex Sans" panose="020B0503050203000203" pitchFamily="34" charset="0"/>
            </a:endParaRPr>
          </a:p>
        </p:txBody>
      </p:sp>
      <p:sp>
        <p:nvSpPr>
          <p:cNvPr id="161" name="Rectangle 160">
            <a:extLst>
              <a:ext uri="{FF2B5EF4-FFF2-40B4-BE49-F238E27FC236}">
                <a16:creationId xmlns:a16="http://schemas.microsoft.com/office/drawing/2014/main" id="{2E4AC9C4-458C-F7F5-C8D2-6467F535FBE4}"/>
              </a:ext>
            </a:extLst>
          </p:cNvPr>
          <p:cNvSpPr/>
          <p:nvPr/>
        </p:nvSpPr>
        <p:spPr>
          <a:xfrm>
            <a:off x="4496984" y="2172212"/>
            <a:ext cx="3724382" cy="2877759"/>
          </a:xfrm>
          <a:prstGeom prst="rect">
            <a:avLst/>
          </a:prstGeom>
          <a:noFill/>
          <a:ln w="12700" cmpd="sng">
            <a:solidFill>
              <a:schemeClr val="tx1">
                <a:alpha val="99000"/>
              </a:schemeClr>
            </a:solidFill>
            <a:prstDash val="solid"/>
            <a:extLst>
              <a:ext uri="{C807C97D-BFC1-408E-A445-0C87EB9F89A2}">
                <ask:lineSketchStyleProps xmlns:ask="http://schemas.microsoft.com/office/drawing/2018/sketchyshapes" sd="1219033472">
                  <a:custGeom>
                    <a:avLst/>
                    <a:gdLst>
                      <a:gd name="connsiteX0" fmla="*/ 0 w 5517100"/>
                      <a:gd name="connsiteY0" fmla="*/ 0 h 3705023"/>
                      <a:gd name="connsiteX1" fmla="*/ 496539 w 5517100"/>
                      <a:gd name="connsiteY1" fmla="*/ 0 h 3705023"/>
                      <a:gd name="connsiteX2" fmla="*/ 882736 w 5517100"/>
                      <a:gd name="connsiteY2" fmla="*/ 0 h 3705023"/>
                      <a:gd name="connsiteX3" fmla="*/ 1544788 w 5517100"/>
                      <a:gd name="connsiteY3" fmla="*/ 0 h 3705023"/>
                      <a:gd name="connsiteX4" fmla="*/ 2041327 w 5517100"/>
                      <a:gd name="connsiteY4" fmla="*/ 0 h 3705023"/>
                      <a:gd name="connsiteX5" fmla="*/ 2537866 w 5517100"/>
                      <a:gd name="connsiteY5" fmla="*/ 0 h 3705023"/>
                      <a:gd name="connsiteX6" fmla="*/ 3199918 w 5517100"/>
                      <a:gd name="connsiteY6" fmla="*/ 0 h 3705023"/>
                      <a:gd name="connsiteX7" fmla="*/ 3641286 w 5517100"/>
                      <a:gd name="connsiteY7" fmla="*/ 0 h 3705023"/>
                      <a:gd name="connsiteX8" fmla="*/ 4303338 w 5517100"/>
                      <a:gd name="connsiteY8" fmla="*/ 0 h 3705023"/>
                      <a:gd name="connsiteX9" fmla="*/ 4965390 w 5517100"/>
                      <a:gd name="connsiteY9" fmla="*/ 0 h 3705023"/>
                      <a:gd name="connsiteX10" fmla="*/ 5517100 w 5517100"/>
                      <a:gd name="connsiteY10" fmla="*/ 0 h 3705023"/>
                      <a:gd name="connsiteX11" fmla="*/ 5517100 w 5517100"/>
                      <a:gd name="connsiteY11" fmla="*/ 603389 h 3705023"/>
                      <a:gd name="connsiteX12" fmla="*/ 5517100 w 5517100"/>
                      <a:gd name="connsiteY12" fmla="*/ 1169729 h 3705023"/>
                      <a:gd name="connsiteX13" fmla="*/ 5517100 w 5517100"/>
                      <a:gd name="connsiteY13" fmla="*/ 1587867 h 3705023"/>
                      <a:gd name="connsiteX14" fmla="*/ 5517100 w 5517100"/>
                      <a:gd name="connsiteY14" fmla="*/ 2117156 h 3705023"/>
                      <a:gd name="connsiteX15" fmla="*/ 5517100 w 5517100"/>
                      <a:gd name="connsiteY15" fmla="*/ 2646445 h 3705023"/>
                      <a:gd name="connsiteX16" fmla="*/ 5517100 w 5517100"/>
                      <a:gd name="connsiteY16" fmla="*/ 3175734 h 3705023"/>
                      <a:gd name="connsiteX17" fmla="*/ 5517100 w 5517100"/>
                      <a:gd name="connsiteY17" fmla="*/ 3705023 h 3705023"/>
                      <a:gd name="connsiteX18" fmla="*/ 4910219 w 5517100"/>
                      <a:gd name="connsiteY18" fmla="*/ 3705023 h 3705023"/>
                      <a:gd name="connsiteX19" fmla="*/ 4524022 w 5517100"/>
                      <a:gd name="connsiteY19" fmla="*/ 3705023 h 3705023"/>
                      <a:gd name="connsiteX20" fmla="*/ 4082654 w 5517100"/>
                      <a:gd name="connsiteY20" fmla="*/ 3705023 h 3705023"/>
                      <a:gd name="connsiteX21" fmla="*/ 3420602 w 5517100"/>
                      <a:gd name="connsiteY21" fmla="*/ 3705023 h 3705023"/>
                      <a:gd name="connsiteX22" fmla="*/ 2868892 w 5517100"/>
                      <a:gd name="connsiteY22" fmla="*/ 3705023 h 3705023"/>
                      <a:gd name="connsiteX23" fmla="*/ 2427524 w 5517100"/>
                      <a:gd name="connsiteY23" fmla="*/ 3705023 h 3705023"/>
                      <a:gd name="connsiteX24" fmla="*/ 1875814 w 5517100"/>
                      <a:gd name="connsiteY24" fmla="*/ 3705023 h 3705023"/>
                      <a:gd name="connsiteX25" fmla="*/ 1489617 w 5517100"/>
                      <a:gd name="connsiteY25" fmla="*/ 3705023 h 3705023"/>
                      <a:gd name="connsiteX26" fmla="*/ 1103420 w 5517100"/>
                      <a:gd name="connsiteY26" fmla="*/ 3705023 h 3705023"/>
                      <a:gd name="connsiteX27" fmla="*/ 551710 w 5517100"/>
                      <a:gd name="connsiteY27" fmla="*/ 3705023 h 3705023"/>
                      <a:gd name="connsiteX28" fmla="*/ 0 w 5517100"/>
                      <a:gd name="connsiteY28" fmla="*/ 3705023 h 3705023"/>
                      <a:gd name="connsiteX29" fmla="*/ 0 w 5517100"/>
                      <a:gd name="connsiteY29" fmla="*/ 3138684 h 3705023"/>
                      <a:gd name="connsiteX30" fmla="*/ 0 w 5517100"/>
                      <a:gd name="connsiteY30" fmla="*/ 2646445 h 3705023"/>
                      <a:gd name="connsiteX31" fmla="*/ 0 w 5517100"/>
                      <a:gd name="connsiteY31" fmla="*/ 2228307 h 3705023"/>
                      <a:gd name="connsiteX32" fmla="*/ 0 w 5517100"/>
                      <a:gd name="connsiteY32" fmla="*/ 1661967 h 3705023"/>
                      <a:gd name="connsiteX33" fmla="*/ 0 w 5517100"/>
                      <a:gd name="connsiteY33" fmla="*/ 1206779 h 3705023"/>
                      <a:gd name="connsiteX34" fmla="*/ 0 w 5517100"/>
                      <a:gd name="connsiteY34" fmla="*/ 640440 h 3705023"/>
                      <a:gd name="connsiteX35" fmla="*/ 0 w 5517100"/>
                      <a:gd name="connsiteY35" fmla="*/ 0 h 3705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17100" h="3705023" extrusionOk="0">
                        <a:moveTo>
                          <a:pt x="0" y="0"/>
                        </a:moveTo>
                        <a:cubicBezTo>
                          <a:pt x="136378" y="-22571"/>
                          <a:pt x="263509" y="41984"/>
                          <a:pt x="496539" y="0"/>
                        </a:cubicBezTo>
                        <a:cubicBezTo>
                          <a:pt x="729569" y="-41984"/>
                          <a:pt x="802058" y="40759"/>
                          <a:pt x="882736" y="0"/>
                        </a:cubicBezTo>
                        <a:cubicBezTo>
                          <a:pt x="963414" y="-40759"/>
                          <a:pt x="1389642" y="63693"/>
                          <a:pt x="1544788" y="0"/>
                        </a:cubicBezTo>
                        <a:cubicBezTo>
                          <a:pt x="1699934" y="-63693"/>
                          <a:pt x="1922519" y="24155"/>
                          <a:pt x="2041327" y="0"/>
                        </a:cubicBezTo>
                        <a:cubicBezTo>
                          <a:pt x="2160135" y="-24155"/>
                          <a:pt x="2378845" y="9596"/>
                          <a:pt x="2537866" y="0"/>
                        </a:cubicBezTo>
                        <a:cubicBezTo>
                          <a:pt x="2696887" y="-9596"/>
                          <a:pt x="2968875" y="40693"/>
                          <a:pt x="3199918" y="0"/>
                        </a:cubicBezTo>
                        <a:cubicBezTo>
                          <a:pt x="3430961" y="-40693"/>
                          <a:pt x="3461340" y="758"/>
                          <a:pt x="3641286" y="0"/>
                        </a:cubicBezTo>
                        <a:cubicBezTo>
                          <a:pt x="3821232" y="-758"/>
                          <a:pt x="4088999" y="17944"/>
                          <a:pt x="4303338" y="0"/>
                        </a:cubicBezTo>
                        <a:cubicBezTo>
                          <a:pt x="4517677" y="-17944"/>
                          <a:pt x="4742167" y="16828"/>
                          <a:pt x="4965390" y="0"/>
                        </a:cubicBezTo>
                        <a:cubicBezTo>
                          <a:pt x="5188613" y="-16828"/>
                          <a:pt x="5365529" y="16223"/>
                          <a:pt x="5517100" y="0"/>
                        </a:cubicBezTo>
                        <a:cubicBezTo>
                          <a:pt x="5566659" y="209353"/>
                          <a:pt x="5516049" y="323191"/>
                          <a:pt x="5517100" y="603389"/>
                        </a:cubicBezTo>
                        <a:cubicBezTo>
                          <a:pt x="5518151" y="883587"/>
                          <a:pt x="5489366" y="909633"/>
                          <a:pt x="5517100" y="1169729"/>
                        </a:cubicBezTo>
                        <a:cubicBezTo>
                          <a:pt x="5544834" y="1429825"/>
                          <a:pt x="5478324" y="1490040"/>
                          <a:pt x="5517100" y="1587867"/>
                        </a:cubicBezTo>
                        <a:cubicBezTo>
                          <a:pt x="5555876" y="1685694"/>
                          <a:pt x="5454958" y="1922253"/>
                          <a:pt x="5517100" y="2117156"/>
                        </a:cubicBezTo>
                        <a:cubicBezTo>
                          <a:pt x="5579242" y="2312059"/>
                          <a:pt x="5513772" y="2432029"/>
                          <a:pt x="5517100" y="2646445"/>
                        </a:cubicBezTo>
                        <a:cubicBezTo>
                          <a:pt x="5520428" y="2860861"/>
                          <a:pt x="5459207" y="3066020"/>
                          <a:pt x="5517100" y="3175734"/>
                        </a:cubicBezTo>
                        <a:cubicBezTo>
                          <a:pt x="5574993" y="3285448"/>
                          <a:pt x="5474241" y="3591688"/>
                          <a:pt x="5517100" y="3705023"/>
                        </a:cubicBezTo>
                        <a:cubicBezTo>
                          <a:pt x="5358966" y="3745541"/>
                          <a:pt x="5117600" y="3646996"/>
                          <a:pt x="4910219" y="3705023"/>
                        </a:cubicBezTo>
                        <a:cubicBezTo>
                          <a:pt x="4702838" y="3763050"/>
                          <a:pt x="4702351" y="3704641"/>
                          <a:pt x="4524022" y="3705023"/>
                        </a:cubicBezTo>
                        <a:cubicBezTo>
                          <a:pt x="4345693" y="3705405"/>
                          <a:pt x="4178065" y="3671836"/>
                          <a:pt x="4082654" y="3705023"/>
                        </a:cubicBezTo>
                        <a:cubicBezTo>
                          <a:pt x="3987243" y="3738210"/>
                          <a:pt x="3727866" y="3680657"/>
                          <a:pt x="3420602" y="3705023"/>
                        </a:cubicBezTo>
                        <a:cubicBezTo>
                          <a:pt x="3113338" y="3729389"/>
                          <a:pt x="3092297" y="3703718"/>
                          <a:pt x="2868892" y="3705023"/>
                        </a:cubicBezTo>
                        <a:cubicBezTo>
                          <a:pt x="2645487" y="3706328"/>
                          <a:pt x="2554958" y="3652983"/>
                          <a:pt x="2427524" y="3705023"/>
                        </a:cubicBezTo>
                        <a:cubicBezTo>
                          <a:pt x="2300090" y="3757063"/>
                          <a:pt x="2075949" y="3647845"/>
                          <a:pt x="1875814" y="3705023"/>
                        </a:cubicBezTo>
                        <a:cubicBezTo>
                          <a:pt x="1675679" y="3762201"/>
                          <a:pt x="1657774" y="3662540"/>
                          <a:pt x="1489617" y="3705023"/>
                        </a:cubicBezTo>
                        <a:cubicBezTo>
                          <a:pt x="1321460" y="3747506"/>
                          <a:pt x="1211879" y="3692689"/>
                          <a:pt x="1103420" y="3705023"/>
                        </a:cubicBezTo>
                        <a:cubicBezTo>
                          <a:pt x="994961" y="3717357"/>
                          <a:pt x="724840" y="3651360"/>
                          <a:pt x="551710" y="3705023"/>
                        </a:cubicBezTo>
                        <a:cubicBezTo>
                          <a:pt x="378580" y="3758686"/>
                          <a:pt x="163039" y="3669227"/>
                          <a:pt x="0" y="3705023"/>
                        </a:cubicBezTo>
                        <a:cubicBezTo>
                          <a:pt x="-54728" y="3532296"/>
                          <a:pt x="66027" y="3319192"/>
                          <a:pt x="0" y="3138684"/>
                        </a:cubicBezTo>
                        <a:cubicBezTo>
                          <a:pt x="-66027" y="2958176"/>
                          <a:pt x="14804" y="2774809"/>
                          <a:pt x="0" y="2646445"/>
                        </a:cubicBezTo>
                        <a:cubicBezTo>
                          <a:pt x="-14804" y="2518081"/>
                          <a:pt x="46937" y="2384816"/>
                          <a:pt x="0" y="2228307"/>
                        </a:cubicBezTo>
                        <a:cubicBezTo>
                          <a:pt x="-46937" y="2071798"/>
                          <a:pt x="66945" y="1891444"/>
                          <a:pt x="0" y="1661967"/>
                        </a:cubicBezTo>
                        <a:cubicBezTo>
                          <a:pt x="-66945" y="1432490"/>
                          <a:pt x="4706" y="1318097"/>
                          <a:pt x="0" y="1206779"/>
                        </a:cubicBezTo>
                        <a:cubicBezTo>
                          <a:pt x="-4706" y="1095461"/>
                          <a:pt x="57983" y="767534"/>
                          <a:pt x="0" y="640440"/>
                        </a:cubicBezTo>
                        <a:cubicBezTo>
                          <a:pt x="-57983" y="513346"/>
                          <a:pt x="69228" y="284092"/>
                          <a:pt x="0" y="0"/>
                        </a:cubicBezTo>
                        <a:close/>
                      </a:path>
                    </a:pathLst>
                  </a:custGeom>
                  <ask:type>
                    <ask:lineSketchNone/>
                  </ask:type>
                </ask:lineSketchStyleProps>
              </a:ext>
            </a:extLst>
          </a:ln>
        </p:spPr>
        <p:style>
          <a:lnRef idx="2">
            <a:schemeClr val="accent1"/>
          </a:lnRef>
          <a:fillRef idx="1">
            <a:schemeClr val="lt1"/>
          </a:fillRef>
          <a:effectRef idx="0">
            <a:schemeClr val="accent1"/>
          </a:effectRef>
          <a:fontRef idx="minor">
            <a:schemeClr val="dk1"/>
          </a:fontRef>
        </p:style>
        <p:txBody>
          <a:bodyPr tIns="36000" rtlCol="0" anchor="t"/>
          <a:lstStyle/>
          <a:p>
            <a:pPr algn="ctr"/>
            <a:r>
              <a:rPr lang="en-IN" sz="1200" dirty="0">
                <a:latin typeface="IBM Plex Sans" panose="020B0503050203000203" pitchFamily="34" charset="0"/>
              </a:rPr>
              <a:t>Data Storage Layer</a:t>
            </a:r>
          </a:p>
        </p:txBody>
      </p:sp>
      <p:sp>
        <p:nvSpPr>
          <p:cNvPr id="163" name="Rectangle 162">
            <a:extLst>
              <a:ext uri="{FF2B5EF4-FFF2-40B4-BE49-F238E27FC236}">
                <a16:creationId xmlns:a16="http://schemas.microsoft.com/office/drawing/2014/main" id="{177132EE-0E77-38FA-CEF6-BCCF7362CB88}"/>
              </a:ext>
            </a:extLst>
          </p:cNvPr>
          <p:cNvSpPr/>
          <p:nvPr/>
        </p:nvSpPr>
        <p:spPr>
          <a:xfrm>
            <a:off x="1981098" y="5726616"/>
            <a:ext cx="9000000" cy="251999"/>
          </a:xfrm>
          <a:prstGeom prst="rect">
            <a:avLst/>
          </a:prstGeom>
          <a:solidFill>
            <a:schemeClr val="bg1">
              <a:lumMod val="95000"/>
            </a:schemeClr>
          </a:solidFill>
          <a:ln w="12700">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defTabSz="1097236"/>
            <a:r>
              <a:rPr lang="en-IN" sz="1200" b="1" dirty="0">
                <a:solidFill>
                  <a:prstClr val="black"/>
                </a:solidFill>
                <a:latin typeface="IBM Plex Sans" panose="020B0503050203000203" pitchFamily="34" charset="0"/>
              </a:rPr>
              <a:t>Data Security</a:t>
            </a:r>
          </a:p>
        </p:txBody>
      </p:sp>
      <p:sp>
        <p:nvSpPr>
          <p:cNvPr id="164" name="TextBox 163">
            <a:extLst>
              <a:ext uri="{FF2B5EF4-FFF2-40B4-BE49-F238E27FC236}">
                <a16:creationId xmlns:a16="http://schemas.microsoft.com/office/drawing/2014/main" id="{868C7B24-700A-99F4-DA3A-77DE5C736D1E}"/>
              </a:ext>
            </a:extLst>
          </p:cNvPr>
          <p:cNvSpPr txBox="1"/>
          <p:nvPr/>
        </p:nvSpPr>
        <p:spPr>
          <a:xfrm>
            <a:off x="6416079" y="5736865"/>
            <a:ext cx="4531344" cy="229945"/>
          </a:xfrm>
          <a:prstGeom prst="rect">
            <a:avLst/>
          </a:prstGeom>
          <a:noFill/>
        </p:spPr>
        <p:txBody>
          <a:bodyPr wrap="square" lIns="0" tIns="0" rIns="108000" bIns="0" rtlCol="0" anchor="ctr">
            <a:noAutofit/>
          </a:bodyPr>
          <a:lstStyle/>
          <a:p>
            <a:pPr algn="r" defTabSz="1097236">
              <a:defRPr/>
            </a:pPr>
            <a:r>
              <a:rPr lang="en-US" sz="960" dirty="0">
                <a:solidFill>
                  <a:prstClr val="black"/>
                </a:solidFill>
                <a:latin typeface="IBM Plex Serif" panose="02060503050406000203" pitchFamily="18" charset="77"/>
              </a:rPr>
              <a:t>Masking | Encryption | Protection</a:t>
            </a:r>
          </a:p>
        </p:txBody>
      </p:sp>
      <p:sp>
        <p:nvSpPr>
          <p:cNvPr id="165" name="Rectangle 164">
            <a:extLst>
              <a:ext uri="{FF2B5EF4-FFF2-40B4-BE49-F238E27FC236}">
                <a16:creationId xmlns:a16="http://schemas.microsoft.com/office/drawing/2014/main" id="{45D5B83D-E323-6195-06A2-15BFB6F0CF11}"/>
              </a:ext>
            </a:extLst>
          </p:cNvPr>
          <p:cNvSpPr/>
          <p:nvPr/>
        </p:nvSpPr>
        <p:spPr>
          <a:xfrm>
            <a:off x="1981098" y="6036189"/>
            <a:ext cx="9000000" cy="251999"/>
          </a:xfrm>
          <a:prstGeom prst="rect">
            <a:avLst/>
          </a:prstGeom>
          <a:solidFill>
            <a:schemeClr val="bg1">
              <a:lumMod val="95000"/>
            </a:schemeClr>
          </a:solidFill>
          <a:ln w="12700">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defTabSz="1097236"/>
            <a:r>
              <a:rPr lang="en-IN" sz="1200" b="1" dirty="0">
                <a:solidFill>
                  <a:prstClr val="black"/>
                </a:solidFill>
                <a:latin typeface="IBM Plex Sans" panose="020B0503050203000203" pitchFamily="34" charset="0"/>
              </a:rPr>
              <a:t>DataOps</a:t>
            </a:r>
          </a:p>
        </p:txBody>
      </p:sp>
      <p:sp>
        <p:nvSpPr>
          <p:cNvPr id="166" name="TextBox 165">
            <a:extLst>
              <a:ext uri="{FF2B5EF4-FFF2-40B4-BE49-F238E27FC236}">
                <a16:creationId xmlns:a16="http://schemas.microsoft.com/office/drawing/2014/main" id="{8B809CFE-AC1E-CC72-9BEF-E35ED4C2C83D}"/>
              </a:ext>
            </a:extLst>
          </p:cNvPr>
          <p:cNvSpPr txBox="1"/>
          <p:nvPr/>
        </p:nvSpPr>
        <p:spPr>
          <a:xfrm>
            <a:off x="6416079" y="6046438"/>
            <a:ext cx="4531344" cy="229945"/>
          </a:xfrm>
          <a:prstGeom prst="rect">
            <a:avLst/>
          </a:prstGeom>
          <a:noFill/>
        </p:spPr>
        <p:txBody>
          <a:bodyPr wrap="square" lIns="0" tIns="0" rIns="108000" bIns="0" rtlCol="0" anchor="ctr">
            <a:noAutofit/>
          </a:bodyPr>
          <a:lstStyle/>
          <a:p>
            <a:pPr algn="r" defTabSz="1097236">
              <a:defRPr/>
            </a:pPr>
            <a:r>
              <a:rPr lang="en-US" sz="960" dirty="0">
                <a:solidFill>
                  <a:prstClr val="black"/>
                </a:solidFill>
                <a:latin typeface="IBM Plex Serif" panose="02060503050406000203" pitchFamily="18" charset="77"/>
              </a:rPr>
              <a:t>Management | Monitoring | Operations</a:t>
            </a:r>
          </a:p>
        </p:txBody>
      </p:sp>
      <p:sp>
        <p:nvSpPr>
          <p:cNvPr id="167" name="Rectangle 166">
            <a:extLst>
              <a:ext uri="{FF2B5EF4-FFF2-40B4-BE49-F238E27FC236}">
                <a16:creationId xmlns:a16="http://schemas.microsoft.com/office/drawing/2014/main" id="{99A0DEC8-D9AB-873C-6670-43207EA5C235}"/>
              </a:ext>
            </a:extLst>
          </p:cNvPr>
          <p:cNvSpPr/>
          <p:nvPr/>
        </p:nvSpPr>
        <p:spPr>
          <a:xfrm>
            <a:off x="8341688" y="587477"/>
            <a:ext cx="2754916" cy="4456119"/>
          </a:xfrm>
          <a:prstGeom prst="rect">
            <a:avLst/>
          </a:prstGeom>
          <a:noFill/>
          <a:ln w="12700" cmpd="sng">
            <a:solidFill>
              <a:schemeClr val="tx1">
                <a:alpha val="99000"/>
              </a:schemeClr>
            </a:solidFill>
            <a:prstDash val="solid"/>
            <a:extLst>
              <a:ext uri="{C807C97D-BFC1-408E-A445-0C87EB9F89A2}">
                <ask:lineSketchStyleProps xmlns:ask="http://schemas.microsoft.com/office/drawing/2018/sketchyshapes" sd="1219033472">
                  <a:custGeom>
                    <a:avLst/>
                    <a:gdLst>
                      <a:gd name="connsiteX0" fmla="*/ 0 w 5517100"/>
                      <a:gd name="connsiteY0" fmla="*/ 0 h 3705023"/>
                      <a:gd name="connsiteX1" fmla="*/ 496539 w 5517100"/>
                      <a:gd name="connsiteY1" fmla="*/ 0 h 3705023"/>
                      <a:gd name="connsiteX2" fmla="*/ 882736 w 5517100"/>
                      <a:gd name="connsiteY2" fmla="*/ 0 h 3705023"/>
                      <a:gd name="connsiteX3" fmla="*/ 1544788 w 5517100"/>
                      <a:gd name="connsiteY3" fmla="*/ 0 h 3705023"/>
                      <a:gd name="connsiteX4" fmla="*/ 2041327 w 5517100"/>
                      <a:gd name="connsiteY4" fmla="*/ 0 h 3705023"/>
                      <a:gd name="connsiteX5" fmla="*/ 2537866 w 5517100"/>
                      <a:gd name="connsiteY5" fmla="*/ 0 h 3705023"/>
                      <a:gd name="connsiteX6" fmla="*/ 3199918 w 5517100"/>
                      <a:gd name="connsiteY6" fmla="*/ 0 h 3705023"/>
                      <a:gd name="connsiteX7" fmla="*/ 3641286 w 5517100"/>
                      <a:gd name="connsiteY7" fmla="*/ 0 h 3705023"/>
                      <a:gd name="connsiteX8" fmla="*/ 4303338 w 5517100"/>
                      <a:gd name="connsiteY8" fmla="*/ 0 h 3705023"/>
                      <a:gd name="connsiteX9" fmla="*/ 4965390 w 5517100"/>
                      <a:gd name="connsiteY9" fmla="*/ 0 h 3705023"/>
                      <a:gd name="connsiteX10" fmla="*/ 5517100 w 5517100"/>
                      <a:gd name="connsiteY10" fmla="*/ 0 h 3705023"/>
                      <a:gd name="connsiteX11" fmla="*/ 5517100 w 5517100"/>
                      <a:gd name="connsiteY11" fmla="*/ 603389 h 3705023"/>
                      <a:gd name="connsiteX12" fmla="*/ 5517100 w 5517100"/>
                      <a:gd name="connsiteY12" fmla="*/ 1169729 h 3705023"/>
                      <a:gd name="connsiteX13" fmla="*/ 5517100 w 5517100"/>
                      <a:gd name="connsiteY13" fmla="*/ 1587867 h 3705023"/>
                      <a:gd name="connsiteX14" fmla="*/ 5517100 w 5517100"/>
                      <a:gd name="connsiteY14" fmla="*/ 2117156 h 3705023"/>
                      <a:gd name="connsiteX15" fmla="*/ 5517100 w 5517100"/>
                      <a:gd name="connsiteY15" fmla="*/ 2646445 h 3705023"/>
                      <a:gd name="connsiteX16" fmla="*/ 5517100 w 5517100"/>
                      <a:gd name="connsiteY16" fmla="*/ 3175734 h 3705023"/>
                      <a:gd name="connsiteX17" fmla="*/ 5517100 w 5517100"/>
                      <a:gd name="connsiteY17" fmla="*/ 3705023 h 3705023"/>
                      <a:gd name="connsiteX18" fmla="*/ 4910219 w 5517100"/>
                      <a:gd name="connsiteY18" fmla="*/ 3705023 h 3705023"/>
                      <a:gd name="connsiteX19" fmla="*/ 4524022 w 5517100"/>
                      <a:gd name="connsiteY19" fmla="*/ 3705023 h 3705023"/>
                      <a:gd name="connsiteX20" fmla="*/ 4082654 w 5517100"/>
                      <a:gd name="connsiteY20" fmla="*/ 3705023 h 3705023"/>
                      <a:gd name="connsiteX21" fmla="*/ 3420602 w 5517100"/>
                      <a:gd name="connsiteY21" fmla="*/ 3705023 h 3705023"/>
                      <a:gd name="connsiteX22" fmla="*/ 2868892 w 5517100"/>
                      <a:gd name="connsiteY22" fmla="*/ 3705023 h 3705023"/>
                      <a:gd name="connsiteX23" fmla="*/ 2427524 w 5517100"/>
                      <a:gd name="connsiteY23" fmla="*/ 3705023 h 3705023"/>
                      <a:gd name="connsiteX24" fmla="*/ 1875814 w 5517100"/>
                      <a:gd name="connsiteY24" fmla="*/ 3705023 h 3705023"/>
                      <a:gd name="connsiteX25" fmla="*/ 1489617 w 5517100"/>
                      <a:gd name="connsiteY25" fmla="*/ 3705023 h 3705023"/>
                      <a:gd name="connsiteX26" fmla="*/ 1103420 w 5517100"/>
                      <a:gd name="connsiteY26" fmla="*/ 3705023 h 3705023"/>
                      <a:gd name="connsiteX27" fmla="*/ 551710 w 5517100"/>
                      <a:gd name="connsiteY27" fmla="*/ 3705023 h 3705023"/>
                      <a:gd name="connsiteX28" fmla="*/ 0 w 5517100"/>
                      <a:gd name="connsiteY28" fmla="*/ 3705023 h 3705023"/>
                      <a:gd name="connsiteX29" fmla="*/ 0 w 5517100"/>
                      <a:gd name="connsiteY29" fmla="*/ 3138684 h 3705023"/>
                      <a:gd name="connsiteX30" fmla="*/ 0 w 5517100"/>
                      <a:gd name="connsiteY30" fmla="*/ 2646445 h 3705023"/>
                      <a:gd name="connsiteX31" fmla="*/ 0 w 5517100"/>
                      <a:gd name="connsiteY31" fmla="*/ 2228307 h 3705023"/>
                      <a:gd name="connsiteX32" fmla="*/ 0 w 5517100"/>
                      <a:gd name="connsiteY32" fmla="*/ 1661967 h 3705023"/>
                      <a:gd name="connsiteX33" fmla="*/ 0 w 5517100"/>
                      <a:gd name="connsiteY33" fmla="*/ 1206779 h 3705023"/>
                      <a:gd name="connsiteX34" fmla="*/ 0 w 5517100"/>
                      <a:gd name="connsiteY34" fmla="*/ 640440 h 3705023"/>
                      <a:gd name="connsiteX35" fmla="*/ 0 w 5517100"/>
                      <a:gd name="connsiteY35" fmla="*/ 0 h 3705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17100" h="3705023" extrusionOk="0">
                        <a:moveTo>
                          <a:pt x="0" y="0"/>
                        </a:moveTo>
                        <a:cubicBezTo>
                          <a:pt x="136378" y="-22571"/>
                          <a:pt x="263509" y="41984"/>
                          <a:pt x="496539" y="0"/>
                        </a:cubicBezTo>
                        <a:cubicBezTo>
                          <a:pt x="729569" y="-41984"/>
                          <a:pt x="802058" y="40759"/>
                          <a:pt x="882736" y="0"/>
                        </a:cubicBezTo>
                        <a:cubicBezTo>
                          <a:pt x="963414" y="-40759"/>
                          <a:pt x="1389642" y="63693"/>
                          <a:pt x="1544788" y="0"/>
                        </a:cubicBezTo>
                        <a:cubicBezTo>
                          <a:pt x="1699934" y="-63693"/>
                          <a:pt x="1922519" y="24155"/>
                          <a:pt x="2041327" y="0"/>
                        </a:cubicBezTo>
                        <a:cubicBezTo>
                          <a:pt x="2160135" y="-24155"/>
                          <a:pt x="2378845" y="9596"/>
                          <a:pt x="2537866" y="0"/>
                        </a:cubicBezTo>
                        <a:cubicBezTo>
                          <a:pt x="2696887" y="-9596"/>
                          <a:pt x="2968875" y="40693"/>
                          <a:pt x="3199918" y="0"/>
                        </a:cubicBezTo>
                        <a:cubicBezTo>
                          <a:pt x="3430961" y="-40693"/>
                          <a:pt x="3461340" y="758"/>
                          <a:pt x="3641286" y="0"/>
                        </a:cubicBezTo>
                        <a:cubicBezTo>
                          <a:pt x="3821232" y="-758"/>
                          <a:pt x="4088999" y="17944"/>
                          <a:pt x="4303338" y="0"/>
                        </a:cubicBezTo>
                        <a:cubicBezTo>
                          <a:pt x="4517677" y="-17944"/>
                          <a:pt x="4742167" y="16828"/>
                          <a:pt x="4965390" y="0"/>
                        </a:cubicBezTo>
                        <a:cubicBezTo>
                          <a:pt x="5188613" y="-16828"/>
                          <a:pt x="5365529" y="16223"/>
                          <a:pt x="5517100" y="0"/>
                        </a:cubicBezTo>
                        <a:cubicBezTo>
                          <a:pt x="5566659" y="209353"/>
                          <a:pt x="5516049" y="323191"/>
                          <a:pt x="5517100" y="603389"/>
                        </a:cubicBezTo>
                        <a:cubicBezTo>
                          <a:pt x="5518151" y="883587"/>
                          <a:pt x="5489366" y="909633"/>
                          <a:pt x="5517100" y="1169729"/>
                        </a:cubicBezTo>
                        <a:cubicBezTo>
                          <a:pt x="5544834" y="1429825"/>
                          <a:pt x="5478324" y="1490040"/>
                          <a:pt x="5517100" y="1587867"/>
                        </a:cubicBezTo>
                        <a:cubicBezTo>
                          <a:pt x="5555876" y="1685694"/>
                          <a:pt x="5454958" y="1922253"/>
                          <a:pt x="5517100" y="2117156"/>
                        </a:cubicBezTo>
                        <a:cubicBezTo>
                          <a:pt x="5579242" y="2312059"/>
                          <a:pt x="5513772" y="2432029"/>
                          <a:pt x="5517100" y="2646445"/>
                        </a:cubicBezTo>
                        <a:cubicBezTo>
                          <a:pt x="5520428" y="2860861"/>
                          <a:pt x="5459207" y="3066020"/>
                          <a:pt x="5517100" y="3175734"/>
                        </a:cubicBezTo>
                        <a:cubicBezTo>
                          <a:pt x="5574993" y="3285448"/>
                          <a:pt x="5474241" y="3591688"/>
                          <a:pt x="5517100" y="3705023"/>
                        </a:cubicBezTo>
                        <a:cubicBezTo>
                          <a:pt x="5358966" y="3745541"/>
                          <a:pt x="5117600" y="3646996"/>
                          <a:pt x="4910219" y="3705023"/>
                        </a:cubicBezTo>
                        <a:cubicBezTo>
                          <a:pt x="4702838" y="3763050"/>
                          <a:pt x="4702351" y="3704641"/>
                          <a:pt x="4524022" y="3705023"/>
                        </a:cubicBezTo>
                        <a:cubicBezTo>
                          <a:pt x="4345693" y="3705405"/>
                          <a:pt x="4178065" y="3671836"/>
                          <a:pt x="4082654" y="3705023"/>
                        </a:cubicBezTo>
                        <a:cubicBezTo>
                          <a:pt x="3987243" y="3738210"/>
                          <a:pt x="3727866" y="3680657"/>
                          <a:pt x="3420602" y="3705023"/>
                        </a:cubicBezTo>
                        <a:cubicBezTo>
                          <a:pt x="3113338" y="3729389"/>
                          <a:pt x="3092297" y="3703718"/>
                          <a:pt x="2868892" y="3705023"/>
                        </a:cubicBezTo>
                        <a:cubicBezTo>
                          <a:pt x="2645487" y="3706328"/>
                          <a:pt x="2554958" y="3652983"/>
                          <a:pt x="2427524" y="3705023"/>
                        </a:cubicBezTo>
                        <a:cubicBezTo>
                          <a:pt x="2300090" y="3757063"/>
                          <a:pt x="2075949" y="3647845"/>
                          <a:pt x="1875814" y="3705023"/>
                        </a:cubicBezTo>
                        <a:cubicBezTo>
                          <a:pt x="1675679" y="3762201"/>
                          <a:pt x="1657774" y="3662540"/>
                          <a:pt x="1489617" y="3705023"/>
                        </a:cubicBezTo>
                        <a:cubicBezTo>
                          <a:pt x="1321460" y="3747506"/>
                          <a:pt x="1211879" y="3692689"/>
                          <a:pt x="1103420" y="3705023"/>
                        </a:cubicBezTo>
                        <a:cubicBezTo>
                          <a:pt x="994961" y="3717357"/>
                          <a:pt x="724840" y="3651360"/>
                          <a:pt x="551710" y="3705023"/>
                        </a:cubicBezTo>
                        <a:cubicBezTo>
                          <a:pt x="378580" y="3758686"/>
                          <a:pt x="163039" y="3669227"/>
                          <a:pt x="0" y="3705023"/>
                        </a:cubicBezTo>
                        <a:cubicBezTo>
                          <a:pt x="-54728" y="3532296"/>
                          <a:pt x="66027" y="3319192"/>
                          <a:pt x="0" y="3138684"/>
                        </a:cubicBezTo>
                        <a:cubicBezTo>
                          <a:pt x="-66027" y="2958176"/>
                          <a:pt x="14804" y="2774809"/>
                          <a:pt x="0" y="2646445"/>
                        </a:cubicBezTo>
                        <a:cubicBezTo>
                          <a:pt x="-14804" y="2518081"/>
                          <a:pt x="46937" y="2384816"/>
                          <a:pt x="0" y="2228307"/>
                        </a:cubicBezTo>
                        <a:cubicBezTo>
                          <a:pt x="-46937" y="2071798"/>
                          <a:pt x="66945" y="1891444"/>
                          <a:pt x="0" y="1661967"/>
                        </a:cubicBezTo>
                        <a:cubicBezTo>
                          <a:pt x="-66945" y="1432490"/>
                          <a:pt x="4706" y="1318097"/>
                          <a:pt x="0" y="1206779"/>
                        </a:cubicBezTo>
                        <a:cubicBezTo>
                          <a:pt x="-4706" y="1095461"/>
                          <a:pt x="57983" y="767534"/>
                          <a:pt x="0" y="640440"/>
                        </a:cubicBezTo>
                        <a:cubicBezTo>
                          <a:pt x="-57983" y="513346"/>
                          <a:pt x="69228" y="284092"/>
                          <a:pt x="0" y="0"/>
                        </a:cubicBezTo>
                        <a:close/>
                      </a:path>
                    </a:pathLst>
                  </a:custGeom>
                  <ask:type>
                    <ask:lineSketchNone/>
                  </ask:type>
                </ask:lineSketchStyleProps>
              </a:ext>
            </a:extLst>
          </a:ln>
        </p:spPr>
        <p:style>
          <a:lnRef idx="2">
            <a:schemeClr val="accent1"/>
          </a:lnRef>
          <a:fillRef idx="1">
            <a:schemeClr val="lt1"/>
          </a:fillRef>
          <a:effectRef idx="0">
            <a:schemeClr val="accent1"/>
          </a:effectRef>
          <a:fontRef idx="minor">
            <a:schemeClr val="dk1"/>
          </a:fontRef>
        </p:style>
        <p:txBody>
          <a:bodyPr tIns="36000" rtlCol="0" anchor="t"/>
          <a:lstStyle/>
          <a:p>
            <a:pPr algn="ctr"/>
            <a:r>
              <a:rPr lang="en-IN" sz="1200" dirty="0">
                <a:latin typeface="IBM Plex Sans" panose="020B0503050203000203" pitchFamily="34" charset="0"/>
              </a:rPr>
              <a:t>Consumption Layer</a:t>
            </a:r>
          </a:p>
        </p:txBody>
      </p:sp>
      <p:sp>
        <p:nvSpPr>
          <p:cNvPr id="168" name="Rectangle 167">
            <a:extLst>
              <a:ext uri="{FF2B5EF4-FFF2-40B4-BE49-F238E27FC236}">
                <a16:creationId xmlns:a16="http://schemas.microsoft.com/office/drawing/2014/main" id="{F4ED9F93-BE49-2831-34D1-F2AE2453C704}"/>
              </a:ext>
            </a:extLst>
          </p:cNvPr>
          <p:cNvSpPr/>
          <p:nvPr/>
        </p:nvSpPr>
        <p:spPr>
          <a:xfrm>
            <a:off x="8468574" y="984370"/>
            <a:ext cx="1221011" cy="3962151"/>
          </a:xfrm>
          <a:prstGeom prst="rect">
            <a:avLst/>
          </a:prstGeom>
          <a:solidFill>
            <a:schemeClr val="bg1">
              <a:lumMod val="95000"/>
            </a:schemeClr>
          </a:solidFill>
          <a:ln w="12700">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defTabSz="1097236"/>
            <a:r>
              <a:rPr lang="en-IN" sz="1200" dirty="0">
                <a:solidFill>
                  <a:prstClr val="black"/>
                </a:solidFill>
                <a:latin typeface="IBM Plex Sans" panose="020B0503050203000203" pitchFamily="34" charset="0"/>
              </a:rPr>
              <a:t>User Zone</a:t>
            </a:r>
          </a:p>
        </p:txBody>
      </p:sp>
      <p:grpSp>
        <p:nvGrpSpPr>
          <p:cNvPr id="176" name="Group 175">
            <a:extLst>
              <a:ext uri="{FF2B5EF4-FFF2-40B4-BE49-F238E27FC236}">
                <a16:creationId xmlns:a16="http://schemas.microsoft.com/office/drawing/2014/main" id="{DCB06CA8-DEFF-97CE-9DF4-0F0DB78B87A1}"/>
              </a:ext>
            </a:extLst>
          </p:cNvPr>
          <p:cNvGrpSpPr/>
          <p:nvPr/>
        </p:nvGrpSpPr>
        <p:grpSpPr>
          <a:xfrm>
            <a:off x="8751568" y="1377784"/>
            <a:ext cx="668208" cy="546327"/>
            <a:chOff x="9380234" y="1720696"/>
            <a:chExt cx="668208" cy="546327"/>
          </a:xfrm>
        </p:grpSpPr>
        <p:pic>
          <p:nvPicPr>
            <p:cNvPr id="173" name="Graphic 172" descr="Database with solid fill">
              <a:extLst>
                <a:ext uri="{FF2B5EF4-FFF2-40B4-BE49-F238E27FC236}">
                  <a16:creationId xmlns:a16="http://schemas.microsoft.com/office/drawing/2014/main" id="{CF50E52B-E4B9-A6EE-FD9A-B87899A47CA7}"/>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9380234" y="1720696"/>
              <a:ext cx="371626" cy="371626"/>
            </a:xfrm>
            <a:prstGeom prst="rect">
              <a:avLst/>
            </a:prstGeom>
          </p:spPr>
        </p:pic>
        <p:pic>
          <p:nvPicPr>
            <p:cNvPr id="174" name="Graphic 173" descr="Database with solid fill">
              <a:extLst>
                <a:ext uri="{FF2B5EF4-FFF2-40B4-BE49-F238E27FC236}">
                  <a16:creationId xmlns:a16="http://schemas.microsoft.com/office/drawing/2014/main" id="{FDAD86E4-574A-3B94-D481-FDA456E1A2DE}"/>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9676816" y="1730944"/>
              <a:ext cx="371626" cy="371626"/>
            </a:xfrm>
            <a:prstGeom prst="rect">
              <a:avLst/>
            </a:prstGeom>
          </p:spPr>
        </p:pic>
        <p:pic>
          <p:nvPicPr>
            <p:cNvPr id="175" name="Graphic 174" descr="Database with solid fill">
              <a:extLst>
                <a:ext uri="{FF2B5EF4-FFF2-40B4-BE49-F238E27FC236}">
                  <a16:creationId xmlns:a16="http://schemas.microsoft.com/office/drawing/2014/main" id="{6561B5F7-14EC-0B55-7774-52A49BE36396}"/>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9516231" y="1895397"/>
              <a:ext cx="371626" cy="371626"/>
            </a:xfrm>
            <a:prstGeom prst="rect">
              <a:avLst/>
            </a:prstGeom>
          </p:spPr>
        </p:pic>
      </p:grpSp>
      <p:sp>
        <p:nvSpPr>
          <p:cNvPr id="177" name="TextBox 176">
            <a:extLst>
              <a:ext uri="{FF2B5EF4-FFF2-40B4-BE49-F238E27FC236}">
                <a16:creationId xmlns:a16="http://schemas.microsoft.com/office/drawing/2014/main" id="{EC74B9F0-E083-9263-5CA4-1390EF71381C}"/>
              </a:ext>
            </a:extLst>
          </p:cNvPr>
          <p:cNvSpPr txBox="1"/>
          <p:nvPr/>
        </p:nvSpPr>
        <p:spPr>
          <a:xfrm>
            <a:off x="8460491" y="1895181"/>
            <a:ext cx="1234696" cy="276999"/>
          </a:xfrm>
          <a:prstGeom prst="rect">
            <a:avLst/>
          </a:prstGeom>
          <a:noFill/>
        </p:spPr>
        <p:txBody>
          <a:bodyPr wrap="square">
            <a:spAutoFit/>
          </a:bodyPr>
          <a:lstStyle/>
          <a:p>
            <a:pPr algn="ctr" defTabSz="1097236"/>
            <a:r>
              <a:rPr lang="en-IN" sz="1200" dirty="0">
                <a:solidFill>
                  <a:srgbClr val="000000"/>
                </a:solidFill>
                <a:latin typeface="IBM Plex Sans" panose="020B0503050203000203" pitchFamily="34" charset="0"/>
                <a:ea typeface="Arial" panose="020B0604020202020204" pitchFamily="34" charset="0"/>
              </a:rPr>
              <a:t>Apache Kudu</a:t>
            </a:r>
            <a:endParaRPr lang="en-IN" sz="1200" dirty="0">
              <a:solidFill>
                <a:prstClr val="black"/>
              </a:solidFill>
              <a:latin typeface="IBM Plex Sans" panose="020B0503050203000203" pitchFamily="34" charset="0"/>
            </a:endParaRPr>
          </a:p>
        </p:txBody>
      </p:sp>
      <p:sp>
        <p:nvSpPr>
          <p:cNvPr id="63" name="TextBox 62">
            <a:extLst>
              <a:ext uri="{FF2B5EF4-FFF2-40B4-BE49-F238E27FC236}">
                <a16:creationId xmlns:a16="http://schemas.microsoft.com/office/drawing/2014/main" id="{63E52F7C-26F0-DA08-6237-6AED6D64217B}"/>
              </a:ext>
            </a:extLst>
          </p:cNvPr>
          <p:cNvSpPr txBox="1"/>
          <p:nvPr/>
        </p:nvSpPr>
        <p:spPr>
          <a:xfrm>
            <a:off x="9900491" y="1364022"/>
            <a:ext cx="987167" cy="234000"/>
          </a:xfrm>
          <a:prstGeom prst="rect">
            <a:avLst/>
          </a:prstGeom>
          <a:solidFill>
            <a:schemeClr val="accent5">
              <a:lumMod val="20000"/>
              <a:lumOff val="80000"/>
            </a:schemeClr>
          </a:solidFill>
          <a:ln w="3175">
            <a:solidFill>
              <a:schemeClr val="accent5">
                <a:lumMod val="75000"/>
              </a:schemeClr>
            </a:solidFill>
          </a:ln>
        </p:spPr>
        <p:txBody>
          <a:bodyPr wrap="square" lIns="36000" rIns="36000" anchor="ctr">
            <a:noAutofit/>
          </a:bodyPr>
          <a:lstStyle/>
          <a:p>
            <a:pPr algn="ctr" defTabSz="1097236"/>
            <a:r>
              <a:rPr lang="en-IN" sz="1100" dirty="0">
                <a:solidFill>
                  <a:prstClr val="black"/>
                </a:solidFill>
                <a:latin typeface="IBM Plex Sans" panose="020B0503050203000203" pitchFamily="34" charset="0"/>
              </a:rPr>
              <a:t>Tableau</a:t>
            </a:r>
          </a:p>
        </p:txBody>
      </p:sp>
      <p:sp>
        <p:nvSpPr>
          <p:cNvPr id="186" name="TextBox 185">
            <a:extLst>
              <a:ext uri="{FF2B5EF4-FFF2-40B4-BE49-F238E27FC236}">
                <a16:creationId xmlns:a16="http://schemas.microsoft.com/office/drawing/2014/main" id="{7251C0C5-BE0A-36AA-4E1A-7A9387800803}"/>
              </a:ext>
            </a:extLst>
          </p:cNvPr>
          <p:cNvSpPr txBox="1"/>
          <p:nvPr/>
        </p:nvSpPr>
        <p:spPr>
          <a:xfrm>
            <a:off x="9900491" y="1635362"/>
            <a:ext cx="987167" cy="234000"/>
          </a:xfrm>
          <a:prstGeom prst="rect">
            <a:avLst/>
          </a:prstGeom>
          <a:solidFill>
            <a:schemeClr val="accent5">
              <a:lumMod val="20000"/>
              <a:lumOff val="80000"/>
            </a:schemeClr>
          </a:solidFill>
          <a:ln w="3175">
            <a:solidFill>
              <a:schemeClr val="accent5">
                <a:lumMod val="75000"/>
              </a:schemeClr>
            </a:solidFill>
          </a:ln>
        </p:spPr>
        <p:txBody>
          <a:bodyPr wrap="square" lIns="36000" rIns="36000" anchor="ctr">
            <a:noAutofit/>
          </a:bodyPr>
          <a:lstStyle/>
          <a:p>
            <a:pPr algn="ctr" defTabSz="1097236"/>
            <a:r>
              <a:rPr lang="en-IN" sz="1100" dirty="0">
                <a:solidFill>
                  <a:prstClr val="black"/>
                </a:solidFill>
                <a:latin typeface="IBM Plex Sans" panose="020B0503050203000203" pitchFamily="34" charset="0"/>
              </a:rPr>
              <a:t>Impala</a:t>
            </a:r>
          </a:p>
        </p:txBody>
      </p:sp>
      <p:sp>
        <p:nvSpPr>
          <p:cNvPr id="187" name="TextBox 186">
            <a:extLst>
              <a:ext uri="{FF2B5EF4-FFF2-40B4-BE49-F238E27FC236}">
                <a16:creationId xmlns:a16="http://schemas.microsoft.com/office/drawing/2014/main" id="{6D340C2F-F22E-FFAD-E319-BB0EF9D38DBB}"/>
              </a:ext>
            </a:extLst>
          </p:cNvPr>
          <p:cNvSpPr txBox="1"/>
          <p:nvPr/>
        </p:nvSpPr>
        <p:spPr>
          <a:xfrm>
            <a:off x="9900491" y="1917589"/>
            <a:ext cx="987167" cy="432000"/>
          </a:xfrm>
          <a:prstGeom prst="rect">
            <a:avLst/>
          </a:prstGeom>
          <a:solidFill>
            <a:schemeClr val="accent5">
              <a:lumMod val="20000"/>
              <a:lumOff val="80000"/>
            </a:schemeClr>
          </a:solidFill>
          <a:ln w="3175">
            <a:solidFill>
              <a:schemeClr val="accent5">
                <a:lumMod val="75000"/>
              </a:schemeClr>
            </a:solidFill>
          </a:ln>
        </p:spPr>
        <p:txBody>
          <a:bodyPr wrap="square" lIns="36000" rIns="36000" anchor="ctr">
            <a:noAutofit/>
          </a:bodyPr>
          <a:lstStyle/>
          <a:p>
            <a:pPr algn="ctr" defTabSz="1097236"/>
            <a:r>
              <a:rPr lang="en-IN" sz="1100" dirty="0">
                <a:solidFill>
                  <a:prstClr val="black"/>
                </a:solidFill>
                <a:latin typeface="IBM Plex Sans" panose="020B0503050203000203" pitchFamily="34" charset="0"/>
              </a:rPr>
              <a:t>Denodo</a:t>
            </a:r>
          </a:p>
        </p:txBody>
      </p:sp>
      <p:sp>
        <p:nvSpPr>
          <p:cNvPr id="188" name="TextBox 187">
            <a:extLst>
              <a:ext uri="{FF2B5EF4-FFF2-40B4-BE49-F238E27FC236}">
                <a16:creationId xmlns:a16="http://schemas.microsoft.com/office/drawing/2014/main" id="{569C7C94-057B-7CAE-DE42-89C7A302FA1C}"/>
              </a:ext>
            </a:extLst>
          </p:cNvPr>
          <p:cNvSpPr txBox="1"/>
          <p:nvPr/>
        </p:nvSpPr>
        <p:spPr>
          <a:xfrm>
            <a:off x="9900491" y="2389596"/>
            <a:ext cx="987167" cy="234000"/>
          </a:xfrm>
          <a:prstGeom prst="rect">
            <a:avLst/>
          </a:prstGeom>
          <a:solidFill>
            <a:schemeClr val="accent5">
              <a:lumMod val="20000"/>
              <a:lumOff val="80000"/>
            </a:schemeClr>
          </a:solidFill>
          <a:ln w="3175">
            <a:solidFill>
              <a:schemeClr val="accent5">
                <a:lumMod val="75000"/>
              </a:schemeClr>
            </a:solidFill>
          </a:ln>
        </p:spPr>
        <p:txBody>
          <a:bodyPr wrap="square" lIns="36000" rIns="36000" anchor="ctr">
            <a:noAutofit/>
          </a:bodyPr>
          <a:lstStyle/>
          <a:p>
            <a:pPr algn="ctr" defTabSz="1097236"/>
            <a:r>
              <a:rPr lang="en-IN" sz="1100" dirty="0">
                <a:solidFill>
                  <a:prstClr val="black"/>
                </a:solidFill>
                <a:latin typeface="IBM Plex Sans" panose="020B0503050203000203" pitchFamily="34" charset="0"/>
              </a:rPr>
              <a:t>Watsonx.ai</a:t>
            </a:r>
          </a:p>
        </p:txBody>
      </p:sp>
      <p:sp>
        <p:nvSpPr>
          <p:cNvPr id="189" name="Rectangle 188">
            <a:extLst>
              <a:ext uri="{FF2B5EF4-FFF2-40B4-BE49-F238E27FC236}">
                <a16:creationId xmlns:a16="http://schemas.microsoft.com/office/drawing/2014/main" id="{6B7AEA28-200E-1ED4-3642-C96FD45912A1}"/>
              </a:ext>
            </a:extLst>
          </p:cNvPr>
          <p:cNvSpPr/>
          <p:nvPr/>
        </p:nvSpPr>
        <p:spPr>
          <a:xfrm>
            <a:off x="9799131" y="2790937"/>
            <a:ext cx="1190869" cy="2155583"/>
          </a:xfrm>
          <a:prstGeom prst="rect">
            <a:avLst/>
          </a:prstGeom>
          <a:solidFill>
            <a:schemeClr val="bg1"/>
          </a:solidFill>
          <a:ln w="12700">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defTabSz="1097236"/>
            <a:r>
              <a:rPr lang="en-IN" sz="1200" dirty="0">
                <a:solidFill>
                  <a:prstClr val="black"/>
                </a:solidFill>
                <a:latin typeface="IBM Plex Sans" panose="020B0503050203000203" pitchFamily="34" charset="0"/>
              </a:rPr>
              <a:t>Modelling</a:t>
            </a:r>
          </a:p>
          <a:p>
            <a:pPr algn="ctr" defTabSz="1097236"/>
            <a:endParaRPr lang="en-IN" sz="1200" dirty="0">
              <a:solidFill>
                <a:prstClr val="black"/>
              </a:solidFill>
              <a:latin typeface="IBM Plex Sans" panose="020B0503050203000203" pitchFamily="34" charset="0"/>
            </a:endParaRPr>
          </a:p>
          <a:p>
            <a:pPr algn="ctr" defTabSz="1097236"/>
            <a:endParaRPr lang="en-IN" sz="1200" dirty="0">
              <a:solidFill>
                <a:prstClr val="black"/>
              </a:solidFill>
              <a:latin typeface="IBM Plex Sans" panose="020B0503050203000203" pitchFamily="34" charset="0"/>
            </a:endParaRPr>
          </a:p>
          <a:p>
            <a:pPr algn="ctr" defTabSz="1097236"/>
            <a:endParaRPr lang="en-IN" sz="1200" dirty="0">
              <a:solidFill>
                <a:prstClr val="black"/>
              </a:solidFill>
              <a:latin typeface="IBM Plex Sans" panose="020B0503050203000203" pitchFamily="34" charset="0"/>
            </a:endParaRPr>
          </a:p>
          <a:p>
            <a:pPr algn="ctr" defTabSz="1097236"/>
            <a:endParaRPr lang="en-IN" sz="1200" dirty="0">
              <a:solidFill>
                <a:prstClr val="black"/>
              </a:solidFill>
              <a:latin typeface="IBM Plex Sans" panose="020B0503050203000203" pitchFamily="34" charset="0"/>
            </a:endParaRPr>
          </a:p>
          <a:p>
            <a:pPr algn="ctr" defTabSz="1097236"/>
            <a:endParaRPr lang="en-IN" sz="1200" dirty="0">
              <a:solidFill>
                <a:prstClr val="black"/>
              </a:solidFill>
              <a:latin typeface="IBM Plex Sans" panose="020B0503050203000203" pitchFamily="34" charset="0"/>
            </a:endParaRPr>
          </a:p>
        </p:txBody>
      </p:sp>
      <p:sp>
        <p:nvSpPr>
          <p:cNvPr id="1027" name="Rectangle 1026">
            <a:extLst>
              <a:ext uri="{FF2B5EF4-FFF2-40B4-BE49-F238E27FC236}">
                <a16:creationId xmlns:a16="http://schemas.microsoft.com/office/drawing/2014/main" id="{6AE01CDF-688B-791F-D8C0-D82F4A01254A}"/>
              </a:ext>
            </a:extLst>
          </p:cNvPr>
          <p:cNvSpPr/>
          <p:nvPr/>
        </p:nvSpPr>
        <p:spPr>
          <a:xfrm>
            <a:off x="4628173" y="1700919"/>
            <a:ext cx="3457825" cy="288000"/>
          </a:xfrm>
          <a:prstGeom prst="rect">
            <a:avLst/>
          </a:prstGeom>
          <a:solidFill>
            <a:schemeClr val="bg1">
              <a:lumMod val="95000"/>
            </a:schemeClr>
          </a:solidFill>
          <a:ln w="12700">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097236"/>
            <a:r>
              <a:rPr lang="en-US" sz="1200" dirty="0">
                <a:solidFill>
                  <a:prstClr val="black"/>
                </a:solidFill>
                <a:latin typeface="IBM Plex Sans" panose="020B0503050203000203" pitchFamily="34" charset="0"/>
              </a:rPr>
              <a:t>Apache Airflow</a:t>
            </a:r>
            <a:endParaRPr lang="en-IN" sz="1200" dirty="0">
              <a:solidFill>
                <a:prstClr val="black"/>
              </a:solidFill>
              <a:latin typeface="IBM Plex Sans" panose="020B0503050203000203" pitchFamily="34" charset="0"/>
            </a:endParaRPr>
          </a:p>
        </p:txBody>
      </p:sp>
      <p:sp>
        <p:nvSpPr>
          <p:cNvPr id="1031" name="Rectangle 1030">
            <a:extLst>
              <a:ext uri="{FF2B5EF4-FFF2-40B4-BE49-F238E27FC236}">
                <a16:creationId xmlns:a16="http://schemas.microsoft.com/office/drawing/2014/main" id="{B9AACFB9-2276-E57F-8629-545CA27CC37E}"/>
              </a:ext>
            </a:extLst>
          </p:cNvPr>
          <p:cNvSpPr/>
          <p:nvPr/>
        </p:nvSpPr>
        <p:spPr>
          <a:xfrm>
            <a:off x="269790" y="6442226"/>
            <a:ext cx="10836000" cy="287958"/>
          </a:xfrm>
          <a:prstGeom prst="rect">
            <a:avLst/>
          </a:prstGeom>
          <a:solidFill>
            <a:schemeClr val="bg1">
              <a:lumMod val="85000"/>
            </a:schemeClr>
          </a:solidFill>
          <a:ln w="12700" cmpd="sng">
            <a:solidFill>
              <a:schemeClr val="tx1">
                <a:lumMod val="50000"/>
                <a:lumOff val="50000"/>
                <a:alpha val="99000"/>
              </a:schemeClr>
            </a:solidFill>
            <a:prstDash val="solid"/>
            <a:extLst>
              <a:ext uri="{C807C97D-BFC1-408E-A445-0C87EB9F89A2}">
                <ask:lineSketchStyleProps xmlns:ask="http://schemas.microsoft.com/office/drawing/2018/sketchyshapes" sd="1219033472">
                  <a:custGeom>
                    <a:avLst/>
                    <a:gdLst>
                      <a:gd name="connsiteX0" fmla="*/ 0 w 5517100"/>
                      <a:gd name="connsiteY0" fmla="*/ 0 h 3705023"/>
                      <a:gd name="connsiteX1" fmla="*/ 496539 w 5517100"/>
                      <a:gd name="connsiteY1" fmla="*/ 0 h 3705023"/>
                      <a:gd name="connsiteX2" fmla="*/ 882736 w 5517100"/>
                      <a:gd name="connsiteY2" fmla="*/ 0 h 3705023"/>
                      <a:gd name="connsiteX3" fmla="*/ 1544788 w 5517100"/>
                      <a:gd name="connsiteY3" fmla="*/ 0 h 3705023"/>
                      <a:gd name="connsiteX4" fmla="*/ 2041327 w 5517100"/>
                      <a:gd name="connsiteY4" fmla="*/ 0 h 3705023"/>
                      <a:gd name="connsiteX5" fmla="*/ 2537866 w 5517100"/>
                      <a:gd name="connsiteY5" fmla="*/ 0 h 3705023"/>
                      <a:gd name="connsiteX6" fmla="*/ 3199918 w 5517100"/>
                      <a:gd name="connsiteY6" fmla="*/ 0 h 3705023"/>
                      <a:gd name="connsiteX7" fmla="*/ 3641286 w 5517100"/>
                      <a:gd name="connsiteY7" fmla="*/ 0 h 3705023"/>
                      <a:gd name="connsiteX8" fmla="*/ 4303338 w 5517100"/>
                      <a:gd name="connsiteY8" fmla="*/ 0 h 3705023"/>
                      <a:gd name="connsiteX9" fmla="*/ 4965390 w 5517100"/>
                      <a:gd name="connsiteY9" fmla="*/ 0 h 3705023"/>
                      <a:gd name="connsiteX10" fmla="*/ 5517100 w 5517100"/>
                      <a:gd name="connsiteY10" fmla="*/ 0 h 3705023"/>
                      <a:gd name="connsiteX11" fmla="*/ 5517100 w 5517100"/>
                      <a:gd name="connsiteY11" fmla="*/ 603389 h 3705023"/>
                      <a:gd name="connsiteX12" fmla="*/ 5517100 w 5517100"/>
                      <a:gd name="connsiteY12" fmla="*/ 1169729 h 3705023"/>
                      <a:gd name="connsiteX13" fmla="*/ 5517100 w 5517100"/>
                      <a:gd name="connsiteY13" fmla="*/ 1587867 h 3705023"/>
                      <a:gd name="connsiteX14" fmla="*/ 5517100 w 5517100"/>
                      <a:gd name="connsiteY14" fmla="*/ 2117156 h 3705023"/>
                      <a:gd name="connsiteX15" fmla="*/ 5517100 w 5517100"/>
                      <a:gd name="connsiteY15" fmla="*/ 2646445 h 3705023"/>
                      <a:gd name="connsiteX16" fmla="*/ 5517100 w 5517100"/>
                      <a:gd name="connsiteY16" fmla="*/ 3175734 h 3705023"/>
                      <a:gd name="connsiteX17" fmla="*/ 5517100 w 5517100"/>
                      <a:gd name="connsiteY17" fmla="*/ 3705023 h 3705023"/>
                      <a:gd name="connsiteX18" fmla="*/ 4910219 w 5517100"/>
                      <a:gd name="connsiteY18" fmla="*/ 3705023 h 3705023"/>
                      <a:gd name="connsiteX19" fmla="*/ 4524022 w 5517100"/>
                      <a:gd name="connsiteY19" fmla="*/ 3705023 h 3705023"/>
                      <a:gd name="connsiteX20" fmla="*/ 4082654 w 5517100"/>
                      <a:gd name="connsiteY20" fmla="*/ 3705023 h 3705023"/>
                      <a:gd name="connsiteX21" fmla="*/ 3420602 w 5517100"/>
                      <a:gd name="connsiteY21" fmla="*/ 3705023 h 3705023"/>
                      <a:gd name="connsiteX22" fmla="*/ 2868892 w 5517100"/>
                      <a:gd name="connsiteY22" fmla="*/ 3705023 h 3705023"/>
                      <a:gd name="connsiteX23" fmla="*/ 2427524 w 5517100"/>
                      <a:gd name="connsiteY23" fmla="*/ 3705023 h 3705023"/>
                      <a:gd name="connsiteX24" fmla="*/ 1875814 w 5517100"/>
                      <a:gd name="connsiteY24" fmla="*/ 3705023 h 3705023"/>
                      <a:gd name="connsiteX25" fmla="*/ 1489617 w 5517100"/>
                      <a:gd name="connsiteY25" fmla="*/ 3705023 h 3705023"/>
                      <a:gd name="connsiteX26" fmla="*/ 1103420 w 5517100"/>
                      <a:gd name="connsiteY26" fmla="*/ 3705023 h 3705023"/>
                      <a:gd name="connsiteX27" fmla="*/ 551710 w 5517100"/>
                      <a:gd name="connsiteY27" fmla="*/ 3705023 h 3705023"/>
                      <a:gd name="connsiteX28" fmla="*/ 0 w 5517100"/>
                      <a:gd name="connsiteY28" fmla="*/ 3705023 h 3705023"/>
                      <a:gd name="connsiteX29" fmla="*/ 0 w 5517100"/>
                      <a:gd name="connsiteY29" fmla="*/ 3138684 h 3705023"/>
                      <a:gd name="connsiteX30" fmla="*/ 0 w 5517100"/>
                      <a:gd name="connsiteY30" fmla="*/ 2646445 h 3705023"/>
                      <a:gd name="connsiteX31" fmla="*/ 0 w 5517100"/>
                      <a:gd name="connsiteY31" fmla="*/ 2228307 h 3705023"/>
                      <a:gd name="connsiteX32" fmla="*/ 0 w 5517100"/>
                      <a:gd name="connsiteY32" fmla="*/ 1661967 h 3705023"/>
                      <a:gd name="connsiteX33" fmla="*/ 0 w 5517100"/>
                      <a:gd name="connsiteY33" fmla="*/ 1206779 h 3705023"/>
                      <a:gd name="connsiteX34" fmla="*/ 0 w 5517100"/>
                      <a:gd name="connsiteY34" fmla="*/ 640440 h 3705023"/>
                      <a:gd name="connsiteX35" fmla="*/ 0 w 5517100"/>
                      <a:gd name="connsiteY35" fmla="*/ 0 h 3705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17100" h="3705023" extrusionOk="0">
                        <a:moveTo>
                          <a:pt x="0" y="0"/>
                        </a:moveTo>
                        <a:cubicBezTo>
                          <a:pt x="136378" y="-22571"/>
                          <a:pt x="263509" y="41984"/>
                          <a:pt x="496539" y="0"/>
                        </a:cubicBezTo>
                        <a:cubicBezTo>
                          <a:pt x="729569" y="-41984"/>
                          <a:pt x="802058" y="40759"/>
                          <a:pt x="882736" y="0"/>
                        </a:cubicBezTo>
                        <a:cubicBezTo>
                          <a:pt x="963414" y="-40759"/>
                          <a:pt x="1389642" y="63693"/>
                          <a:pt x="1544788" y="0"/>
                        </a:cubicBezTo>
                        <a:cubicBezTo>
                          <a:pt x="1699934" y="-63693"/>
                          <a:pt x="1922519" y="24155"/>
                          <a:pt x="2041327" y="0"/>
                        </a:cubicBezTo>
                        <a:cubicBezTo>
                          <a:pt x="2160135" y="-24155"/>
                          <a:pt x="2378845" y="9596"/>
                          <a:pt x="2537866" y="0"/>
                        </a:cubicBezTo>
                        <a:cubicBezTo>
                          <a:pt x="2696887" y="-9596"/>
                          <a:pt x="2968875" y="40693"/>
                          <a:pt x="3199918" y="0"/>
                        </a:cubicBezTo>
                        <a:cubicBezTo>
                          <a:pt x="3430961" y="-40693"/>
                          <a:pt x="3461340" y="758"/>
                          <a:pt x="3641286" y="0"/>
                        </a:cubicBezTo>
                        <a:cubicBezTo>
                          <a:pt x="3821232" y="-758"/>
                          <a:pt x="4088999" y="17944"/>
                          <a:pt x="4303338" y="0"/>
                        </a:cubicBezTo>
                        <a:cubicBezTo>
                          <a:pt x="4517677" y="-17944"/>
                          <a:pt x="4742167" y="16828"/>
                          <a:pt x="4965390" y="0"/>
                        </a:cubicBezTo>
                        <a:cubicBezTo>
                          <a:pt x="5188613" y="-16828"/>
                          <a:pt x="5365529" y="16223"/>
                          <a:pt x="5517100" y="0"/>
                        </a:cubicBezTo>
                        <a:cubicBezTo>
                          <a:pt x="5566659" y="209353"/>
                          <a:pt x="5516049" y="323191"/>
                          <a:pt x="5517100" y="603389"/>
                        </a:cubicBezTo>
                        <a:cubicBezTo>
                          <a:pt x="5518151" y="883587"/>
                          <a:pt x="5489366" y="909633"/>
                          <a:pt x="5517100" y="1169729"/>
                        </a:cubicBezTo>
                        <a:cubicBezTo>
                          <a:pt x="5544834" y="1429825"/>
                          <a:pt x="5478324" y="1490040"/>
                          <a:pt x="5517100" y="1587867"/>
                        </a:cubicBezTo>
                        <a:cubicBezTo>
                          <a:pt x="5555876" y="1685694"/>
                          <a:pt x="5454958" y="1922253"/>
                          <a:pt x="5517100" y="2117156"/>
                        </a:cubicBezTo>
                        <a:cubicBezTo>
                          <a:pt x="5579242" y="2312059"/>
                          <a:pt x="5513772" y="2432029"/>
                          <a:pt x="5517100" y="2646445"/>
                        </a:cubicBezTo>
                        <a:cubicBezTo>
                          <a:pt x="5520428" y="2860861"/>
                          <a:pt x="5459207" y="3066020"/>
                          <a:pt x="5517100" y="3175734"/>
                        </a:cubicBezTo>
                        <a:cubicBezTo>
                          <a:pt x="5574993" y="3285448"/>
                          <a:pt x="5474241" y="3591688"/>
                          <a:pt x="5517100" y="3705023"/>
                        </a:cubicBezTo>
                        <a:cubicBezTo>
                          <a:pt x="5358966" y="3745541"/>
                          <a:pt x="5117600" y="3646996"/>
                          <a:pt x="4910219" y="3705023"/>
                        </a:cubicBezTo>
                        <a:cubicBezTo>
                          <a:pt x="4702838" y="3763050"/>
                          <a:pt x="4702351" y="3704641"/>
                          <a:pt x="4524022" y="3705023"/>
                        </a:cubicBezTo>
                        <a:cubicBezTo>
                          <a:pt x="4345693" y="3705405"/>
                          <a:pt x="4178065" y="3671836"/>
                          <a:pt x="4082654" y="3705023"/>
                        </a:cubicBezTo>
                        <a:cubicBezTo>
                          <a:pt x="3987243" y="3738210"/>
                          <a:pt x="3727866" y="3680657"/>
                          <a:pt x="3420602" y="3705023"/>
                        </a:cubicBezTo>
                        <a:cubicBezTo>
                          <a:pt x="3113338" y="3729389"/>
                          <a:pt x="3092297" y="3703718"/>
                          <a:pt x="2868892" y="3705023"/>
                        </a:cubicBezTo>
                        <a:cubicBezTo>
                          <a:pt x="2645487" y="3706328"/>
                          <a:pt x="2554958" y="3652983"/>
                          <a:pt x="2427524" y="3705023"/>
                        </a:cubicBezTo>
                        <a:cubicBezTo>
                          <a:pt x="2300090" y="3757063"/>
                          <a:pt x="2075949" y="3647845"/>
                          <a:pt x="1875814" y="3705023"/>
                        </a:cubicBezTo>
                        <a:cubicBezTo>
                          <a:pt x="1675679" y="3762201"/>
                          <a:pt x="1657774" y="3662540"/>
                          <a:pt x="1489617" y="3705023"/>
                        </a:cubicBezTo>
                        <a:cubicBezTo>
                          <a:pt x="1321460" y="3747506"/>
                          <a:pt x="1211879" y="3692689"/>
                          <a:pt x="1103420" y="3705023"/>
                        </a:cubicBezTo>
                        <a:cubicBezTo>
                          <a:pt x="994961" y="3717357"/>
                          <a:pt x="724840" y="3651360"/>
                          <a:pt x="551710" y="3705023"/>
                        </a:cubicBezTo>
                        <a:cubicBezTo>
                          <a:pt x="378580" y="3758686"/>
                          <a:pt x="163039" y="3669227"/>
                          <a:pt x="0" y="3705023"/>
                        </a:cubicBezTo>
                        <a:cubicBezTo>
                          <a:pt x="-54728" y="3532296"/>
                          <a:pt x="66027" y="3319192"/>
                          <a:pt x="0" y="3138684"/>
                        </a:cubicBezTo>
                        <a:cubicBezTo>
                          <a:pt x="-66027" y="2958176"/>
                          <a:pt x="14804" y="2774809"/>
                          <a:pt x="0" y="2646445"/>
                        </a:cubicBezTo>
                        <a:cubicBezTo>
                          <a:pt x="-14804" y="2518081"/>
                          <a:pt x="46937" y="2384816"/>
                          <a:pt x="0" y="2228307"/>
                        </a:cubicBezTo>
                        <a:cubicBezTo>
                          <a:pt x="-46937" y="2071798"/>
                          <a:pt x="66945" y="1891444"/>
                          <a:pt x="0" y="1661967"/>
                        </a:cubicBezTo>
                        <a:cubicBezTo>
                          <a:pt x="-66945" y="1432490"/>
                          <a:pt x="4706" y="1318097"/>
                          <a:pt x="0" y="1206779"/>
                        </a:cubicBezTo>
                        <a:cubicBezTo>
                          <a:pt x="-4706" y="1095461"/>
                          <a:pt x="57983" y="767534"/>
                          <a:pt x="0" y="640440"/>
                        </a:cubicBezTo>
                        <a:cubicBezTo>
                          <a:pt x="-57983" y="513346"/>
                          <a:pt x="69228" y="284092"/>
                          <a:pt x="0" y="0"/>
                        </a:cubicBezTo>
                        <a:close/>
                      </a:path>
                    </a:pathLst>
                  </a:custGeom>
                  <ask:type>
                    <ask:lineSketchNone/>
                  </ask:type>
                </ask:lineSketchStyleProps>
              </a:ext>
            </a:extLst>
          </a:ln>
        </p:spPr>
        <p:style>
          <a:lnRef idx="2">
            <a:schemeClr val="accent1"/>
          </a:lnRef>
          <a:fillRef idx="1">
            <a:schemeClr val="lt1"/>
          </a:fillRef>
          <a:effectRef idx="0">
            <a:schemeClr val="accent1"/>
          </a:effectRef>
          <a:fontRef idx="minor">
            <a:schemeClr val="dk1"/>
          </a:fontRef>
        </p:style>
        <p:txBody>
          <a:bodyPr tIns="0" rtlCol="0" anchor="ctr"/>
          <a:lstStyle/>
          <a:p>
            <a:pPr algn="ctr"/>
            <a:r>
              <a:rPr lang="en-IN" sz="1400" dirty="0">
                <a:latin typeface="IBM Plex Sans" panose="020B0503050203000203" pitchFamily="34" charset="0"/>
              </a:rPr>
              <a:t>Infrastructure on Data Centre / Private Cloud (Meghdoot) with Network Connectivity | DR replication | Backup</a:t>
            </a:r>
          </a:p>
        </p:txBody>
      </p:sp>
      <p:pic>
        <p:nvPicPr>
          <p:cNvPr id="12" name="Graphic 11" descr="Volume outline">
            <a:extLst>
              <a:ext uri="{FF2B5EF4-FFF2-40B4-BE49-F238E27FC236}">
                <a16:creationId xmlns:a16="http://schemas.microsoft.com/office/drawing/2014/main" id="{E2088F2A-2739-1AAB-8893-E47A8372183F}"/>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600137" y="4484668"/>
            <a:ext cx="428036" cy="360000"/>
          </a:xfrm>
          <a:prstGeom prst="rect">
            <a:avLst/>
          </a:prstGeom>
        </p:spPr>
      </p:pic>
      <p:pic>
        <p:nvPicPr>
          <p:cNvPr id="13" name="Graphic 12" descr="Vlog outline">
            <a:extLst>
              <a:ext uri="{FF2B5EF4-FFF2-40B4-BE49-F238E27FC236}">
                <a16:creationId xmlns:a16="http://schemas.microsoft.com/office/drawing/2014/main" id="{A1E4E7E9-B1AB-14BC-382A-4C258BA45E56}"/>
              </a:ext>
            </a:extLst>
          </p:cNvPr>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a:off x="1069794" y="4472563"/>
            <a:ext cx="360000" cy="360000"/>
          </a:xfrm>
          <a:prstGeom prst="rect">
            <a:avLst/>
          </a:prstGeom>
        </p:spPr>
      </p:pic>
      <p:pic>
        <p:nvPicPr>
          <p:cNvPr id="14" name="Graphic 13" descr="Images outline">
            <a:extLst>
              <a:ext uri="{FF2B5EF4-FFF2-40B4-BE49-F238E27FC236}">
                <a16:creationId xmlns:a16="http://schemas.microsoft.com/office/drawing/2014/main" id="{65EAFE2B-F7F5-0140-C76D-4B221D81DDDE}"/>
              </a:ext>
            </a:extLst>
          </p:cNvPr>
          <p:cNvPicPr>
            <a:picLocks noChangeAspect="1"/>
          </p:cNvPicPr>
          <p:nvPr/>
        </p:nvPicPr>
        <p:blipFill>
          <a:blip r:embed="rId33">
            <a:extLst>
              <a:ext uri="{96DAC541-7B7A-43D3-8B79-37D633B846F1}">
                <asvg:svgBlip xmlns:asvg="http://schemas.microsoft.com/office/drawing/2016/SVG/main" r:embed="rId34"/>
              </a:ext>
            </a:extLst>
          </a:blip>
          <a:stretch>
            <a:fillRect/>
          </a:stretch>
        </p:blipFill>
        <p:spPr>
          <a:xfrm>
            <a:off x="862273" y="4785803"/>
            <a:ext cx="360000" cy="360000"/>
          </a:xfrm>
          <a:prstGeom prst="rect">
            <a:avLst/>
          </a:prstGeom>
        </p:spPr>
      </p:pic>
      <p:pic>
        <p:nvPicPr>
          <p:cNvPr id="1038" name="Picture 1037" descr="A blue cylinder with white letters on it&#10;&#10;Description automatically generated">
            <a:extLst>
              <a:ext uri="{FF2B5EF4-FFF2-40B4-BE49-F238E27FC236}">
                <a16:creationId xmlns:a16="http://schemas.microsoft.com/office/drawing/2014/main" id="{3CA67B5C-D711-4CE2-4677-220352A99C5B}"/>
              </a:ext>
            </a:extLst>
          </p:cNvPr>
          <p:cNvPicPr>
            <a:picLocks noChangeAspect="1"/>
          </p:cNvPicPr>
          <p:nvPr/>
        </p:nvPicPr>
        <p:blipFill>
          <a:blip r:embed="rId35"/>
          <a:stretch>
            <a:fillRect/>
          </a:stretch>
        </p:blipFill>
        <p:spPr>
          <a:xfrm>
            <a:off x="790540" y="2067314"/>
            <a:ext cx="432000" cy="432000"/>
          </a:xfrm>
          <a:prstGeom prst="rect">
            <a:avLst/>
          </a:prstGeom>
        </p:spPr>
      </p:pic>
      <p:pic>
        <p:nvPicPr>
          <p:cNvPr id="1040" name="Graphic 1039" descr="Database with solid fill">
            <a:extLst>
              <a:ext uri="{FF2B5EF4-FFF2-40B4-BE49-F238E27FC236}">
                <a16:creationId xmlns:a16="http://schemas.microsoft.com/office/drawing/2014/main" id="{6D958648-3E4E-3C04-1C55-81F0E6D479E3}"/>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639017" y="1441931"/>
            <a:ext cx="432000" cy="432000"/>
          </a:xfrm>
          <a:prstGeom prst="rect">
            <a:avLst/>
          </a:prstGeom>
        </p:spPr>
      </p:pic>
      <p:pic>
        <p:nvPicPr>
          <p:cNvPr id="1041" name="Graphic 1040" descr="Database with solid fill">
            <a:extLst>
              <a:ext uri="{FF2B5EF4-FFF2-40B4-BE49-F238E27FC236}">
                <a16:creationId xmlns:a16="http://schemas.microsoft.com/office/drawing/2014/main" id="{D0578402-613A-3C15-63A3-A5CFFED87102}"/>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933775" y="1437362"/>
            <a:ext cx="432000" cy="432000"/>
          </a:xfrm>
          <a:prstGeom prst="rect">
            <a:avLst/>
          </a:prstGeom>
        </p:spPr>
      </p:pic>
      <p:pic>
        <p:nvPicPr>
          <p:cNvPr id="1043" name="Graphic 1042" descr="Open folder with solid fill">
            <a:extLst>
              <a:ext uri="{FF2B5EF4-FFF2-40B4-BE49-F238E27FC236}">
                <a16:creationId xmlns:a16="http://schemas.microsoft.com/office/drawing/2014/main" id="{16B95E08-0F5F-1B8E-DCFE-50E4D6ED212A}"/>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2187096" y="1809420"/>
            <a:ext cx="432000" cy="432000"/>
          </a:xfrm>
          <a:prstGeom prst="rect">
            <a:avLst/>
          </a:prstGeom>
        </p:spPr>
      </p:pic>
      <p:cxnSp>
        <p:nvCxnSpPr>
          <p:cNvPr id="11" name="Straight Connector 10">
            <a:extLst>
              <a:ext uri="{FF2B5EF4-FFF2-40B4-BE49-F238E27FC236}">
                <a16:creationId xmlns:a16="http://schemas.microsoft.com/office/drawing/2014/main" id="{3A4060B3-40DB-C294-FDFF-A3438BBBF1D8}"/>
              </a:ext>
            </a:extLst>
          </p:cNvPr>
          <p:cNvCxnSpPr>
            <a:cxnSpLocks/>
            <a:stCxn id="5" idx="3"/>
            <a:endCxn id="149" idx="1"/>
          </p:cNvCxnSpPr>
          <p:nvPr/>
        </p:nvCxnSpPr>
        <p:spPr>
          <a:xfrm>
            <a:off x="2713849" y="3266651"/>
            <a:ext cx="35597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919A52C6-7100-B461-C52E-179A5E1F33B2}"/>
              </a:ext>
            </a:extLst>
          </p:cNvPr>
          <p:cNvCxnSpPr>
            <a:stCxn id="6" idx="3"/>
            <a:endCxn id="148" idx="1"/>
          </p:cNvCxnSpPr>
          <p:nvPr/>
        </p:nvCxnSpPr>
        <p:spPr>
          <a:xfrm>
            <a:off x="2713849" y="3768480"/>
            <a:ext cx="36009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3A402F62-9087-6024-CBC7-FD38EF61494B}"/>
              </a:ext>
            </a:extLst>
          </p:cNvPr>
          <p:cNvCxnSpPr>
            <a:cxnSpLocks/>
            <a:stCxn id="1043" idx="3"/>
            <a:endCxn id="150" idx="1"/>
          </p:cNvCxnSpPr>
          <p:nvPr/>
        </p:nvCxnSpPr>
        <p:spPr>
          <a:xfrm>
            <a:off x="2619096" y="2025420"/>
            <a:ext cx="465491" cy="0"/>
          </a:xfrm>
          <a:prstGeom prst="line">
            <a:avLst/>
          </a:prstGeom>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DEB13C04-80C1-CC50-F35C-BF16FE7DD194}"/>
              </a:ext>
            </a:extLst>
          </p:cNvPr>
          <p:cNvSpPr txBox="1"/>
          <p:nvPr/>
        </p:nvSpPr>
        <p:spPr>
          <a:xfrm>
            <a:off x="9900491" y="3175911"/>
            <a:ext cx="987167" cy="432000"/>
          </a:xfrm>
          <a:prstGeom prst="rect">
            <a:avLst/>
          </a:prstGeom>
          <a:solidFill>
            <a:schemeClr val="accent5">
              <a:lumMod val="20000"/>
              <a:lumOff val="80000"/>
            </a:schemeClr>
          </a:solidFill>
          <a:ln w="3175">
            <a:solidFill>
              <a:schemeClr val="tx1"/>
            </a:solidFill>
          </a:ln>
        </p:spPr>
        <p:txBody>
          <a:bodyPr wrap="square" lIns="36000" rIns="36000" anchor="ctr">
            <a:noAutofit/>
          </a:bodyPr>
          <a:lstStyle/>
          <a:p>
            <a:pPr algn="ctr" defTabSz="1097236"/>
            <a:r>
              <a:rPr lang="en-IN" sz="1100" dirty="0">
                <a:solidFill>
                  <a:prstClr val="black"/>
                </a:solidFill>
                <a:latin typeface="IBM Plex Sans" panose="020B0503050203000203" pitchFamily="34" charset="0"/>
              </a:rPr>
              <a:t>Cloudera ML</a:t>
            </a:r>
          </a:p>
        </p:txBody>
      </p:sp>
      <p:sp>
        <p:nvSpPr>
          <p:cNvPr id="32" name="TextBox 31">
            <a:extLst>
              <a:ext uri="{FF2B5EF4-FFF2-40B4-BE49-F238E27FC236}">
                <a16:creationId xmlns:a16="http://schemas.microsoft.com/office/drawing/2014/main" id="{3A2E4F62-3B85-DF36-842C-F49F6BBC7C89}"/>
              </a:ext>
            </a:extLst>
          </p:cNvPr>
          <p:cNvSpPr txBox="1"/>
          <p:nvPr/>
        </p:nvSpPr>
        <p:spPr>
          <a:xfrm>
            <a:off x="9900491" y="3632995"/>
            <a:ext cx="987167" cy="234000"/>
          </a:xfrm>
          <a:prstGeom prst="rect">
            <a:avLst/>
          </a:prstGeom>
          <a:solidFill>
            <a:schemeClr val="accent5">
              <a:lumMod val="20000"/>
              <a:lumOff val="80000"/>
            </a:schemeClr>
          </a:solidFill>
          <a:ln w="3175">
            <a:solidFill>
              <a:schemeClr val="tx1"/>
            </a:solidFill>
          </a:ln>
        </p:spPr>
        <p:txBody>
          <a:bodyPr wrap="square" lIns="36000" rIns="36000" anchor="ctr">
            <a:noAutofit/>
          </a:bodyPr>
          <a:lstStyle/>
          <a:p>
            <a:pPr algn="ctr" defTabSz="1097236"/>
            <a:r>
              <a:rPr lang="en-IN" sz="1100" dirty="0">
                <a:solidFill>
                  <a:prstClr val="black"/>
                </a:solidFill>
                <a:latin typeface="IBM Plex Sans" panose="020B0503050203000203" pitchFamily="34" charset="0"/>
              </a:rPr>
              <a:t>Cloudera ML</a:t>
            </a:r>
          </a:p>
        </p:txBody>
      </p:sp>
      <p:sp>
        <p:nvSpPr>
          <p:cNvPr id="33" name="TextBox 32">
            <a:extLst>
              <a:ext uri="{FF2B5EF4-FFF2-40B4-BE49-F238E27FC236}">
                <a16:creationId xmlns:a16="http://schemas.microsoft.com/office/drawing/2014/main" id="{A748A88B-3627-17AF-B39E-9ED8A27D22E9}"/>
              </a:ext>
            </a:extLst>
          </p:cNvPr>
          <p:cNvSpPr txBox="1"/>
          <p:nvPr/>
        </p:nvSpPr>
        <p:spPr>
          <a:xfrm>
            <a:off x="9900491" y="3901002"/>
            <a:ext cx="987167" cy="234000"/>
          </a:xfrm>
          <a:prstGeom prst="rect">
            <a:avLst/>
          </a:prstGeom>
          <a:solidFill>
            <a:schemeClr val="accent5">
              <a:lumMod val="20000"/>
              <a:lumOff val="80000"/>
            </a:schemeClr>
          </a:solidFill>
          <a:ln w="3175">
            <a:solidFill>
              <a:schemeClr val="tx1"/>
            </a:solidFill>
          </a:ln>
        </p:spPr>
        <p:txBody>
          <a:bodyPr wrap="square" lIns="36000" rIns="36000" anchor="ctr">
            <a:noAutofit/>
          </a:bodyPr>
          <a:lstStyle/>
          <a:p>
            <a:pPr algn="ctr" defTabSz="1097236"/>
            <a:r>
              <a:rPr lang="en-IN" sz="1100" dirty="0">
                <a:solidFill>
                  <a:prstClr val="black"/>
                </a:solidFill>
                <a:latin typeface="IBM Plex Sans" panose="020B0503050203000203" pitchFamily="34" charset="0"/>
              </a:rPr>
              <a:t>Cloudera ML</a:t>
            </a:r>
          </a:p>
        </p:txBody>
      </p:sp>
      <p:sp>
        <p:nvSpPr>
          <p:cNvPr id="35" name="TextBox 34">
            <a:extLst>
              <a:ext uri="{FF2B5EF4-FFF2-40B4-BE49-F238E27FC236}">
                <a16:creationId xmlns:a16="http://schemas.microsoft.com/office/drawing/2014/main" id="{68415E4F-A107-8A71-61D2-22A2BCE288BB}"/>
              </a:ext>
            </a:extLst>
          </p:cNvPr>
          <p:cNvSpPr txBox="1"/>
          <p:nvPr/>
        </p:nvSpPr>
        <p:spPr>
          <a:xfrm>
            <a:off x="9900491" y="4169009"/>
            <a:ext cx="987167" cy="428400"/>
          </a:xfrm>
          <a:prstGeom prst="rect">
            <a:avLst/>
          </a:prstGeom>
          <a:solidFill>
            <a:schemeClr val="accent5">
              <a:lumMod val="20000"/>
              <a:lumOff val="80000"/>
            </a:schemeClr>
          </a:solidFill>
          <a:ln w="3175">
            <a:solidFill>
              <a:schemeClr val="tx1"/>
            </a:solidFill>
          </a:ln>
        </p:spPr>
        <p:txBody>
          <a:bodyPr wrap="square" lIns="36000" rIns="36000" anchor="ctr">
            <a:noAutofit/>
          </a:bodyPr>
          <a:lstStyle/>
          <a:p>
            <a:pPr algn="ctr" defTabSz="1097236"/>
            <a:r>
              <a:rPr lang="en-IN" sz="1100" dirty="0">
                <a:solidFill>
                  <a:prstClr val="black"/>
                </a:solidFill>
                <a:latin typeface="IBM Plex Sans" panose="020B0503050203000203" pitchFamily="34" charset="0"/>
              </a:rPr>
              <a:t>Cloudera ML</a:t>
            </a:r>
          </a:p>
        </p:txBody>
      </p:sp>
      <p:sp>
        <p:nvSpPr>
          <p:cNvPr id="36" name="TextBox 35">
            <a:extLst>
              <a:ext uri="{FF2B5EF4-FFF2-40B4-BE49-F238E27FC236}">
                <a16:creationId xmlns:a16="http://schemas.microsoft.com/office/drawing/2014/main" id="{6419954C-7BFC-E0A2-5F4C-BA799EDB2671}"/>
              </a:ext>
            </a:extLst>
          </p:cNvPr>
          <p:cNvSpPr txBox="1"/>
          <p:nvPr/>
        </p:nvSpPr>
        <p:spPr>
          <a:xfrm>
            <a:off x="9906735" y="4639674"/>
            <a:ext cx="987167" cy="234000"/>
          </a:xfrm>
          <a:prstGeom prst="rect">
            <a:avLst/>
          </a:prstGeom>
          <a:solidFill>
            <a:schemeClr val="accent5">
              <a:lumMod val="20000"/>
              <a:lumOff val="80000"/>
            </a:schemeClr>
          </a:solidFill>
          <a:ln w="3175">
            <a:solidFill>
              <a:schemeClr val="tx1"/>
            </a:solidFill>
          </a:ln>
        </p:spPr>
        <p:txBody>
          <a:bodyPr wrap="square" lIns="36000" rIns="36000" anchor="ctr">
            <a:noAutofit/>
          </a:bodyPr>
          <a:lstStyle/>
          <a:p>
            <a:pPr algn="ctr" defTabSz="1097236"/>
            <a:r>
              <a:rPr lang="en-IN" sz="1100" dirty="0">
                <a:solidFill>
                  <a:prstClr val="black"/>
                </a:solidFill>
                <a:latin typeface="IBM Plex Sans" panose="020B0503050203000203" pitchFamily="34" charset="0"/>
              </a:rPr>
              <a:t>Cloudera ML</a:t>
            </a:r>
          </a:p>
        </p:txBody>
      </p:sp>
      <p:sp>
        <p:nvSpPr>
          <p:cNvPr id="9" name="Rectangle 8">
            <a:extLst>
              <a:ext uri="{FF2B5EF4-FFF2-40B4-BE49-F238E27FC236}">
                <a16:creationId xmlns:a16="http://schemas.microsoft.com/office/drawing/2014/main" id="{65443AC3-9B23-7BEA-0476-1D0000F32F05}"/>
              </a:ext>
            </a:extLst>
          </p:cNvPr>
          <p:cNvSpPr/>
          <p:nvPr/>
        </p:nvSpPr>
        <p:spPr>
          <a:xfrm>
            <a:off x="4628793" y="2471459"/>
            <a:ext cx="3453222" cy="1786846"/>
          </a:xfrm>
          <a:prstGeom prst="rect">
            <a:avLst/>
          </a:prstGeom>
          <a:solidFill>
            <a:schemeClr val="bg1">
              <a:lumMod val="95000"/>
            </a:schemeClr>
          </a:solidFill>
          <a:ln w="12700">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097236"/>
            <a:endParaRPr lang="en-IN" sz="1200">
              <a:solidFill>
                <a:prstClr val="black"/>
              </a:solidFill>
              <a:latin typeface="IBM Plex Sans" panose="020B0503050203000203" pitchFamily="34" charset="0"/>
            </a:endParaRPr>
          </a:p>
        </p:txBody>
      </p:sp>
      <p:sp>
        <p:nvSpPr>
          <p:cNvPr id="16" name="Rectangle 15">
            <a:extLst>
              <a:ext uri="{FF2B5EF4-FFF2-40B4-BE49-F238E27FC236}">
                <a16:creationId xmlns:a16="http://schemas.microsoft.com/office/drawing/2014/main" id="{C225694D-A6A9-BBA3-6A2E-BE459E71352C}"/>
              </a:ext>
            </a:extLst>
          </p:cNvPr>
          <p:cNvSpPr/>
          <p:nvPr/>
        </p:nvSpPr>
        <p:spPr>
          <a:xfrm>
            <a:off x="4743219" y="2575662"/>
            <a:ext cx="622516" cy="1571803"/>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defTabSz="1097236"/>
            <a:r>
              <a:rPr lang="en-IN" sz="1200" dirty="0">
                <a:solidFill>
                  <a:schemeClr val="tx1">
                    <a:lumMod val="75000"/>
                    <a:lumOff val="25000"/>
                  </a:schemeClr>
                </a:solidFill>
                <a:latin typeface="IBM Plex Sans" panose="020B0503050203000203" pitchFamily="34" charset="0"/>
              </a:rPr>
              <a:t>Raw</a:t>
            </a:r>
          </a:p>
        </p:txBody>
      </p:sp>
      <p:sp>
        <p:nvSpPr>
          <p:cNvPr id="19" name="Rectangle 18">
            <a:extLst>
              <a:ext uri="{FF2B5EF4-FFF2-40B4-BE49-F238E27FC236}">
                <a16:creationId xmlns:a16="http://schemas.microsoft.com/office/drawing/2014/main" id="{A7DEC205-9E5C-E95F-4791-088494AEAFAD}"/>
              </a:ext>
            </a:extLst>
          </p:cNvPr>
          <p:cNvSpPr/>
          <p:nvPr/>
        </p:nvSpPr>
        <p:spPr>
          <a:xfrm>
            <a:off x="5465292" y="2587309"/>
            <a:ext cx="915704" cy="1571803"/>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defTabSz="1097236"/>
            <a:r>
              <a:rPr lang="en-IN" sz="1200" dirty="0">
                <a:solidFill>
                  <a:schemeClr val="tx1">
                    <a:lumMod val="75000"/>
                    <a:lumOff val="25000"/>
                  </a:schemeClr>
                </a:solidFill>
                <a:latin typeface="IBM Plex Sans" panose="020B0503050203000203" pitchFamily="34" charset="0"/>
              </a:rPr>
              <a:t>Enriched</a:t>
            </a:r>
          </a:p>
        </p:txBody>
      </p:sp>
      <p:sp>
        <p:nvSpPr>
          <p:cNvPr id="23" name="Rectangle 22">
            <a:extLst>
              <a:ext uri="{FF2B5EF4-FFF2-40B4-BE49-F238E27FC236}">
                <a16:creationId xmlns:a16="http://schemas.microsoft.com/office/drawing/2014/main" id="{5E56C373-9A5B-2E80-2B70-5695014DA892}"/>
              </a:ext>
            </a:extLst>
          </p:cNvPr>
          <p:cNvSpPr/>
          <p:nvPr/>
        </p:nvSpPr>
        <p:spPr>
          <a:xfrm>
            <a:off x="6488358" y="2594334"/>
            <a:ext cx="915705" cy="1571803"/>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lIns="36000" rIns="36000" rtlCol="0" anchor="t"/>
          <a:lstStyle/>
          <a:p>
            <a:pPr algn="ctr" defTabSz="1097236"/>
            <a:r>
              <a:rPr lang="en-IN" sz="1200" dirty="0">
                <a:solidFill>
                  <a:schemeClr val="tx1">
                    <a:lumMod val="75000"/>
                    <a:lumOff val="25000"/>
                  </a:schemeClr>
                </a:solidFill>
                <a:latin typeface="IBM Plex Sans" panose="020B0503050203000203" pitchFamily="34" charset="0"/>
              </a:rPr>
              <a:t>Conformed</a:t>
            </a:r>
          </a:p>
        </p:txBody>
      </p:sp>
      <p:sp>
        <p:nvSpPr>
          <p:cNvPr id="30" name="Rectangle 29">
            <a:extLst>
              <a:ext uri="{FF2B5EF4-FFF2-40B4-BE49-F238E27FC236}">
                <a16:creationId xmlns:a16="http://schemas.microsoft.com/office/drawing/2014/main" id="{DC12229D-1B8A-1289-384F-14116D9AD544}"/>
              </a:ext>
            </a:extLst>
          </p:cNvPr>
          <p:cNvSpPr/>
          <p:nvPr/>
        </p:nvSpPr>
        <p:spPr>
          <a:xfrm>
            <a:off x="4927939" y="3467956"/>
            <a:ext cx="2880000" cy="252000"/>
          </a:xfrm>
          <a:prstGeom prst="rect">
            <a:avLst/>
          </a:prstGeom>
          <a:solidFill>
            <a:schemeClr val="bg1">
              <a:lumMod val="95000"/>
            </a:schemeClr>
          </a:solidFill>
          <a:ln w="12700">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097236"/>
            <a:r>
              <a:rPr lang="en-IN" sz="1100" dirty="0">
                <a:solidFill>
                  <a:prstClr val="black"/>
                </a:solidFill>
                <a:latin typeface="IBM Plex Sans" panose="020B0503050203000203" pitchFamily="34" charset="0"/>
              </a:rPr>
              <a:t>Apache Iceberg</a:t>
            </a:r>
          </a:p>
        </p:txBody>
      </p:sp>
      <p:pic>
        <p:nvPicPr>
          <p:cNvPr id="34" name="Graphic 33" descr="Database with solid fill">
            <a:extLst>
              <a:ext uri="{FF2B5EF4-FFF2-40B4-BE49-F238E27FC236}">
                <a16:creationId xmlns:a16="http://schemas.microsoft.com/office/drawing/2014/main" id="{E61F9E7B-77EE-6699-D41A-2C6C8BCE78B6}"/>
              </a:ext>
            </a:extLst>
          </p:cNvPr>
          <p:cNvPicPr>
            <a:picLocks noChangeAspect="1"/>
          </p:cNvPicPr>
          <p:nvPr/>
        </p:nvPicPr>
        <p:blipFill>
          <a:blip r:embed="rId40">
            <a:extLst>
              <a:ext uri="{96DAC541-7B7A-43D3-8B79-37D633B846F1}">
                <asvg:svgBlip xmlns:asvg="http://schemas.microsoft.com/office/drawing/2016/SVG/main" r:embed="rId41"/>
              </a:ext>
            </a:extLst>
          </a:blip>
          <a:stretch>
            <a:fillRect/>
          </a:stretch>
        </p:blipFill>
        <p:spPr>
          <a:xfrm>
            <a:off x="4797719" y="2912236"/>
            <a:ext cx="468000" cy="468000"/>
          </a:xfrm>
          <a:prstGeom prst="rect">
            <a:avLst/>
          </a:prstGeom>
        </p:spPr>
      </p:pic>
      <p:pic>
        <p:nvPicPr>
          <p:cNvPr id="41" name="Graphic 40" descr="Database with solid fill">
            <a:extLst>
              <a:ext uri="{FF2B5EF4-FFF2-40B4-BE49-F238E27FC236}">
                <a16:creationId xmlns:a16="http://schemas.microsoft.com/office/drawing/2014/main" id="{F76ED427-2B7F-FEEC-B3D6-8DFA430CD2D2}"/>
              </a:ext>
            </a:extLst>
          </p:cNvPr>
          <p:cNvPicPr>
            <a:picLocks noChangeAspect="1"/>
          </p:cNvPicPr>
          <p:nvPr/>
        </p:nvPicPr>
        <p:blipFill>
          <a:blip r:embed="rId42">
            <a:extLst>
              <a:ext uri="{96DAC541-7B7A-43D3-8B79-37D633B846F1}">
                <asvg:svgBlip xmlns:asvg="http://schemas.microsoft.com/office/drawing/2016/SVG/main" r:embed="rId43"/>
              </a:ext>
            </a:extLst>
          </a:blip>
          <a:stretch>
            <a:fillRect/>
          </a:stretch>
        </p:blipFill>
        <p:spPr>
          <a:xfrm>
            <a:off x="5637072" y="2922045"/>
            <a:ext cx="468000" cy="468000"/>
          </a:xfrm>
          <a:prstGeom prst="rect">
            <a:avLst/>
          </a:prstGeom>
        </p:spPr>
      </p:pic>
      <p:pic>
        <p:nvPicPr>
          <p:cNvPr id="42" name="Graphic 41" descr="Database with solid fill">
            <a:extLst>
              <a:ext uri="{FF2B5EF4-FFF2-40B4-BE49-F238E27FC236}">
                <a16:creationId xmlns:a16="http://schemas.microsoft.com/office/drawing/2014/main" id="{EDF1EE22-1257-1A0D-691A-3A84D1CFA134}"/>
              </a:ext>
            </a:extLst>
          </p:cNvPr>
          <p:cNvPicPr>
            <a:picLocks noChangeAspect="1"/>
          </p:cNvPicPr>
          <p:nvPr/>
        </p:nvPicPr>
        <p:blipFill>
          <a:blip r:embed="rId44">
            <a:extLst>
              <a:ext uri="{96DAC541-7B7A-43D3-8B79-37D633B846F1}">
                <asvg:svgBlip xmlns:asvg="http://schemas.microsoft.com/office/drawing/2016/SVG/main" r:embed="rId45"/>
              </a:ext>
            </a:extLst>
          </a:blip>
          <a:stretch>
            <a:fillRect/>
          </a:stretch>
        </p:blipFill>
        <p:spPr>
          <a:xfrm>
            <a:off x="6716604" y="2920362"/>
            <a:ext cx="468000" cy="468000"/>
          </a:xfrm>
          <a:prstGeom prst="rect">
            <a:avLst/>
          </a:prstGeom>
        </p:spPr>
      </p:pic>
      <p:sp>
        <p:nvSpPr>
          <p:cNvPr id="44" name="Rectangle 43">
            <a:extLst>
              <a:ext uri="{FF2B5EF4-FFF2-40B4-BE49-F238E27FC236}">
                <a16:creationId xmlns:a16="http://schemas.microsoft.com/office/drawing/2014/main" id="{A3D3FDBF-81B5-1E9D-3A82-C8A3C9CEBBC8}"/>
              </a:ext>
            </a:extLst>
          </p:cNvPr>
          <p:cNvSpPr/>
          <p:nvPr/>
        </p:nvSpPr>
        <p:spPr>
          <a:xfrm>
            <a:off x="4921821" y="3776255"/>
            <a:ext cx="2880000" cy="252000"/>
          </a:xfrm>
          <a:prstGeom prst="rect">
            <a:avLst/>
          </a:prstGeom>
          <a:solidFill>
            <a:schemeClr val="bg1">
              <a:lumMod val="95000"/>
            </a:schemeClr>
          </a:solidFill>
          <a:ln w="12700">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097236"/>
            <a:r>
              <a:rPr lang="en-IN" sz="1100" dirty="0">
                <a:solidFill>
                  <a:prstClr val="black"/>
                </a:solidFill>
                <a:latin typeface="IBM Plex Sans" panose="020B0503050203000203" pitchFamily="34" charset="0"/>
              </a:rPr>
              <a:t>Avro, Parquet</a:t>
            </a:r>
          </a:p>
        </p:txBody>
      </p:sp>
      <p:sp>
        <p:nvSpPr>
          <p:cNvPr id="45" name="Rectangle 44">
            <a:extLst>
              <a:ext uri="{FF2B5EF4-FFF2-40B4-BE49-F238E27FC236}">
                <a16:creationId xmlns:a16="http://schemas.microsoft.com/office/drawing/2014/main" id="{DD15B18F-E1FB-D28C-746D-1F0BBA3C395B}"/>
              </a:ext>
            </a:extLst>
          </p:cNvPr>
          <p:cNvSpPr/>
          <p:nvPr/>
        </p:nvSpPr>
        <p:spPr>
          <a:xfrm>
            <a:off x="7497930" y="2587309"/>
            <a:ext cx="460113" cy="1571803"/>
          </a:xfrm>
          <a:prstGeom prst="rect">
            <a:avLst/>
          </a:prstGeom>
          <a:solidFill>
            <a:schemeClr val="bg1"/>
          </a:solidFill>
          <a:ln>
            <a:prstDash val="sysDot"/>
          </a:ln>
        </p:spPr>
        <p:style>
          <a:lnRef idx="2">
            <a:schemeClr val="accent1">
              <a:shade val="15000"/>
            </a:schemeClr>
          </a:lnRef>
          <a:fillRef idx="1">
            <a:schemeClr val="accent1"/>
          </a:fillRef>
          <a:effectRef idx="0">
            <a:schemeClr val="accent1"/>
          </a:effectRef>
          <a:fontRef idx="minor">
            <a:schemeClr val="lt1"/>
          </a:fontRef>
        </p:style>
        <p:txBody>
          <a:bodyPr vert="wordArtVert" lIns="0" tIns="0" rIns="0" bIns="0" rtlCol="0" anchor="ctr"/>
          <a:lstStyle/>
          <a:p>
            <a:pPr algn="ctr" defTabSz="1097236"/>
            <a:r>
              <a:rPr lang="en-IN" sz="1100" dirty="0">
                <a:solidFill>
                  <a:schemeClr val="tx1">
                    <a:lumMod val="75000"/>
                    <a:lumOff val="25000"/>
                  </a:schemeClr>
                </a:solidFill>
                <a:latin typeface="IBM Plex Sans" panose="020B0503050203000203" pitchFamily="34" charset="0"/>
              </a:rPr>
              <a:t>Sandbox</a:t>
            </a:r>
          </a:p>
        </p:txBody>
      </p:sp>
      <p:sp>
        <p:nvSpPr>
          <p:cNvPr id="46" name="TextBox 45">
            <a:extLst>
              <a:ext uri="{FF2B5EF4-FFF2-40B4-BE49-F238E27FC236}">
                <a16:creationId xmlns:a16="http://schemas.microsoft.com/office/drawing/2014/main" id="{AF7D31C9-B9D6-658C-BD25-EE3E921E98BF}"/>
              </a:ext>
            </a:extLst>
          </p:cNvPr>
          <p:cNvSpPr txBox="1"/>
          <p:nvPr/>
        </p:nvSpPr>
        <p:spPr>
          <a:xfrm>
            <a:off x="8400440" y="4430899"/>
            <a:ext cx="1387927" cy="276999"/>
          </a:xfrm>
          <a:prstGeom prst="rect">
            <a:avLst/>
          </a:prstGeom>
          <a:noFill/>
        </p:spPr>
        <p:txBody>
          <a:bodyPr wrap="square">
            <a:spAutoFit/>
          </a:bodyPr>
          <a:lstStyle/>
          <a:p>
            <a:pPr algn="ctr" defTabSz="1097236"/>
            <a:r>
              <a:rPr lang="en-IN" sz="1200" dirty="0">
                <a:solidFill>
                  <a:srgbClr val="000000"/>
                </a:solidFill>
                <a:latin typeface="IBM Plex Sans" panose="020B0503050203000203" pitchFamily="34" charset="0"/>
                <a:ea typeface="Arial" panose="020B0604020202020204" pitchFamily="34" charset="0"/>
              </a:rPr>
              <a:t>Milvus/Pinecone</a:t>
            </a:r>
            <a:endParaRPr lang="en-IN" sz="1200" dirty="0">
              <a:solidFill>
                <a:prstClr val="black"/>
              </a:solidFill>
              <a:latin typeface="IBM Plex Sans" panose="020B0503050203000203" pitchFamily="34" charset="0"/>
            </a:endParaRPr>
          </a:p>
        </p:txBody>
      </p:sp>
      <p:pic>
        <p:nvPicPr>
          <p:cNvPr id="38" name="Graphic 37" descr="Database with solid fill">
            <a:extLst>
              <a:ext uri="{FF2B5EF4-FFF2-40B4-BE49-F238E27FC236}">
                <a16:creationId xmlns:a16="http://schemas.microsoft.com/office/drawing/2014/main" id="{9A01FAAF-9BB0-E846-443C-0D82815252B9}"/>
              </a:ext>
            </a:extLst>
          </p:cNvPr>
          <p:cNvPicPr>
            <a:picLocks noChangeAspect="1"/>
          </p:cNvPicPr>
          <p:nvPr/>
        </p:nvPicPr>
        <p:blipFill>
          <a:blip r:embed="rId27">
            <a:extLst>
              <a:ext uri="{96DAC541-7B7A-43D3-8B79-37D633B846F1}">
                <asvg:svgBlip xmlns:asvg="http://schemas.microsoft.com/office/drawing/2016/SVG/main" r:embed="rId46"/>
              </a:ext>
            </a:extLst>
          </a:blip>
          <a:stretch>
            <a:fillRect/>
          </a:stretch>
        </p:blipFill>
        <p:spPr>
          <a:xfrm>
            <a:off x="8872631" y="4000095"/>
            <a:ext cx="428400" cy="428400"/>
          </a:xfrm>
          <a:prstGeom prst="rect">
            <a:avLst/>
          </a:prstGeom>
        </p:spPr>
      </p:pic>
      <p:grpSp>
        <p:nvGrpSpPr>
          <p:cNvPr id="29" name="Group 28">
            <a:extLst>
              <a:ext uri="{FF2B5EF4-FFF2-40B4-BE49-F238E27FC236}">
                <a16:creationId xmlns:a16="http://schemas.microsoft.com/office/drawing/2014/main" id="{8A9D5846-F7F3-1D36-2D9B-683AB4890F61}"/>
              </a:ext>
            </a:extLst>
          </p:cNvPr>
          <p:cNvGrpSpPr/>
          <p:nvPr/>
        </p:nvGrpSpPr>
        <p:grpSpPr>
          <a:xfrm>
            <a:off x="8383875" y="3231815"/>
            <a:ext cx="1387927" cy="695966"/>
            <a:chOff x="8398164" y="2387929"/>
            <a:chExt cx="1387927" cy="695966"/>
          </a:xfrm>
        </p:grpSpPr>
        <p:pic>
          <p:nvPicPr>
            <p:cNvPr id="40" name="Picture 8" descr="Graph Databases - M2M / IoT Integration Platform">
              <a:extLst>
                <a:ext uri="{FF2B5EF4-FFF2-40B4-BE49-F238E27FC236}">
                  <a16:creationId xmlns:a16="http://schemas.microsoft.com/office/drawing/2014/main" id="{6E159C88-433C-6B36-F777-B7A0C45E055A}"/>
                </a:ext>
              </a:extLst>
            </p:cNvPr>
            <p:cNvPicPr>
              <a:picLocks noChangeAspect="1" noChangeArrowheads="1"/>
            </p:cNvPicPr>
            <p:nvPr/>
          </p:nvPicPr>
          <p:blipFill>
            <a:blip r:embed="rId47">
              <a:extLst>
                <a:ext uri="{28A0092B-C50C-407E-A947-70E740481C1C}">
                  <a14:useLocalDpi xmlns:a14="http://schemas.microsoft.com/office/drawing/2010/main" val="0"/>
                </a:ext>
              </a:extLst>
            </a:blip>
            <a:srcRect/>
            <a:stretch>
              <a:fillRect/>
            </a:stretch>
          </p:blipFill>
          <p:spPr bwMode="auto">
            <a:xfrm>
              <a:off x="8894127" y="2387929"/>
              <a:ext cx="396000" cy="396000"/>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sp>
          <p:nvSpPr>
            <p:cNvPr id="47" name="TextBox 46">
              <a:extLst>
                <a:ext uri="{FF2B5EF4-FFF2-40B4-BE49-F238E27FC236}">
                  <a16:creationId xmlns:a16="http://schemas.microsoft.com/office/drawing/2014/main" id="{2E358200-81FE-F879-23B6-04E9F8014DAE}"/>
                </a:ext>
              </a:extLst>
            </p:cNvPr>
            <p:cNvSpPr txBox="1"/>
            <p:nvPr/>
          </p:nvSpPr>
          <p:spPr>
            <a:xfrm>
              <a:off x="8398164" y="2806896"/>
              <a:ext cx="1387927" cy="276999"/>
            </a:xfrm>
            <a:prstGeom prst="rect">
              <a:avLst/>
            </a:prstGeom>
            <a:noFill/>
          </p:spPr>
          <p:txBody>
            <a:bodyPr wrap="square">
              <a:spAutoFit/>
            </a:bodyPr>
            <a:lstStyle/>
            <a:p>
              <a:pPr algn="ctr" defTabSz="1097236"/>
              <a:r>
                <a:rPr lang="en-IN" sz="1200" dirty="0">
                  <a:solidFill>
                    <a:srgbClr val="000000"/>
                  </a:solidFill>
                  <a:latin typeface="IBM Plex Sans" panose="020B0503050203000203" pitchFamily="34" charset="0"/>
                </a:rPr>
                <a:t>DGraph</a:t>
              </a:r>
              <a:endParaRPr lang="en-IN" sz="1200" dirty="0">
                <a:solidFill>
                  <a:prstClr val="black"/>
                </a:solidFill>
                <a:latin typeface="IBM Plex Sans" panose="020B0503050203000203" pitchFamily="34" charset="0"/>
              </a:endParaRPr>
            </a:p>
          </p:txBody>
        </p:sp>
      </p:grpSp>
      <p:grpSp>
        <p:nvGrpSpPr>
          <p:cNvPr id="48" name="Group 47">
            <a:extLst>
              <a:ext uri="{FF2B5EF4-FFF2-40B4-BE49-F238E27FC236}">
                <a16:creationId xmlns:a16="http://schemas.microsoft.com/office/drawing/2014/main" id="{9B4CD24C-F03C-8836-F510-07185B778EC5}"/>
              </a:ext>
            </a:extLst>
          </p:cNvPr>
          <p:cNvGrpSpPr/>
          <p:nvPr/>
        </p:nvGrpSpPr>
        <p:grpSpPr>
          <a:xfrm>
            <a:off x="8374349" y="2451091"/>
            <a:ext cx="1387927" cy="703271"/>
            <a:chOff x="8408104" y="3163009"/>
            <a:chExt cx="1387927" cy="703271"/>
          </a:xfrm>
        </p:grpSpPr>
        <p:pic>
          <p:nvPicPr>
            <p:cNvPr id="49" name="Picture 48" descr="A black and white logo&#10;&#10;Description automatically generated">
              <a:extLst>
                <a:ext uri="{FF2B5EF4-FFF2-40B4-BE49-F238E27FC236}">
                  <a16:creationId xmlns:a16="http://schemas.microsoft.com/office/drawing/2014/main" id="{FF511C6D-A12D-C0D6-7A61-DF3DE92F9868}"/>
                </a:ext>
              </a:extLst>
            </p:cNvPr>
            <p:cNvPicPr>
              <a:picLocks noChangeAspect="1"/>
            </p:cNvPicPr>
            <p:nvPr/>
          </p:nvPicPr>
          <p:blipFill>
            <a:blip r:embed="rId48"/>
            <a:stretch>
              <a:fillRect/>
            </a:stretch>
          </p:blipFill>
          <p:spPr>
            <a:xfrm>
              <a:off x="8900120" y="3163009"/>
              <a:ext cx="396000" cy="396000"/>
            </a:xfrm>
            <a:prstGeom prst="rect">
              <a:avLst/>
            </a:prstGeom>
            <a:ln>
              <a:solidFill>
                <a:schemeClr val="bg1">
                  <a:lumMod val="50000"/>
                </a:schemeClr>
              </a:solidFill>
            </a:ln>
          </p:spPr>
        </p:pic>
        <p:sp>
          <p:nvSpPr>
            <p:cNvPr id="51" name="TextBox 50">
              <a:extLst>
                <a:ext uri="{FF2B5EF4-FFF2-40B4-BE49-F238E27FC236}">
                  <a16:creationId xmlns:a16="http://schemas.microsoft.com/office/drawing/2014/main" id="{FDD5AC13-C49D-A0C2-2EE8-E7D49DC0DF42}"/>
                </a:ext>
              </a:extLst>
            </p:cNvPr>
            <p:cNvSpPr txBox="1"/>
            <p:nvPr/>
          </p:nvSpPr>
          <p:spPr>
            <a:xfrm>
              <a:off x="8408104" y="3589281"/>
              <a:ext cx="1387927" cy="276999"/>
            </a:xfrm>
            <a:prstGeom prst="rect">
              <a:avLst/>
            </a:prstGeom>
            <a:noFill/>
          </p:spPr>
          <p:txBody>
            <a:bodyPr wrap="square">
              <a:spAutoFit/>
            </a:bodyPr>
            <a:lstStyle/>
            <a:p>
              <a:pPr algn="ctr" defTabSz="1097236"/>
              <a:r>
                <a:rPr lang="en-IN" sz="1200" dirty="0">
                  <a:solidFill>
                    <a:srgbClr val="000000"/>
                  </a:solidFill>
                  <a:latin typeface="IBM Plex Sans" panose="020B0503050203000203" pitchFamily="34" charset="0"/>
                  <a:ea typeface="Arial" panose="020B0604020202020204" pitchFamily="34" charset="0"/>
                </a:rPr>
                <a:t>HBase/Kudu API</a:t>
              </a:r>
              <a:endParaRPr lang="en-IN" sz="1200" dirty="0">
                <a:solidFill>
                  <a:prstClr val="black"/>
                </a:solidFill>
                <a:latin typeface="IBM Plex Sans" panose="020B0503050203000203" pitchFamily="34" charset="0"/>
              </a:endParaRPr>
            </a:p>
          </p:txBody>
        </p:sp>
      </p:grpSp>
      <p:sp>
        <p:nvSpPr>
          <p:cNvPr id="53" name="Freeform 52">
            <a:extLst>
              <a:ext uri="{FF2B5EF4-FFF2-40B4-BE49-F238E27FC236}">
                <a16:creationId xmlns:a16="http://schemas.microsoft.com/office/drawing/2014/main" id="{13493411-B33B-DDF8-8C75-A80D52B62CEC}"/>
              </a:ext>
            </a:extLst>
          </p:cNvPr>
          <p:cNvSpPr/>
          <p:nvPr/>
        </p:nvSpPr>
        <p:spPr>
          <a:xfrm>
            <a:off x="2941063" y="583096"/>
            <a:ext cx="8058241" cy="4479234"/>
          </a:xfrm>
          <a:custGeom>
            <a:avLst/>
            <a:gdLst>
              <a:gd name="connsiteX0" fmla="*/ 13252 w 6506817"/>
              <a:gd name="connsiteY0" fmla="*/ 0 h 4479234"/>
              <a:gd name="connsiteX1" fmla="*/ 0 w 6506817"/>
              <a:gd name="connsiteY1" fmla="*/ 4479234 h 4479234"/>
              <a:gd name="connsiteX2" fmla="*/ 3737113 w 6506817"/>
              <a:gd name="connsiteY2" fmla="*/ 4479234 h 4479234"/>
              <a:gd name="connsiteX3" fmla="*/ 3737113 w 6506817"/>
              <a:gd name="connsiteY3" fmla="*/ 2557669 h 4479234"/>
              <a:gd name="connsiteX4" fmla="*/ 5314122 w 6506817"/>
              <a:gd name="connsiteY4" fmla="*/ 2557669 h 4479234"/>
              <a:gd name="connsiteX5" fmla="*/ 5314122 w 6506817"/>
              <a:gd name="connsiteY5" fmla="*/ 4386469 h 4479234"/>
              <a:gd name="connsiteX6" fmla="*/ 6506817 w 6506817"/>
              <a:gd name="connsiteY6" fmla="*/ 4386469 h 4479234"/>
              <a:gd name="connsiteX7" fmla="*/ 6506817 w 6506817"/>
              <a:gd name="connsiteY7" fmla="*/ 13252 h 4479234"/>
              <a:gd name="connsiteX8" fmla="*/ 13252 w 6506817"/>
              <a:gd name="connsiteY8" fmla="*/ 0 h 4479234"/>
              <a:gd name="connsiteX0" fmla="*/ 13252 w 6506817"/>
              <a:gd name="connsiteY0" fmla="*/ 0 h 4479234"/>
              <a:gd name="connsiteX1" fmla="*/ 0 w 6506817"/>
              <a:gd name="connsiteY1" fmla="*/ 4479234 h 4479234"/>
              <a:gd name="connsiteX2" fmla="*/ 3737113 w 6506817"/>
              <a:gd name="connsiteY2" fmla="*/ 4479234 h 4479234"/>
              <a:gd name="connsiteX3" fmla="*/ 3737113 w 6506817"/>
              <a:gd name="connsiteY3" fmla="*/ 2557669 h 4479234"/>
              <a:gd name="connsiteX4" fmla="*/ 5442531 w 6506817"/>
              <a:gd name="connsiteY4" fmla="*/ 2557669 h 4479234"/>
              <a:gd name="connsiteX5" fmla="*/ 5314122 w 6506817"/>
              <a:gd name="connsiteY5" fmla="*/ 4386469 h 4479234"/>
              <a:gd name="connsiteX6" fmla="*/ 6506817 w 6506817"/>
              <a:gd name="connsiteY6" fmla="*/ 4386469 h 4479234"/>
              <a:gd name="connsiteX7" fmla="*/ 6506817 w 6506817"/>
              <a:gd name="connsiteY7" fmla="*/ 13252 h 4479234"/>
              <a:gd name="connsiteX8" fmla="*/ 13252 w 6506817"/>
              <a:gd name="connsiteY8" fmla="*/ 0 h 4479234"/>
              <a:gd name="connsiteX0" fmla="*/ 13252 w 6506817"/>
              <a:gd name="connsiteY0" fmla="*/ 0 h 4479234"/>
              <a:gd name="connsiteX1" fmla="*/ 0 w 6506817"/>
              <a:gd name="connsiteY1" fmla="*/ 4479234 h 4479234"/>
              <a:gd name="connsiteX2" fmla="*/ 3737113 w 6506817"/>
              <a:gd name="connsiteY2" fmla="*/ 4479234 h 4479234"/>
              <a:gd name="connsiteX3" fmla="*/ 3737113 w 6506817"/>
              <a:gd name="connsiteY3" fmla="*/ 2557669 h 4479234"/>
              <a:gd name="connsiteX4" fmla="*/ 5442531 w 6506817"/>
              <a:gd name="connsiteY4" fmla="*/ 2557669 h 4479234"/>
              <a:gd name="connsiteX5" fmla="*/ 5453232 w 6506817"/>
              <a:gd name="connsiteY5" fmla="*/ 4399721 h 4479234"/>
              <a:gd name="connsiteX6" fmla="*/ 6506817 w 6506817"/>
              <a:gd name="connsiteY6" fmla="*/ 4386469 h 4479234"/>
              <a:gd name="connsiteX7" fmla="*/ 6506817 w 6506817"/>
              <a:gd name="connsiteY7" fmla="*/ 13252 h 4479234"/>
              <a:gd name="connsiteX8" fmla="*/ 13252 w 6506817"/>
              <a:gd name="connsiteY8" fmla="*/ 0 h 4479234"/>
              <a:gd name="connsiteX0" fmla="*/ 13252 w 6506817"/>
              <a:gd name="connsiteY0" fmla="*/ 0 h 4479234"/>
              <a:gd name="connsiteX1" fmla="*/ 0 w 6506817"/>
              <a:gd name="connsiteY1" fmla="*/ 4479234 h 4479234"/>
              <a:gd name="connsiteX2" fmla="*/ 3737113 w 6506817"/>
              <a:gd name="connsiteY2" fmla="*/ 4479234 h 4479234"/>
              <a:gd name="connsiteX3" fmla="*/ 3737113 w 6506817"/>
              <a:gd name="connsiteY3" fmla="*/ 2557669 h 4479234"/>
              <a:gd name="connsiteX4" fmla="*/ 5463933 w 6506817"/>
              <a:gd name="connsiteY4" fmla="*/ 2570921 h 4479234"/>
              <a:gd name="connsiteX5" fmla="*/ 5453232 w 6506817"/>
              <a:gd name="connsiteY5" fmla="*/ 4399721 h 4479234"/>
              <a:gd name="connsiteX6" fmla="*/ 6506817 w 6506817"/>
              <a:gd name="connsiteY6" fmla="*/ 4386469 h 4479234"/>
              <a:gd name="connsiteX7" fmla="*/ 6506817 w 6506817"/>
              <a:gd name="connsiteY7" fmla="*/ 13252 h 4479234"/>
              <a:gd name="connsiteX8" fmla="*/ 13252 w 6506817"/>
              <a:gd name="connsiteY8" fmla="*/ 0 h 4479234"/>
              <a:gd name="connsiteX0" fmla="*/ 13252 w 6506817"/>
              <a:gd name="connsiteY0" fmla="*/ 0 h 4479234"/>
              <a:gd name="connsiteX1" fmla="*/ 0 w 6506817"/>
              <a:gd name="connsiteY1" fmla="*/ 4479234 h 4479234"/>
              <a:gd name="connsiteX2" fmla="*/ 3737113 w 6506817"/>
              <a:gd name="connsiteY2" fmla="*/ 4479234 h 4479234"/>
              <a:gd name="connsiteX3" fmla="*/ 4240050 w 6506817"/>
              <a:gd name="connsiteY3" fmla="*/ 2557669 h 4479234"/>
              <a:gd name="connsiteX4" fmla="*/ 5463933 w 6506817"/>
              <a:gd name="connsiteY4" fmla="*/ 2570921 h 4479234"/>
              <a:gd name="connsiteX5" fmla="*/ 5453232 w 6506817"/>
              <a:gd name="connsiteY5" fmla="*/ 4399721 h 4479234"/>
              <a:gd name="connsiteX6" fmla="*/ 6506817 w 6506817"/>
              <a:gd name="connsiteY6" fmla="*/ 4386469 h 4479234"/>
              <a:gd name="connsiteX7" fmla="*/ 6506817 w 6506817"/>
              <a:gd name="connsiteY7" fmla="*/ 13252 h 4479234"/>
              <a:gd name="connsiteX8" fmla="*/ 13252 w 6506817"/>
              <a:gd name="connsiteY8" fmla="*/ 0 h 4479234"/>
              <a:gd name="connsiteX0" fmla="*/ 13252 w 6506817"/>
              <a:gd name="connsiteY0" fmla="*/ 0 h 4479234"/>
              <a:gd name="connsiteX1" fmla="*/ 0 w 6506817"/>
              <a:gd name="connsiteY1" fmla="*/ 4479234 h 4479234"/>
              <a:gd name="connsiteX2" fmla="*/ 4240050 w 6506817"/>
              <a:gd name="connsiteY2" fmla="*/ 4479234 h 4479234"/>
              <a:gd name="connsiteX3" fmla="*/ 4240050 w 6506817"/>
              <a:gd name="connsiteY3" fmla="*/ 2557669 h 4479234"/>
              <a:gd name="connsiteX4" fmla="*/ 5463933 w 6506817"/>
              <a:gd name="connsiteY4" fmla="*/ 2570921 h 4479234"/>
              <a:gd name="connsiteX5" fmla="*/ 5453232 w 6506817"/>
              <a:gd name="connsiteY5" fmla="*/ 4399721 h 4479234"/>
              <a:gd name="connsiteX6" fmla="*/ 6506817 w 6506817"/>
              <a:gd name="connsiteY6" fmla="*/ 4386469 h 4479234"/>
              <a:gd name="connsiteX7" fmla="*/ 6506817 w 6506817"/>
              <a:gd name="connsiteY7" fmla="*/ 13252 h 4479234"/>
              <a:gd name="connsiteX8" fmla="*/ 13252 w 6506817"/>
              <a:gd name="connsiteY8" fmla="*/ 0 h 4479234"/>
              <a:gd name="connsiteX0" fmla="*/ 13252 w 6506817"/>
              <a:gd name="connsiteY0" fmla="*/ 0 h 4479234"/>
              <a:gd name="connsiteX1" fmla="*/ 0 w 6506817"/>
              <a:gd name="connsiteY1" fmla="*/ 4479234 h 4479234"/>
              <a:gd name="connsiteX2" fmla="*/ 4240050 w 6506817"/>
              <a:gd name="connsiteY2" fmla="*/ 4479234 h 4479234"/>
              <a:gd name="connsiteX3" fmla="*/ 4240050 w 6506817"/>
              <a:gd name="connsiteY3" fmla="*/ 2557669 h 4479234"/>
              <a:gd name="connsiteX4" fmla="*/ 5463933 w 6506817"/>
              <a:gd name="connsiteY4" fmla="*/ 2570921 h 4479234"/>
              <a:gd name="connsiteX5" fmla="*/ 5496035 w 6506817"/>
              <a:gd name="connsiteY5" fmla="*/ 4373217 h 4479234"/>
              <a:gd name="connsiteX6" fmla="*/ 6506817 w 6506817"/>
              <a:gd name="connsiteY6" fmla="*/ 4386469 h 4479234"/>
              <a:gd name="connsiteX7" fmla="*/ 6506817 w 6506817"/>
              <a:gd name="connsiteY7" fmla="*/ 13252 h 4479234"/>
              <a:gd name="connsiteX8" fmla="*/ 13252 w 6506817"/>
              <a:gd name="connsiteY8" fmla="*/ 0 h 4479234"/>
              <a:gd name="connsiteX0" fmla="*/ 13252 w 6506817"/>
              <a:gd name="connsiteY0" fmla="*/ 0 h 4479234"/>
              <a:gd name="connsiteX1" fmla="*/ 0 w 6506817"/>
              <a:gd name="connsiteY1" fmla="*/ 4479234 h 4479234"/>
              <a:gd name="connsiteX2" fmla="*/ 4240050 w 6506817"/>
              <a:gd name="connsiteY2" fmla="*/ 4479234 h 4479234"/>
              <a:gd name="connsiteX3" fmla="*/ 4240050 w 6506817"/>
              <a:gd name="connsiteY3" fmla="*/ 2557669 h 4479234"/>
              <a:gd name="connsiteX4" fmla="*/ 5506737 w 6506817"/>
              <a:gd name="connsiteY4" fmla="*/ 2544417 h 4479234"/>
              <a:gd name="connsiteX5" fmla="*/ 5496035 w 6506817"/>
              <a:gd name="connsiteY5" fmla="*/ 4373217 h 4479234"/>
              <a:gd name="connsiteX6" fmla="*/ 6506817 w 6506817"/>
              <a:gd name="connsiteY6" fmla="*/ 4386469 h 4479234"/>
              <a:gd name="connsiteX7" fmla="*/ 6506817 w 6506817"/>
              <a:gd name="connsiteY7" fmla="*/ 13252 h 4479234"/>
              <a:gd name="connsiteX8" fmla="*/ 13252 w 6506817"/>
              <a:gd name="connsiteY8" fmla="*/ 0 h 4479234"/>
              <a:gd name="connsiteX0" fmla="*/ 13252 w 6506817"/>
              <a:gd name="connsiteY0" fmla="*/ 0 h 4479234"/>
              <a:gd name="connsiteX1" fmla="*/ 0 w 6506817"/>
              <a:gd name="connsiteY1" fmla="*/ 4479234 h 4479234"/>
              <a:gd name="connsiteX2" fmla="*/ 4240050 w 6506817"/>
              <a:gd name="connsiteY2" fmla="*/ 4479234 h 4479234"/>
              <a:gd name="connsiteX3" fmla="*/ 4272153 w 6506817"/>
              <a:gd name="connsiteY3" fmla="*/ 2531164 h 4479234"/>
              <a:gd name="connsiteX4" fmla="*/ 5506737 w 6506817"/>
              <a:gd name="connsiteY4" fmla="*/ 2544417 h 4479234"/>
              <a:gd name="connsiteX5" fmla="*/ 5496035 w 6506817"/>
              <a:gd name="connsiteY5" fmla="*/ 4373217 h 4479234"/>
              <a:gd name="connsiteX6" fmla="*/ 6506817 w 6506817"/>
              <a:gd name="connsiteY6" fmla="*/ 4386469 h 4479234"/>
              <a:gd name="connsiteX7" fmla="*/ 6506817 w 6506817"/>
              <a:gd name="connsiteY7" fmla="*/ 13252 h 4479234"/>
              <a:gd name="connsiteX8" fmla="*/ 13252 w 6506817"/>
              <a:gd name="connsiteY8" fmla="*/ 0 h 4479234"/>
              <a:gd name="connsiteX0" fmla="*/ 13252 w 6506817"/>
              <a:gd name="connsiteY0" fmla="*/ 0 h 4479234"/>
              <a:gd name="connsiteX1" fmla="*/ 0 w 6506817"/>
              <a:gd name="connsiteY1" fmla="*/ 4479234 h 4479234"/>
              <a:gd name="connsiteX2" fmla="*/ 4240050 w 6506817"/>
              <a:gd name="connsiteY2" fmla="*/ 4479234 h 4479234"/>
              <a:gd name="connsiteX3" fmla="*/ 4261453 w 6506817"/>
              <a:gd name="connsiteY3" fmla="*/ 2544417 h 4479234"/>
              <a:gd name="connsiteX4" fmla="*/ 5506737 w 6506817"/>
              <a:gd name="connsiteY4" fmla="*/ 2544417 h 4479234"/>
              <a:gd name="connsiteX5" fmla="*/ 5496035 w 6506817"/>
              <a:gd name="connsiteY5" fmla="*/ 4373217 h 4479234"/>
              <a:gd name="connsiteX6" fmla="*/ 6506817 w 6506817"/>
              <a:gd name="connsiteY6" fmla="*/ 4386469 h 4479234"/>
              <a:gd name="connsiteX7" fmla="*/ 6506817 w 6506817"/>
              <a:gd name="connsiteY7" fmla="*/ 13252 h 4479234"/>
              <a:gd name="connsiteX8" fmla="*/ 13252 w 6506817"/>
              <a:gd name="connsiteY8" fmla="*/ 0 h 4479234"/>
              <a:gd name="connsiteX0" fmla="*/ 13252 w 6506817"/>
              <a:gd name="connsiteY0" fmla="*/ 0 h 4479234"/>
              <a:gd name="connsiteX1" fmla="*/ 0 w 6506817"/>
              <a:gd name="connsiteY1" fmla="*/ 4479234 h 4479234"/>
              <a:gd name="connsiteX2" fmla="*/ 4325657 w 6506817"/>
              <a:gd name="connsiteY2" fmla="*/ 4452730 h 4479234"/>
              <a:gd name="connsiteX3" fmla="*/ 4261453 w 6506817"/>
              <a:gd name="connsiteY3" fmla="*/ 2544417 h 4479234"/>
              <a:gd name="connsiteX4" fmla="*/ 5506737 w 6506817"/>
              <a:gd name="connsiteY4" fmla="*/ 2544417 h 4479234"/>
              <a:gd name="connsiteX5" fmla="*/ 5496035 w 6506817"/>
              <a:gd name="connsiteY5" fmla="*/ 4373217 h 4479234"/>
              <a:gd name="connsiteX6" fmla="*/ 6506817 w 6506817"/>
              <a:gd name="connsiteY6" fmla="*/ 4386469 h 4479234"/>
              <a:gd name="connsiteX7" fmla="*/ 6506817 w 6506817"/>
              <a:gd name="connsiteY7" fmla="*/ 13252 h 4479234"/>
              <a:gd name="connsiteX8" fmla="*/ 13252 w 6506817"/>
              <a:gd name="connsiteY8" fmla="*/ 0 h 4479234"/>
              <a:gd name="connsiteX0" fmla="*/ 13252 w 6506817"/>
              <a:gd name="connsiteY0" fmla="*/ 0 h 4479234"/>
              <a:gd name="connsiteX1" fmla="*/ 0 w 6506817"/>
              <a:gd name="connsiteY1" fmla="*/ 4479234 h 4479234"/>
              <a:gd name="connsiteX2" fmla="*/ 4325657 w 6506817"/>
              <a:gd name="connsiteY2" fmla="*/ 4452730 h 4479234"/>
              <a:gd name="connsiteX3" fmla="*/ 4325658 w 6506817"/>
              <a:gd name="connsiteY3" fmla="*/ 2557669 h 4479234"/>
              <a:gd name="connsiteX4" fmla="*/ 5506737 w 6506817"/>
              <a:gd name="connsiteY4" fmla="*/ 2544417 h 4479234"/>
              <a:gd name="connsiteX5" fmla="*/ 5496035 w 6506817"/>
              <a:gd name="connsiteY5" fmla="*/ 4373217 h 4479234"/>
              <a:gd name="connsiteX6" fmla="*/ 6506817 w 6506817"/>
              <a:gd name="connsiteY6" fmla="*/ 4386469 h 4479234"/>
              <a:gd name="connsiteX7" fmla="*/ 6506817 w 6506817"/>
              <a:gd name="connsiteY7" fmla="*/ 13252 h 4479234"/>
              <a:gd name="connsiteX8" fmla="*/ 13252 w 6506817"/>
              <a:gd name="connsiteY8" fmla="*/ 0 h 4479234"/>
              <a:gd name="connsiteX0" fmla="*/ 13252 w 6506817"/>
              <a:gd name="connsiteY0" fmla="*/ 0 h 4479234"/>
              <a:gd name="connsiteX1" fmla="*/ 0 w 6506817"/>
              <a:gd name="connsiteY1" fmla="*/ 4479234 h 4479234"/>
              <a:gd name="connsiteX2" fmla="*/ 4325657 w 6506817"/>
              <a:gd name="connsiteY2" fmla="*/ 4452730 h 4479234"/>
              <a:gd name="connsiteX3" fmla="*/ 4325658 w 6506817"/>
              <a:gd name="connsiteY3" fmla="*/ 2557669 h 4479234"/>
              <a:gd name="connsiteX4" fmla="*/ 5517438 w 6506817"/>
              <a:gd name="connsiteY4" fmla="*/ 2570921 h 4479234"/>
              <a:gd name="connsiteX5" fmla="*/ 5496035 w 6506817"/>
              <a:gd name="connsiteY5" fmla="*/ 4373217 h 4479234"/>
              <a:gd name="connsiteX6" fmla="*/ 6506817 w 6506817"/>
              <a:gd name="connsiteY6" fmla="*/ 4386469 h 4479234"/>
              <a:gd name="connsiteX7" fmla="*/ 6506817 w 6506817"/>
              <a:gd name="connsiteY7" fmla="*/ 13252 h 4479234"/>
              <a:gd name="connsiteX8" fmla="*/ 13252 w 6506817"/>
              <a:gd name="connsiteY8" fmla="*/ 0 h 4479234"/>
              <a:gd name="connsiteX0" fmla="*/ 13252 w 6506817"/>
              <a:gd name="connsiteY0" fmla="*/ 0 h 4479234"/>
              <a:gd name="connsiteX1" fmla="*/ 0 w 6506817"/>
              <a:gd name="connsiteY1" fmla="*/ 4479234 h 4479234"/>
              <a:gd name="connsiteX2" fmla="*/ 4325657 w 6506817"/>
              <a:gd name="connsiteY2" fmla="*/ 4452730 h 4479234"/>
              <a:gd name="connsiteX3" fmla="*/ 4325658 w 6506817"/>
              <a:gd name="connsiteY3" fmla="*/ 2584173 h 4479234"/>
              <a:gd name="connsiteX4" fmla="*/ 5517438 w 6506817"/>
              <a:gd name="connsiteY4" fmla="*/ 2570921 h 4479234"/>
              <a:gd name="connsiteX5" fmla="*/ 5496035 w 6506817"/>
              <a:gd name="connsiteY5" fmla="*/ 4373217 h 4479234"/>
              <a:gd name="connsiteX6" fmla="*/ 6506817 w 6506817"/>
              <a:gd name="connsiteY6" fmla="*/ 4386469 h 4479234"/>
              <a:gd name="connsiteX7" fmla="*/ 6506817 w 6506817"/>
              <a:gd name="connsiteY7" fmla="*/ 13252 h 4479234"/>
              <a:gd name="connsiteX8" fmla="*/ 13252 w 6506817"/>
              <a:gd name="connsiteY8" fmla="*/ 0 h 4479234"/>
              <a:gd name="connsiteX0" fmla="*/ 13252 w 6506817"/>
              <a:gd name="connsiteY0" fmla="*/ 0 h 4479234"/>
              <a:gd name="connsiteX1" fmla="*/ 0 w 6506817"/>
              <a:gd name="connsiteY1" fmla="*/ 4479234 h 4479234"/>
              <a:gd name="connsiteX2" fmla="*/ 4325657 w 6506817"/>
              <a:gd name="connsiteY2" fmla="*/ 4452730 h 4479234"/>
              <a:gd name="connsiteX3" fmla="*/ 4314957 w 6506817"/>
              <a:gd name="connsiteY3" fmla="*/ 2570921 h 4479234"/>
              <a:gd name="connsiteX4" fmla="*/ 5517438 w 6506817"/>
              <a:gd name="connsiteY4" fmla="*/ 2570921 h 4479234"/>
              <a:gd name="connsiteX5" fmla="*/ 5496035 w 6506817"/>
              <a:gd name="connsiteY5" fmla="*/ 4373217 h 4479234"/>
              <a:gd name="connsiteX6" fmla="*/ 6506817 w 6506817"/>
              <a:gd name="connsiteY6" fmla="*/ 4386469 h 4479234"/>
              <a:gd name="connsiteX7" fmla="*/ 6506817 w 6506817"/>
              <a:gd name="connsiteY7" fmla="*/ 13252 h 4479234"/>
              <a:gd name="connsiteX8" fmla="*/ 13252 w 6506817"/>
              <a:gd name="connsiteY8" fmla="*/ 0 h 4479234"/>
              <a:gd name="connsiteX0" fmla="*/ 13252 w 6506817"/>
              <a:gd name="connsiteY0" fmla="*/ 0 h 4479234"/>
              <a:gd name="connsiteX1" fmla="*/ 0 w 6506817"/>
              <a:gd name="connsiteY1" fmla="*/ 4479234 h 4479234"/>
              <a:gd name="connsiteX2" fmla="*/ 4325657 w 6506817"/>
              <a:gd name="connsiteY2" fmla="*/ 4452730 h 4479234"/>
              <a:gd name="connsiteX3" fmla="*/ 4314957 w 6506817"/>
              <a:gd name="connsiteY3" fmla="*/ 2570921 h 4479234"/>
              <a:gd name="connsiteX4" fmla="*/ 5517438 w 6506817"/>
              <a:gd name="connsiteY4" fmla="*/ 2570921 h 4479234"/>
              <a:gd name="connsiteX5" fmla="*/ 5528138 w 6506817"/>
              <a:gd name="connsiteY5" fmla="*/ 4386469 h 4479234"/>
              <a:gd name="connsiteX6" fmla="*/ 6506817 w 6506817"/>
              <a:gd name="connsiteY6" fmla="*/ 4386469 h 4479234"/>
              <a:gd name="connsiteX7" fmla="*/ 6506817 w 6506817"/>
              <a:gd name="connsiteY7" fmla="*/ 13252 h 4479234"/>
              <a:gd name="connsiteX8" fmla="*/ 13252 w 6506817"/>
              <a:gd name="connsiteY8" fmla="*/ 0 h 4479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506817" h="4479234">
                <a:moveTo>
                  <a:pt x="13252" y="0"/>
                </a:moveTo>
                <a:cubicBezTo>
                  <a:pt x="8835" y="1493078"/>
                  <a:pt x="4417" y="2986156"/>
                  <a:pt x="0" y="4479234"/>
                </a:cubicBezTo>
                <a:lnTo>
                  <a:pt x="4325657" y="4452730"/>
                </a:lnTo>
                <a:cubicBezTo>
                  <a:pt x="4325657" y="3821043"/>
                  <a:pt x="4314957" y="3202608"/>
                  <a:pt x="4314957" y="2570921"/>
                </a:cubicBezTo>
                <a:lnTo>
                  <a:pt x="5517438" y="2570921"/>
                </a:lnTo>
                <a:cubicBezTo>
                  <a:pt x="5513871" y="3180521"/>
                  <a:pt x="5531705" y="3776869"/>
                  <a:pt x="5528138" y="4386469"/>
                </a:cubicBezTo>
                <a:lnTo>
                  <a:pt x="6506817" y="4386469"/>
                </a:lnTo>
                <a:lnTo>
                  <a:pt x="6506817" y="13252"/>
                </a:lnTo>
                <a:lnTo>
                  <a:pt x="13252" y="0"/>
                </a:lnTo>
                <a:close/>
              </a:path>
            </a:pathLst>
          </a:custGeom>
          <a:solidFill>
            <a:schemeClr val="accent6">
              <a:lumMod val="20000"/>
              <a:lumOff val="80000"/>
              <a:alpha val="50000"/>
            </a:schemeClr>
          </a:solidFill>
          <a:ln w="19050">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097236"/>
            <a:r>
              <a:rPr lang="en-US" sz="2400" b="1" dirty="0">
                <a:solidFill>
                  <a:schemeClr val="tx1"/>
                </a:solidFill>
                <a:latin typeface="IBM Plex Sans" panose="020B0503050203000203" pitchFamily="34" charset="0"/>
              </a:rPr>
              <a:t>Cloudera Data Platform (CDP)</a:t>
            </a:r>
          </a:p>
        </p:txBody>
      </p:sp>
      <p:sp>
        <p:nvSpPr>
          <p:cNvPr id="54" name="Rectangle 53">
            <a:extLst>
              <a:ext uri="{FF2B5EF4-FFF2-40B4-BE49-F238E27FC236}">
                <a16:creationId xmlns:a16="http://schemas.microsoft.com/office/drawing/2014/main" id="{76D62B03-086B-B226-4C4B-5FAF2E2F21DE}"/>
              </a:ext>
            </a:extLst>
          </p:cNvPr>
          <p:cNvSpPr/>
          <p:nvPr/>
        </p:nvSpPr>
        <p:spPr>
          <a:xfrm>
            <a:off x="1987512" y="5391431"/>
            <a:ext cx="9006681" cy="626450"/>
          </a:xfrm>
          <a:prstGeom prst="rect">
            <a:avLst/>
          </a:prstGeom>
          <a:solidFill>
            <a:schemeClr val="accent6">
              <a:lumMod val="20000"/>
              <a:lumOff val="80000"/>
              <a:alpha val="50000"/>
            </a:schemeClr>
          </a:solidFill>
          <a:ln w="19050">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097236"/>
            <a:r>
              <a:rPr lang="en-US" b="1" dirty="0">
                <a:solidFill>
                  <a:schemeClr val="tx1"/>
                </a:solidFill>
                <a:latin typeface="IBM Plex Sans" panose="020B0503050203000203" pitchFamily="34" charset="0"/>
              </a:rPr>
              <a:t>Cloudera Data Platform (CDP)</a:t>
            </a:r>
          </a:p>
        </p:txBody>
      </p:sp>
      <p:sp>
        <p:nvSpPr>
          <p:cNvPr id="57" name="Rectangle 56">
            <a:extLst>
              <a:ext uri="{FF2B5EF4-FFF2-40B4-BE49-F238E27FC236}">
                <a16:creationId xmlns:a16="http://schemas.microsoft.com/office/drawing/2014/main" id="{B1416233-95F5-C55F-C1DA-894B0D10B5D1}"/>
              </a:ext>
            </a:extLst>
          </p:cNvPr>
          <p:cNvSpPr/>
          <p:nvPr/>
        </p:nvSpPr>
        <p:spPr>
          <a:xfrm>
            <a:off x="2097185" y="1146942"/>
            <a:ext cx="618935" cy="540000"/>
          </a:xfrm>
          <a:prstGeom prst="rect">
            <a:avLst/>
          </a:prstGeom>
          <a:solidFill>
            <a:schemeClr val="accent6">
              <a:lumMod val="20000"/>
              <a:lumOff val="80000"/>
            </a:schemeClr>
          </a:solidFill>
          <a:ln>
            <a:solidFill>
              <a:schemeClr val="accent6">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lIns="36000" rIns="36000" rtlCol="0" anchor="ctr"/>
          <a:lstStyle/>
          <a:p>
            <a:pPr algn="ctr" defTabSz="1097236"/>
            <a:r>
              <a:rPr lang="en-IN" sz="1200" dirty="0">
                <a:solidFill>
                  <a:prstClr val="black"/>
                </a:solidFill>
                <a:latin typeface="IBM Plex Sans" panose="020B0503050203000203" pitchFamily="34" charset="0"/>
              </a:rPr>
              <a:t>Golden Gate</a:t>
            </a:r>
          </a:p>
        </p:txBody>
      </p:sp>
    </p:spTree>
    <p:extLst>
      <p:ext uri="{BB962C8B-B14F-4D97-AF65-F5344CB8AC3E}">
        <p14:creationId xmlns:p14="http://schemas.microsoft.com/office/powerpoint/2010/main" val="227053550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9C8A97-A59A-9329-8E3F-F31F3DAEEB5B}"/>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97681268-3404-A1F6-C1E4-0A0AACC7B80B}"/>
              </a:ext>
            </a:extLst>
          </p:cNvPr>
          <p:cNvSpPr txBox="1">
            <a:spLocks/>
          </p:cNvSpPr>
          <p:nvPr/>
        </p:nvSpPr>
        <p:spPr>
          <a:xfrm>
            <a:off x="376660" y="251669"/>
            <a:ext cx="11281942" cy="45298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2000" b="1" dirty="0">
                <a:latin typeface="IBM Plex Sans" panose="020B0503050203000203" pitchFamily="34" charset="0"/>
                <a:ea typeface="Calibri" panose="020F0502020204030204" pitchFamily="34" charset="0"/>
              </a:rPr>
              <a:t>Data flow - Ingestion </a:t>
            </a:r>
            <a:endParaRPr lang="en-IN" sz="1800" dirty="0">
              <a:latin typeface="IBM Plex Sans" panose="020B0503050203000203" pitchFamily="34" charset="0"/>
            </a:endParaRPr>
          </a:p>
        </p:txBody>
      </p:sp>
      <p:pic>
        <p:nvPicPr>
          <p:cNvPr id="4" name="Picture 3">
            <a:extLst>
              <a:ext uri="{FF2B5EF4-FFF2-40B4-BE49-F238E27FC236}">
                <a16:creationId xmlns:a16="http://schemas.microsoft.com/office/drawing/2014/main" id="{2332856F-B3EB-FB31-898A-CC92E0F8FC71}"/>
              </a:ext>
            </a:extLst>
          </p:cNvPr>
          <p:cNvPicPr>
            <a:picLocks noChangeAspect="1"/>
          </p:cNvPicPr>
          <p:nvPr/>
        </p:nvPicPr>
        <p:blipFill>
          <a:blip r:embed="rId2"/>
          <a:srcRect l="1" r="46042"/>
          <a:stretch/>
        </p:blipFill>
        <p:spPr>
          <a:xfrm>
            <a:off x="466725" y="878353"/>
            <a:ext cx="5776913" cy="5727978"/>
          </a:xfrm>
          <a:prstGeom prst="rect">
            <a:avLst/>
          </a:prstGeom>
        </p:spPr>
      </p:pic>
      <p:sp>
        <p:nvSpPr>
          <p:cNvPr id="5" name="TextBox 4">
            <a:extLst>
              <a:ext uri="{FF2B5EF4-FFF2-40B4-BE49-F238E27FC236}">
                <a16:creationId xmlns:a16="http://schemas.microsoft.com/office/drawing/2014/main" id="{B33B3F9E-4A73-270B-3D45-B9268CD04726}"/>
              </a:ext>
            </a:extLst>
          </p:cNvPr>
          <p:cNvSpPr txBox="1"/>
          <p:nvPr/>
        </p:nvSpPr>
        <p:spPr>
          <a:xfrm>
            <a:off x="6515100" y="806912"/>
            <a:ext cx="5210175" cy="5309146"/>
          </a:xfrm>
          <a:prstGeom prst="rect">
            <a:avLst/>
          </a:prstGeom>
          <a:noFill/>
        </p:spPr>
        <p:txBody>
          <a:bodyPr wrap="square" rtlCol="0">
            <a:spAutoFit/>
          </a:bodyPr>
          <a:lstStyle/>
          <a:p>
            <a:pPr marL="342900" indent="-342900">
              <a:spcBef>
                <a:spcPts val="600"/>
              </a:spcBef>
              <a:buFont typeface="+mj-lt"/>
              <a:buAutoNum type="arabicPeriod"/>
            </a:pPr>
            <a:r>
              <a:rPr lang="en-US" sz="1400" dirty="0">
                <a:latin typeface="IBM Plex Sans" panose="020B0503050203000203" pitchFamily="34" charset="0"/>
              </a:rPr>
              <a:t>CDC will be configured on databases of the structured data sources (e.g., CBS and others) to detect any change. </a:t>
            </a:r>
          </a:p>
          <a:p>
            <a:pPr marL="342900" indent="-342900">
              <a:spcBef>
                <a:spcPts val="600"/>
              </a:spcBef>
              <a:buFont typeface="+mj-lt"/>
              <a:buAutoNum type="arabicPeriod"/>
            </a:pPr>
            <a:r>
              <a:rPr lang="en-US" sz="1400" dirty="0">
                <a:latin typeface="IBM Plex Sans" panose="020B0503050203000203" pitchFamily="34" charset="0"/>
              </a:rPr>
              <a:t>CDC will write the data to the event stream with some retention period</a:t>
            </a:r>
          </a:p>
          <a:p>
            <a:pPr marL="342900" indent="-342900">
              <a:spcBef>
                <a:spcPts val="600"/>
              </a:spcBef>
              <a:buFont typeface="+mj-lt"/>
              <a:buAutoNum type="arabicPeriod"/>
            </a:pPr>
            <a:r>
              <a:rPr lang="en-US" sz="1400" dirty="0">
                <a:latin typeface="IBM Plex Sans" panose="020B0503050203000203" pitchFamily="34" charset="0"/>
              </a:rPr>
              <a:t>Sink connectors on event stream, will write the data on raw storage of the lakehouse in open data format (e.g., parquet). </a:t>
            </a:r>
          </a:p>
          <a:p>
            <a:pPr marL="342900" indent="-342900">
              <a:spcBef>
                <a:spcPts val="600"/>
              </a:spcBef>
              <a:buFont typeface="+mj-lt"/>
              <a:buAutoNum type="arabicPeriod"/>
            </a:pPr>
            <a:r>
              <a:rPr lang="en-US" sz="1400" dirty="0">
                <a:latin typeface="IBM Plex Sans" panose="020B0503050203000203" pitchFamily="34" charset="0"/>
              </a:rPr>
              <a:t>Data retained on event stream will be used by the stream processing platform for real-time analytics. </a:t>
            </a:r>
          </a:p>
          <a:p>
            <a:pPr marL="342900" indent="-342900">
              <a:spcBef>
                <a:spcPts val="600"/>
              </a:spcBef>
              <a:buFont typeface="+mj-lt"/>
              <a:buAutoNum type="arabicPeriod"/>
            </a:pPr>
            <a:r>
              <a:rPr lang="en-US" sz="1400" dirty="0">
                <a:latin typeface="IBM Plex Sans" panose="020B0503050203000203" pitchFamily="34" charset="0"/>
              </a:rPr>
              <a:t>Data from other sources (where CDC is not configured) will primarily be written in batch mode (otherwise it will follow the data flow explained above). </a:t>
            </a:r>
          </a:p>
          <a:p>
            <a:pPr marL="342900" indent="-342900">
              <a:spcBef>
                <a:spcPts val="600"/>
              </a:spcBef>
              <a:buFont typeface="+mj-lt"/>
              <a:buAutoNum type="arabicPeriod"/>
            </a:pPr>
            <a:r>
              <a:rPr lang="en-US" sz="1400" dirty="0">
                <a:latin typeface="IBM Plex Sans" panose="020B0503050203000203" pitchFamily="34" charset="0"/>
              </a:rPr>
              <a:t>Batch ingestion component (run in certain schedule by the job scheduler) will ingest the data. </a:t>
            </a:r>
          </a:p>
          <a:p>
            <a:pPr marL="800100" lvl="1" indent="-342900">
              <a:spcBef>
                <a:spcPts val="600"/>
              </a:spcBef>
              <a:buFont typeface="+mj-lt"/>
              <a:buAutoNum type="alphaLcPeriod"/>
            </a:pPr>
            <a:r>
              <a:rPr lang="en-US" sz="1400" dirty="0">
                <a:latin typeface="IBM Plex Sans" panose="020B0503050203000203" pitchFamily="34" charset="0"/>
              </a:rPr>
              <a:t>File connector will pull the data from designated SFTP location</a:t>
            </a:r>
          </a:p>
          <a:p>
            <a:pPr marL="800100" lvl="1" indent="-342900">
              <a:spcBef>
                <a:spcPts val="600"/>
              </a:spcBef>
              <a:buFont typeface="+mj-lt"/>
              <a:buAutoNum type="alphaLcPeriod"/>
            </a:pPr>
            <a:r>
              <a:rPr lang="en-US" sz="1400" dirty="0">
                <a:latin typeface="IBM Plex Sans" panose="020B0503050203000203" pitchFamily="34" charset="0"/>
              </a:rPr>
              <a:t>DB connector will pull from DB links provided</a:t>
            </a:r>
          </a:p>
          <a:p>
            <a:pPr marL="800100" lvl="1" indent="-342900">
              <a:spcBef>
                <a:spcPts val="600"/>
              </a:spcBef>
              <a:buFont typeface="+mj-lt"/>
              <a:buAutoNum type="alphaLcPeriod"/>
            </a:pPr>
            <a:r>
              <a:rPr lang="en-US" sz="1400" dirty="0">
                <a:latin typeface="IBM Plex Sans" panose="020B0503050203000203" pitchFamily="34" charset="0"/>
              </a:rPr>
              <a:t>API connector will pull data shared through API(s)</a:t>
            </a:r>
          </a:p>
          <a:p>
            <a:pPr marL="342900" indent="-342900">
              <a:spcBef>
                <a:spcPts val="600"/>
              </a:spcBef>
              <a:buFont typeface="+mj-lt"/>
              <a:buAutoNum type="arabicPeriod"/>
            </a:pPr>
            <a:r>
              <a:rPr lang="en-US" sz="1400" dirty="0">
                <a:latin typeface="IBM Plex Sans" panose="020B0503050203000203" pitchFamily="34" charset="0"/>
              </a:rPr>
              <a:t>Batch ingestion component will write the data on raw storage of the lakehouse in open data format (e.g., parquet). </a:t>
            </a:r>
          </a:p>
        </p:txBody>
      </p:sp>
    </p:spTree>
    <p:extLst>
      <p:ext uri="{BB962C8B-B14F-4D97-AF65-F5344CB8AC3E}">
        <p14:creationId xmlns:p14="http://schemas.microsoft.com/office/powerpoint/2010/main" val="348694087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0D9F1C-ED2B-D55D-60E5-EE8A38B9A114}"/>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1A82B318-8174-986C-4716-8C890FEBA32E}"/>
              </a:ext>
            </a:extLst>
          </p:cNvPr>
          <p:cNvSpPr txBox="1">
            <a:spLocks/>
          </p:cNvSpPr>
          <p:nvPr/>
        </p:nvSpPr>
        <p:spPr>
          <a:xfrm>
            <a:off x="376660" y="251669"/>
            <a:ext cx="11281942" cy="45298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2000" b="1" dirty="0">
                <a:latin typeface="IBM Plex Sans" panose="020B0503050203000203" pitchFamily="34" charset="0"/>
                <a:ea typeface="Calibri" panose="020F0502020204030204" pitchFamily="34" charset="0"/>
              </a:rPr>
              <a:t>Data flow - Transformation and reporting </a:t>
            </a:r>
            <a:endParaRPr lang="en-IN" sz="1800" dirty="0">
              <a:latin typeface="IBM Plex Sans" panose="020B0503050203000203" pitchFamily="34" charset="0"/>
            </a:endParaRPr>
          </a:p>
        </p:txBody>
      </p:sp>
      <p:sp>
        <p:nvSpPr>
          <p:cNvPr id="5" name="TextBox 4">
            <a:extLst>
              <a:ext uri="{FF2B5EF4-FFF2-40B4-BE49-F238E27FC236}">
                <a16:creationId xmlns:a16="http://schemas.microsoft.com/office/drawing/2014/main" id="{FC7448B2-A8D9-F601-46B9-656A3B240469}"/>
              </a:ext>
            </a:extLst>
          </p:cNvPr>
          <p:cNvSpPr txBox="1"/>
          <p:nvPr/>
        </p:nvSpPr>
        <p:spPr>
          <a:xfrm>
            <a:off x="6515100" y="806912"/>
            <a:ext cx="5210175" cy="4062651"/>
          </a:xfrm>
          <a:prstGeom prst="rect">
            <a:avLst/>
          </a:prstGeom>
          <a:noFill/>
        </p:spPr>
        <p:txBody>
          <a:bodyPr wrap="square" rtlCol="0">
            <a:spAutoFit/>
          </a:bodyPr>
          <a:lstStyle/>
          <a:p>
            <a:pPr marL="342900" indent="-342900">
              <a:spcBef>
                <a:spcPts val="600"/>
              </a:spcBef>
              <a:buFont typeface="+mj-lt"/>
              <a:buAutoNum type="arabicPeriod"/>
            </a:pPr>
            <a:r>
              <a:rPr lang="en-US" sz="1400" dirty="0">
                <a:latin typeface="IBM Plex Sans" panose="020B0503050203000203" pitchFamily="34" charset="0"/>
              </a:rPr>
              <a:t>The data updates that need real-time reporting, will be pushed (after necessary transformation) to Real-time marts by the stream processing components.  </a:t>
            </a:r>
          </a:p>
          <a:p>
            <a:pPr marL="342900" indent="-342900">
              <a:spcBef>
                <a:spcPts val="600"/>
              </a:spcBef>
              <a:buFont typeface="+mj-lt"/>
              <a:buAutoNum type="arabicPeriod"/>
            </a:pPr>
            <a:r>
              <a:rPr lang="en-US" sz="1400" dirty="0">
                <a:latin typeface="IBM Plex Sans" panose="020B0503050203000203" pitchFamily="34" charset="0"/>
              </a:rPr>
              <a:t>For other updates, the orchestration component will invoke the data transformation jobs in a staged manner for the data to move:</a:t>
            </a:r>
          </a:p>
          <a:p>
            <a:pPr marL="800100" lvl="1" indent="-342900">
              <a:spcBef>
                <a:spcPts val="600"/>
              </a:spcBef>
              <a:buFont typeface="+mj-lt"/>
              <a:buAutoNum type="alphaLcPeriod"/>
            </a:pPr>
            <a:r>
              <a:rPr lang="en-US" sz="1400" dirty="0">
                <a:latin typeface="IBM Plex Sans" panose="020B0503050203000203" pitchFamily="34" charset="0"/>
              </a:rPr>
              <a:t>From raw to curated zone after some data curations and translations</a:t>
            </a:r>
          </a:p>
          <a:p>
            <a:pPr marL="800100" lvl="1" indent="-342900">
              <a:spcBef>
                <a:spcPts val="600"/>
              </a:spcBef>
              <a:buFont typeface="+mj-lt"/>
              <a:buAutoNum type="alphaLcPeriod"/>
            </a:pPr>
            <a:r>
              <a:rPr lang="en-US" sz="1400" dirty="0">
                <a:latin typeface="IBM Plex Sans" panose="020B0503050203000203" pitchFamily="34" charset="0"/>
              </a:rPr>
              <a:t>From curated to conformed zone as the necessarily transformation takes place to arrange the data by subject area and not by sources. </a:t>
            </a:r>
          </a:p>
          <a:p>
            <a:pPr marL="342900" indent="-342900">
              <a:spcBef>
                <a:spcPts val="600"/>
              </a:spcBef>
              <a:buFont typeface="+mj-lt"/>
              <a:buAutoNum type="arabicPeriod"/>
            </a:pPr>
            <a:r>
              <a:rPr lang="en-US" sz="1400" dirty="0">
                <a:latin typeface="IBM Plex Sans" panose="020B0503050203000203" pitchFamily="34" charset="0"/>
              </a:rPr>
              <a:t>Data from Staging or Conformed layer will be pushed to the data warehouse (DWH) marts to represent the data through dimensional model and arranged by columns. This could be done by the data processing component, or the DWH database may have the capability to pull the data from object store as and when there are certain update. </a:t>
            </a:r>
          </a:p>
        </p:txBody>
      </p:sp>
      <p:pic>
        <p:nvPicPr>
          <p:cNvPr id="6" name="Picture 5">
            <a:extLst>
              <a:ext uri="{FF2B5EF4-FFF2-40B4-BE49-F238E27FC236}">
                <a16:creationId xmlns:a16="http://schemas.microsoft.com/office/drawing/2014/main" id="{153DA1DA-339B-036A-C32F-D44272715A52}"/>
              </a:ext>
            </a:extLst>
          </p:cNvPr>
          <p:cNvPicPr>
            <a:picLocks noChangeAspect="1"/>
          </p:cNvPicPr>
          <p:nvPr/>
        </p:nvPicPr>
        <p:blipFill>
          <a:blip r:embed="rId2"/>
          <a:srcRect l="35722" r="11917"/>
          <a:stretch/>
        </p:blipFill>
        <p:spPr>
          <a:xfrm>
            <a:off x="466725" y="864064"/>
            <a:ext cx="5629275" cy="5751796"/>
          </a:xfrm>
          <a:prstGeom prst="rect">
            <a:avLst/>
          </a:prstGeom>
        </p:spPr>
      </p:pic>
    </p:spTree>
    <p:extLst>
      <p:ext uri="{BB962C8B-B14F-4D97-AF65-F5344CB8AC3E}">
        <p14:creationId xmlns:p14="http://schemas.microsoft.com/office/powerpoint/2010/main" val="295563867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79D86E2-0688-D024-93C3-CB1B2978189E}"/>
              </a:ext>
            </a:extLst>
          </p:cNvPr>
          <p:cNvSpPr/>
          <p:nvPr/>
        </p:nvSpPr>
        <p:spPr>
          <a:xfrm>
            <a:off x="397564" y="1258836"/>
            <a:ext cx="865084" cy="1763517"/>
          </a:xfrm>
          <a:prstGeom prst="rect">
            <a:avLst/>
          </a:prstGeom>
          <a:solidFill>
            <a:schemeClr val="accent5">
              <a:lumMod val="20000"/>
              <a:lumOff val="80000"/>
            </a:schemeClr>
          </a:solidFill>
          <a:ln w="3175">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defTabSz="1097236"/>
            <a:r>
              <a:rPr lang="en-US" sz="900" dirty="0">
                <a:solidFill>
                  <a:schemeClr val="tx1"/>
                </a:solidFill>
                <a:latin typeface="IBM Plex Sans" panose="020B0503050203000203" pitchFamily="34" charset="0"/>
              </a:rPr>
              <a:t>Broker</a:t>
            </a:r>
          </a:p>
        </p:txBody>
      </p:sp>
      <p:sp>
        <p:nvSpPr>
          <p:cNvPr id="3" name="Rectangle 2">
            <a:extLst>
              <a:ext uri="{FF2B5EF4-FFF2-40B4-BE49-F238E27FC236}">
                <a16:creationId xmlns:a16="http://schemas.microsoft.com/office/drawing/2014/main" id="{7CC576D5-170A-1F9D-A219-FB71344D84F9}"/>
              </a:ext>
            </a:extLst>
          </p:cNvPr>
          <p:cNvSpPr/>
          <p:nvPr/>
        </p:nvSpPr>
        <p:spPr>
          <a:xfrm>
            <a:off x="463826" y="1539737"/>
            <a:ext cx="732562" cy="1072295"/>
          </a:xfrm>
          <a:prstGeom prst="rect">
            <a:avLst/>
          </a:prstGeom>
          <a:solidFill>
            <a:schemeClr val="bg1"/>
          </a:solidFill>
          <a:ln w="9525">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defTabSz="1097236"/>
            <a:r>
              <a:rPr lang="en-US" sz="900" dirty="0">
                <a:solidFill>
                  <a:schemeClr val="tx1"/>
                </a:solidFill>
                <a:latin typeface="IBM Plex Sans" panose="020B0503050203000203" pitchFamily="34" charset="0"/>
              </a:rPr>
              <a:t>Topic 1</a:t>
            </a:r>
          </a:p>
        </p:txBody>
      </p:sp>
      <p:sp>
        <p:nvSpPr>
          <p:cNvPr id="4" name="Rectangle 3">
            <a:extLst>
              <a:ext uri="{FF2B5EF4-FFF2-40B4-BE49-F238E27FC236}">
                <a16:creationId xmlns:a16="http://schemas.microsoft.com/office/drawing/2014/main" id="{A53B6257-0910-33C7-A4DD-7FEAF661E328}"/>
              </a:ext>
            </a:extLst>
          </p:cNvPr>
          <p:cNvSpPr/>
          <p:nvPr/>
        </p:nvSpPr>
        <p:spPr>
          <a:xfrm>
            <a:off x="542107" y="1822518"/>
            <a:ext cx="576000" cy="164631"/>
          </a:xfrm>
          <a:prstGeom prst="rect">
            <a:avLst/>
          </a:prstGeom>
          <a:solidFill>
            <a:schemeClr val="bg1">
              <a:lumMod val="95000"/>
            </a:schemeClr>
          </a:solidFill>
          <a:ln w="3175">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defTabSz="1097236"/>
            <a:r>
              <a:rPr lang="en-US" sz="800" b="1" dirty="0">
                <a:solidFill>
                  <a:schemeClr val="tx1"/>
                </a:solidFill>
                <a:latin typeface="IBM Plex Sans" panose="020B0503050203000203" pitchFamily="34" charset="0"/>
              </a:rPr>
              <a:t>Partition 1</a:t>
            </a:r>
          </a:p>
        </p:txBody>
      </p:sp>
      <p:sp>
        <p:nvSpPr>
          <p:cNvPr id="5" name="Rectangle 4">
            <a:extLst>
              <a:ext uri="{FF2B5EF4-FFF2-40B4-BE49-F238E27FC236}">
                <a16:creationId xmlns:a16="http://schemas.microsoft.com/office/drawing/2014/main" id="{DC09D5A9-CF0F-5107-EE52-4F304349507C}"/>
              </a:ext>
            </a:extLst>
          </p:cNvPr>
          <p:cNvSpPr/>
          <p:nvPr/>
        </p:nvSpPr>
        <p:spPr>
          <a:xfrm>
            <a:off x="542107" y="2014412"/>
            <a:ext cx="576000" cy="164631"/>
          </a:xfrm>
          <a:prstGeom prst="rect">
            <a:avLst/>
          </a:prstGeom>
          <a:solidFill>
            <a:schemeClr val="bg1">
              <a:lumMod val="95000"/>
            </a:schemeClr>
          </a:solidFill>
          <a:ln w="3175">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defTabSz="1097236"/>
            <a:r>
              <a:rPr lang="en-US" sz="800" dirty="0">
                <a:solidFill>
                  <a:schemeClr val="tx1"/>
                </a:solidFill>
                <a:latin typeface="IBM Plex Sans" panose="020B0503050203000203" pitchFamily="34" charset="0"/>
              </a:rPr>
              <a:t>Partition 2</a:t>
            </a:r>
          </a:p>
        </p:txBody>
      </p:sp>
      <p:sp>
        <p:nvSpPr>
          <p:cNvPr id="6" name="Rectangle 5">
            <a:extLst>
              <a:ext uri="{FF2B5EF4-FFF2-40B4-BE49-F238E27FC236}">
                <a16:creationId xmlns:a16="http://schemas.microsoft.com/office/drawing/2014/main" id="{F7B2016E-16EF-462F-B046-FA42734C012B}"/>
              </a:ext>
            </a:extLst>
          </p:cNvPr>
          <p:cNvSpPr/>
          <p:nvPr/>
        </p:nvSpPr>
        <p:spPr>
          <a:xfrm>
            <a:off x="542107" y="2206306"/>
            <a:ext cx="576000" cy="164631"/>
          </a:xfrm>
          <a:prstGeom prst="rect">
            <a:avLst/>
          </a:prstGeom>
          <a:solidFill>
            <a:schemeClr val="bg1">
              <a:lumMod val="95000"/>
            </a:schemeClr>
          </a:solidFill>
          <a:ln w="3175">
            <a:solidFill>
              <a:schemeClr val="tx1">
                <a:lumMod val="50000"/>
                <a:lumOff val="50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defTabSz="1097236"/>
            <a:r>
              <a:rPr lang="en-US" sz="800" dirty="0">
                <a:solidFill>
                  <a:schemeClr val="tx1"/>
                </a:solidFill>
                <a:latin typeface="IBM Plex Sans" panose="020B0503050203000203" pitchFamily="34" charset="0"/>
              </a:rPr>
              <a:t>Partition ..</a:t>
            </a:r>
          </a:p>
        </p:txBody>
      </p:sp>
      <p:sp>
        <p:nvSpPr>
          <p:cNvPr id="7" name="Rectangle 6">
            <a:extLst>
              <a:ext uri="{FF2B5EF4-FFF2-40B4-BE49-F238E27FC236}">
                <a16:creationId xmlns:a16="http://schemas.microsoft.com/office/drawing/2014/main" id="{E651F970-DD4F-DB43-85EA-B90EAF4E7210}"/>
              </a:ext>
            </a:extLst>
          </p:cNvPr>
          <p:cNvSpPr/>
          <p:nvPr/>
        </p:nvSpPr>
        <p:spPr>
          <a:xfrm>
            <a:off x="542107" y="2398200"/>
            <a:ext cx="576000" cy="164631"/>
          </a:xfrm>
          <a:prstGeom prst="rect">
            <a:avLst/>
          </a:prstGeom>
          <a:solidFill>
            <a:schemeClr val="bg1">
              <a:lumMod val="95000"/>
            </a:schemeClr>
          </a:solidFill>
          <a:ln w="3175">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defTabSz="1097236"/>
            <a:r>
              <a:rPr lang="en-US" sz="800" dirty="0">
                <a:solidFill>
                  <a:schemeClr val="tx1"/>
                </a:solidFill>
                <a:latin typeface="IBM Plex Sans" panose="020B0503050203000203" pitchFamily="34" charset="0"/>
              </a:rPr>
              <a:t>Partition n</a:t>
            </a:r>
          </a:p>
        </p:txBody>
      </p:sp>
      <p:sp>
        <p:nvSpPr>
          <p:cNvPr id="8" name="Rectangle 7">
            <a:extLst>
              <a:ext uri="{FF2B5EF4-FFF2-40B4-BE49-F238E27FC236}">
                <a16:creationId xmlns:a16="http://schemas.microsoft.com/office/drawing/2014/main" id="{B57CD8D2-4C55-B5BD-23E3-2799459AB14A}"/>
              </a:ext>
            </a:extLst>
          </p:cNvPr>
          <p:cNvSpPr/>
          <p:nvPr/>
        </p:nvSpPr>
        <p:spPr>
          <a:xfrm>
            <a:off x="1332602" y="1258836"/>
            <a:ext cx="865084" cy="1763517"/>
          </a:xfrm>
          <a:prstGeom prst="rect">
            <a:avLst/>
          </a:prstGeom>
          <a:solidFill>
            <a:schemeClr val="accent5">
              <a:lumMod val="20000"/>
              <a:lumOff val="80000"/>
            </a:schemeClr>
          </a:solidFill>
          <a:ln w="3175">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defTabSz="1097236"/>
            <a:r>
              <a:rPr lang="en-US" sz="900" dirty="0">
                <a:solidFill>
                  <a:schemeClr val="tx1"/>
                </a:solidFill>
                <a:latin typeface="IBM Plex Sans" panose="020B0503050203000203" pitchFamily="34" charset="0"/>
              </a:rPr>
              <a:t>Broker</a:t>
            </a:r>
          </a:p>
        </p:txBody>
      </p:sp>
      <p:sp>
        <p:nvSpPr>
          <p:cNvPr id="9" name="Rectangle 8">
            <a:extLst>
              <a:ext uri="{FF2B5EF4-FFF2-40B4-BE49-F238E27FC236}">
                <a16:creationId xmlns:a16="http://schemas.microsoft.com/office/drawing/2014/main" id="{48571F1C-B163-3917-ACFC-472277386D19}"/>
              </a:ext>
            </a:extLst>
          </p:cNvPr>
          <p:cNvSpPr/>
          <p:nvPr/>
        </p:nvSpPr>
        <p:spPr>
          <a:xfrm>
            <a:off x="1398864" y="1539737"/>
            <a:ext cx="732562" cy="1072295"/>
          </a:xfrm>
          <a:prstGeom prst="rect">
            <a:avLst/>
          </a:prstGeom>
          <a:solidFill>
            <a:schemeClr val="bg1"/>
          </a:solidFill>
          <a:ln w="9525">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defTabSz="1097236"/>
            <a:r>
              <a:rPr lang="en-US" sz="900" dirty="0">
                <a:solidFill>
                  <a:schemeClr val="tx1"/>
                </a:solidFill>
                <a:latin typeface="IBM Plex Sans" panose="020B0503050203000203" pitchFamily="34" charset="0"/>
              </a:rPr>
              <a:t>Topic 1</a:t>
            </a:r>
          </a:p>
        </p:txBody>
      </p:sp>
      <p:sp>
        <p:nvSpPr>
          <p:cNvPr id="10" name="Rectangle 9">
            <a:extLst>
              <a:ext uri="{FF2B5EF4-FFF2-40B4-BE49-F238E27FC236}">
                <a16:creationId xmlns:a16="http://schemas.microsoft.com/office/drawing/2014/main" id="{D050AC7F-CDDE-4937-BDCB-05FD9D7A35BC}"/>
              </a:ext>
            </a:extLst>
          </p:cNvPr>
          <p:cNvSpPr/>
          <p:nvPr/>
        </p:nvSpPr>
        <p:spPr>
          <a:xfrm>
            <a:off x="1477145" y="1822518"/>
            <a:ext cx="576000" cy="164631"/>
          </a:xfrm>
          <a:prstGeom prst="rect">
            <a:avLst/>
          </a:prstGeom>
          <a:solidFill>
            <a:schemeClr val="bg1">
              <a:lumMod val="95000"/>
            </a:schemeClr>
          </a:solidFill>
          <a:ln w="3175">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defTabSz="1097236"/>
            <a:r>
              <a:rPr lang="en-US" sz="800" dirty="0">
                <a:solidFill>
                  <a:schemeClr val="tx1"/>
                </a:solidFill>
                <a:latin typeface="IBM Plex Sans" panose="020B0503050203000203" pitchFamily="34" charset="0"/>
              </a:rPr>
              <a:t>Partition 1</a:t>
            </a:r>
          </a:p>
        </p:txBody>
      </p:sp>
      <p:sp>
        <p:nvSpPr>
          <p:cNvPr id="11" name="Rectangle 10">
            <a:extLst>
              <a:ext uri="{FF2B5EF4-FFF2-40B4-BE49-F238E27FC236}">
                <a16:creationId xmlns:a16="http://schemas.microsoft.com/office/drawing/2014/main" id="{4B479A77-5AF9-929B-BE80-9D41A9C74C00}"/>
              </a:ext>
            </a:extLst>
          </p:cNvPr>
          <p:cNvSpPr/>
          <p:nvPr/>
        </p:nvSpPr>
        <p:spPr>
          <a:xfrm>
            <a:off x="1477145" y="2014412"/>
            <a:ext cx="576000" cy="164631"/>
          </a:xfrm>
          <a:prstGeom prst="rect">
            <a:avLst/>
          </a:prstGeom>
          <a:solidFill>
            <a:schemeClr val="bg1">
              <a:lumMod val="95000"/>
            </a:schemeClr>
          </a:solidFill>
          <a:ln w="3175">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defTabSz="1097236"/>
            <a:r>
              <a:rPr lang="en-US" sz="800" b="1" dirty="0">
                <a:solidFill>
                  <a:schemeClr val="tx1"/>
                </a:solidFill>
                <a:latin typeface="IBM Plex Sans" panose="020B0503050203000203" pitchFamily="34" charset="0"/>
              </a:rPr>
              <a:t>Partition 2</a:t>
            </a:r>
          </a:p>
        </p:txBody>
      </p:sp>
      <p:sp>
        <p:nvSpPr>
          <p:cNvPr id="12" name="Rectangle 11">
            <a:extLst>
              <a:ext uri="{FF2B5EF4-FFF2-40B4-BE49-F238E27FC236}">
                <a16:creationId xmlns:a16="http://schemas.microsoft.com/office/drawing/2014/main" id="{6DB7EB6B-5550-C10D-EB14-9875D68651E7}"/>
              </a:ext>
            </a:extLst>
          </p:cNvPr>
          <p:cNvSpPr/>
          <p:nvPr/>
        </p:nvSpPr>
        <p:spPr>
          <a:xfrm>
            <a:off x="1477145" y="2206306"/>
            <a:ext cx="576000" cy="164631"/>
          </a:xfrm>
          <a:prstGeom prst="rect">
            <a:avLst/>
          </a:prstGeom>
          <a:solidFill>
            <a:schemeClr val="bg1">
              <a:lumMod val="95000"/>
            </a:schemeClr>
          </a:solidFill>
          <a:ln w="3175">
            <a:solidFill>
              <a:schemeClr val="tx1">
                <a:lumMod val="50000"/>
                <a:lumOff val="50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defTabSz="1097236"/>
            <a:r>
              <a:rPr lang="en-US" sz="800" dirty="0">
                <a:solidFill>
                  <a:schemeClr val="tx1"/>
                </a:solidFill>
                <a:latin typeface="IBM Plex Sans" panose="020B0503050203000203" pitchFamily="34" charset="0"/>
              </a:rPr>
              <a:t>Partition ..</a:t>
            </a:r>
          </a:p>
        </p:txBody>
      </p:sp>
      <p:sp>
        <p:nvSpPr>
          <p:cNvPr id="13" name="Rectangle 12">
            <a:extLst>
              <a:ext uri="{FF2B5EF4-FFF2-40B4-BE49-F238E27FC236}">
                <a16:creationId xmlns:a16="http://schemas.microsoft.com/office/drawing/2014/main" id="{AF28A75E-8B19-BE5E-B011-BB72167E9C08}"/>
              </a:ext>
            </a:extLst>
          </p:cNvPr>
          <p:cNvSpPr/>
          <p:nvPr/>
        </p:nvSpPr>
        <p:spPr>
          <a:xfrm>
            <a:off x="1477145" y="2398200"/>
            <a:ext cx="576000" cy="164631"/>
          </a:xfrm>
          <a:prstGeom prst="rect">
            <a:avLst/>
          </a:prstGeom>
          <a:solidFill>
            <a:schemeClr val="bg1">
              <a:lumMod val="95000"/>
            </a:schemeClr>
          </a:solidFill>
          <a:ln w="3175">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defTabSz="1097236"/>
            <a:r>
              <a:rPr lang="en-US" sz="800" dirty="0">
                <a:solidFill>
                  <a:schemeClr val="tx1"/>
                </a:solidFill>
                <a:latin typeface="IBM Plex Sans" panose="020B0503050203000203" pitchFamily="34" charset="0"/>
              </a:rPr>
              <a:t>Partition n</a:t>
            </a:r>
          </a:p>
        </p:txBody>
      </p:sp>
      <p:sp>
        <p:nvSpPr>
          <p:cNvPr id="14" name="Rectangle 13">
            <a:extLst>
              <a:ext uri="{FF2B5EF4-FFF2-40B4-BE49-F238E27FC236}">
                <a16:creationId xmlns:a16="http://schemas.microsoft.com/office/drawing/2014/main" id="{2E99DF6E-98C1-E7AE-2B37-45A5D0073A35}"/>
              </a:ext>
            </a:extLst>
          </p:cNvPr>
          <p:cNvSpPr/>
          <p:nvPr/>
        </p:nvSpPr>
        <p:spPr>
          <a:xfrm>
            <a:off x="2267640" y="1258836"/>
            <a:ext cx="865084" cy="1763517"/>
          </a:xfrm>
          <a:prstGeom prst="rect">
            <a:avLst/>
          </a:prstGeom>
          <a:solidFill>
            <a:schemeClr val="accent5">
              <a:lumMod val="20000"/>
              <a:lumOff val="80000"/>
            </a:schemeClr>
          </a:solidFill>
          <a:ln w="3175">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defTabSz="1097236"/>
            <a:r>
              <a:rPr lang="en-US" sz="900" dirty="0">
                <a:solidFill>
                  <a:schemeClr val="tx1"/>
                </a:solidFill>
                <a:latin typeface="IBM Plex Sans" panose="020B0503050203000203" pitchFamily="34" charset="0"/>
              </a:rPr>
              <a:t>Broker</a:t>
            </a:r>
          </a:p>
        </p:txBody>
      </p:sp>
      <p:sp>
        <p:nvSpPr>
          <p:cNvPr id="15" name="Rectangle 14">
            <a:extLst>
              <a:ext uri="{FF2B5EF4-FFF2-40B4-BE49-F238E27FC236}">
                <a16:creationId xmlns:a16="http://schemas.microsoft.com/office/drawing/2014/main" id="{9E3C6F91-88B1-DE0C-4BC7-D0D4B345CA7F}"/>
              </a:ext>
            </a:extLst>
          </p:cNvPr>
          <p:cNvSpPr/>
          <p:nvPr/>
        </p:nvSpPr>
        <p:spPr>
          <a:xfrm>
            <a:off x="2333902" y="1539737"/>
            <a:ext cx="732562" cy="1072295"/>
          </a:xfrm>
          <a:prstGeom prst="rect">
            <a:avLst/>
          </a:prstGeom>
          <a:solidFill>
            <a:schemeClr val="bg1"/>
          </a:solidFill>
          <a:ln w="9525">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defTabSz="1097236"/>
            <a:r>
              <a:rPr lang="en-US" sz="900" dirty="0">
                <a:solidFill>
                  <a:schemeClr val="tx1"/>
                </a:solidFill>
                <a:latin typeface="IBM Plex Sans" panose="020B0503050203000203" pitchFamily="34" charset="0"/>
              </a:rPr>
              <a:t>Topic 1</a:t>
            </a:r>
          </a:p>
        </p:txBody>
      </p:sp>
      <p:sp>
        <p:nvSpPr>
          <p:cNvPr id="16" name="Rectangle 15">
            <a:extLst>
              <a:ext uri="{FF2B5EF4-FFF2-40B4-BE49-F238E27FC236}">
                <a16:creationId xmlns:a16="http://schemas.microsoft.com/office/drawing/2014/main" id="{27D17978-99D8-6392-7710-EFCCE640FC2F}"/>
              </a:ext>
            </a:extLst>
          </p:cNvPr>
          <p:cNvSpPr/>
          <p:nvPr/>
        </p:nvSpPr>
        <p:spPr>
          <a:xfrm>
            <a:off x="2412183" y="1822518"/>
            <a:ext cx="576000" cy="164631"/>
          </a:xfrm>
          <a:prstGeom prst="rect">
            <a:avLst/>
          </a:prstGeom>
          <a:solidFill>
            <a:schemeClr val="bg1">
              <a:lumMod val="95000"/>
            </a:schemeClr>
          </a:solidFill>
          <a:ln w="3175">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defTabSz="1097236"/>
            <a:r>
              <a:rPr lang="en-US" sz="800" dirty="0">
                <a:solidFill>
                  <a:schemeClr val="tx1"/>
                </a:solidFill>
                <a:latin typeface="IBM Plex Sans" panose="020B0503050203000203" pitchFamily="34" charset="0"/>
              </a:rPr>
              <a:t>Partition 1</a:t>
            </a:r>
          </a:p>
        </p:txBody>
      </p:sp>
      <p:sp>
        <p:nvSpPr>
          <p:cNvPr id="17" name="Rectangle 16">
            <a:extLst>
              <a:ext uri="{FF2B5EF4-FFF2-40B4-BE49-F238E27FC236}">
                <a16:creationId xmlns:a16="http://schemas.microsoft.com/office/drawing/2014/main" id="{731DDB4D-B9D7-15D7-B234-5CD60F70087B}"/>
              </a:ext>
            </a:extLst>
          </p:cNvPr>
          <p:cNvSpPr/>
          <p:nvPr/>
        </p:nvSpPr>
        <p:spPr>
          <a:xfrm>
            <a:off x="2412183" y="2014412"/>
            <a:ext cx="576000" cy="164631"/>
          </a:xfrm>
          <a:prstGeom prst="rect">
            <a:avLst/>
          </a:prstGeom>
          <a:solidFill>
            <a:schemeClr val="bg1">
              <a:lumMod val="95000"/>
            </a:schemeClr>
          </a:solidFill>
          <a:ln w="3175">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defTabSz="1097236"/>
            <a:r>
              <a:rPr lang="en-US" sz="800" dirty="0">
                <a:solidFill>
                  <a:schemeClr val="tx1"/>
                </a:solidFill>
                <a:latin typeface="IBM Plex Sans" panose="020B0503050203000203" pitchFamily="34" charset="0"/>
              </a:rPr>
              <a:t>Partition 2</a:t>
            </a:r>
          </a:p>
        </p:txBody>
      </p:sp>
      <p:sp>
        <p:nvSpPr>
          <p:cNvPr id="18" name="Rectangle 17">
            <a:extLst>
              <a:ext uri="{FF2B5EF4-FFF2-40B4-BE49-F238E27FC236}">
                <a16:creationId xmlns:a16="http://schemas.microsoft.com/office/drawing/2014/main" id="{CEF3FBB7-B2C0-9674-9D18-AF330804C734}"/>
              </a:ext>
            </a:extLst>
          </p:cNvPr>
          <p:cNvSpPr/>
          <p:nvPr/>
        </p:nvSpPr>
        <p:spPr>
          <a:xfrm>
            <a:off x="2412183" y="2206306"/>
            <a:ext cx="576000" cy="164631"/>
          </a:xfrm>
          <a:prstGeom prst="rect">
            <a:avLst/>
          </a:prstGeom>
          <a:solidFill>
            <a:schemeClr val="bg1">
              <a:lumMod val="95000"/>
            </a:schemeClr>
          </a:solidFill>
          <a:ln w="3175">
            <a:solidFill>
              <a:schemeClr val="tx1">
                <a:lumMod val="50000"/>
                <a:lumOff val="50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defTabSz="1097236"/>
            <a:r>
              <a:rPr lang="en-US" sz="800" dirty="0">
                <a:solidFill>
                  <a:schemeClr val="tx1"/>
                </a:solidFill>
                <a:latin typeface="IBM Plex Sans" panose="020B0503050203000203" pitchFamily="34" charset="0"/>
              </a:rPr>
              <a:t>Partition ..</a:t>
            </a:r>
          </a:p>
        </p:txBody>
      </p:sp>
      <p:sp>
        <p:nvSpPr>
          <p:cNvPr id="19" name="Rectangle 18">
            <a:extLst>
              <a:ext uri="{FF2B5EF4-FFF2-40B4-BE49-F238E27FC236}">
                <a16:creationId xmlns:a16="http://schemas.microsoft.com/office/drawing/2014/main" id="{1794805E-B3A4-B438-0446-73B46408C194}"/>
              </a:ext>
            </a:extLst>
          </p:cNvPr>
          <p:cNvSpPr/>
          <p:nvPr/>
        </p:nvSpPr>
        <p:spPr>
          <a:xfrm>
            <a:off x="2412183" y="2398200"/>
            <a:ext cx="576000" cy="164631"/>
          </a:xfrm>
          <a:prstGeom prst="rect">
            <a:avLst/>
          </a:prstGeom>
          <a:solidFill>
            <a:schemeClr val="bg1">
              <a:lumMod val="95000"/>
            </a:schemeClr>
          </a:solidFill>
          <a:ln w="3175">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defTabSz="1097236"/>
            <a:r>
              <a:rPr lang="en-US" sz="800" b="1" dirty="0">
                <a:solidFill>
                  <a:schemeClr val="tx1"/>
                </a:solidFill>
                <a:latin typeface="IBM Plex Sans" panose="020B0503050203000203" pitchFamily="34" charset="0"/>
              </a:rPr>
              <a:t>Partition n</a:t>
            </a:r>
          </a:p>
        </p:txBody>
      </p:sp>
      <p:sp>
        <p:nvSpPr>
          <p:cNvPr id="20" name="Rectangle 19">
            <a:extLst>
              <a:ext uri="{FF2B5EF4-FFF2-40B4-BE49-F238E27FC236}">
                <a16:creationId xmlns:a16="http://schemas.microsoft.com/office/drawing/2014/main" id="{8809D6F6-5068-FB2F-7A1E-22CA67DD223D}"/>
              </a:ext>
            </a:extLst>
          </p:cNvPr>
          <p:cNvSpPr/>
          <p:nvPr/>
        </p:nvSpPr>
        <p:spPr>
          <a:xfrm>
            <a:off x="463826" y="2671197"/>
            <a:ext cx="732562" cy="233453"/>
          </a:xfrm>
          <a:prstGeom prst="rect">
            <a:avLst/>
          </a:prstGeom>
          <a:solidFill>
            <a:schemeClr val="bg1"/>
          </a:solidFill>
          <a:ln w="9525">
            <a:solidFill>
              <a:schemeClr val="tx1">
                <a:lumMod val="50000"/>
                <a:lumOff val="50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defTabSz="1097236"/>
            <a:r>
              <a:rPr lang="en-US" sz="900" dirty="0">
                <a:solidFill>
                  <a:schemeClr val="tx1"/>
                </a:solidFill>
                <a:latin typeface="IBM Plex Sans" panose="020B0503050203000203" pitchFamily="34" charset="0"/>
              </a:rPr>
              <a:t>Topic 2</a:t>
            </a:r>
          </a:p>
        </p:txBody>
      </p:sp>
      <p:sp>
        <p:nvSpPr>
          <p:cNvPr id="21" name="Rectangle 20">
            <a:extLst>
              <a:ext uri="{FF2B5EF4-FFF2-40B4-BE49-F238E27FC236}">
                <a16:creationId xmlns:a16="http://schemas.microsoft.com/office/drawing/2014/main" id="{AFE05CD8-E6CD-0214-C08A-F88975D06D9D}"/>
              </a:ext>
            </a:extLst>
          </p:cNvPr>
          <p:cNvSpPr/>
          <p:nvPr/>
        </p:nvSpPr>
        <p:spPr>
          <a:xfrm>
            <a:off x="1398864" y="2669364"/>
            <a:ext cx="732562" cy="233453"/>
          </a:xfrm>
          <a:prstGeom prst="rect">
            <a:avLst/>
          </a:prstGeom>
          <a:solidFill>
            <a:schemeClr val="bg1"/>
          </a:solidFill>
          <a:ln w="9525">
            <a:solidFill>
              <a:schemeClr val="tx1">
                <a:lumMod val="50000"/>
                <a:lumOff val="50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defTabSz="1097236"/>
            <a:r>
              <a:rPr lang="en-US" sz="900" dirty="0">
                <a:solidFill>
                  <a:schemeClr val="tx1"/>
                </a:solidFill>
                <a:latin typeface="IBM Plex Sans" panose="020B0503050203000203" pitchFamily="34" charset="0"/>
              </a:rPr>
              <a:t>Topic 2</a:t>
            </a:r>
          </a:p>
        </p:txBody>
      </p:sp>
      <p:sp>
        <p:nvSpPr>
          <p:cNvPr id="22" name="Rectangle 21">
            <a:extLst>
              <a:ext uri="{FF2B5EF4-FFF2-40B4-BE49-F238E27FC236}">
                <a16:creationId xmlns:a16="http://schemas.microsoft.com/office/drawing/2014/main" id="{735215BC-4BF7-D03D-1D8F-6CF5B349909F}"/>
              </a:ext>
            </a:extLst>
          </p:cNvPr>
          <p:cNvSpPr/>
          <p:nvPr/>
        </p:nvSpPr>
        <p:spPr>
          <a:xfrm>
            <a:off x="2333902" y="2667531"/>
            <a:ext cx="732562" cy="233453"/>
          </a:xfrm>
          <a:prstGeom prst="rect">
            <a:avLst/>
          </a:prstGeom>
          <a:solidFill>
            <a:schemeClr val="bg1"/>
          </a:solidFill>
          <a:ln w="9525">
            <a:solidFill>
              <a:schemeClr val="tx1">
                <a:lumMod val="50000"/>
                <a:lumOff val="50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defTabSz="1097236"/>
            <a:r>
              <a:rPr lang="en-US" sz="900" dirty="0">
                <a:solidFill>
                  <a:schemeClr val="tx1"/>
                </a:solidFill>
                <a:latin typeface="IBM Plex Sans" panose="020B0503050203000203" pitchFamily="34" charset="0"/>
              </a:rPr>
              <a:t>Topic 2</a:t>
            </a:r>
          </a:p>
        </p:txBody>
      </p:sp>
      <p:sp>
        <p:nvSpPr>
          <p:cNvPr id="24" name="Rectangle 23">
            <a:extLst>
              <a:ext uri="{FF2B5EF4-FFF2-40B4-BE49-F238E27FC236}">
                <a16:creationId xmlns:a16="http://schemas.microsoft.com/office/drawing/2014/main" id="{18C5899C-36A6-9F3F-C085-3E20BB3B6E71}"/>
              </a:ext>
            </a:extLst>
          </p:cNvPr>
          <p:cNvSpPr/>
          <p:nvPr/>
        </p:nvSpPr>
        <p:spPr>
          <a:xfrm>
            <a:off x="3793382" y="1258836"/>
            <a:ext cx="1260000" cy="1303995"/>
          </a:xfrm>
          <a:prstGeom prst="rect">
            <a:avLst/>
          </a:prstGeom>
          <a:solidFill>
            <a:schemeClr val="accent2">
              <a:lumMod val="20000"/>
              <a:lumOff val="80000"/>
            </a:schemeClr>
          </a:solidFill>
          <a:ln w="3175">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defTabSz="1097236"/>
            <a:r>
              <a:rPr lang="en-US" sz="900" dirty="0">
                <a:solidFill>
                  <a:schemeClr val="tx1"/>
                </a:solidFill>
                <a:latin typeface="IBM Plex Sans" panose="020B0503050203000203" pitchFamily="34" charset="0"/>
              </a:rPr>
              <a:t>Worker</a:t>
            </a:r>
          </a:p>
        </p:txBody>
      </p:sp>
      <p:sp>
        <p:nvSpPr>
          <p:cNvPr id="25" name="Rectangle 24">
            <a:extLst>
              <a:ext uri="{FF2B5EF4-FFF2-40B4-BE49-F238E27FC236}">
                <a16:creationId xmlns:a16="http://schemas.microsoft.com/office/drawing/2014/main" id="{0B38827C-8D59-695A-687E-9731D52384A6}"/>
              </a:ext>
            </a:extLst>
          </p:cNvPr>
          <p:cNvSpPr/>
          <p:nvPr/>
        </p:nvSpPr>
        <p:spPr>
          <a:xfrm>
            <a:off x="3859644" y="1539737"/>
            <a:ext cx="612000" cy="900000"/>
          </a:xfrm>
          <a:prstGeom prst="rect">
            <a:avLst/>
          </a:prstGeom>
          <a:solidFill>
            <a:schemeClr val="bg1"/>
          </a:solidFill>
          <a:ln w="9525">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lIns="0" rIns="0" rtlCol="0" anchor="t"/>
          <a:lstStyle/>
          <a:p>
            <a:pPr algn="ctr" defTabSz="1097236"/>
            <a:r>
              <a:rPr lang="en-US" sz="900" dirty="0">
                <a:solidFill>
                  <a:schemeClr val="tx1"/>
                </a:solidFill>
                <a:latin typeface="IBM Plex Sans" panose="020B0503050203000203" pitchFamily="34" charset="0"/>
              </a:rPr>
              <a:t>Task Slot</a:t>
            </a:r>
          </a:p>
        </p:txBody>
      </p:sp>
      <p:sp>
        <p:nvSpPr>
          <p:cNvPr id="26" name="Rectangle 25">
            <a:extLst>
              <a:ext uri="{FF2B5EF4-FFF2-40B4-BE49-F238E27FC236}">
                <a16:creationId xmlns:a16="http://schemas.microsoft.com/office/drawing/2014/main" id="{D72269D6-ECA9-AF13-A6D7-72DB151B4AC4}"/>
              </a:ext>
            </a:extLst>
          </p:cNvPr>
          <p:cNvSpPr/>
          <p:nvPr/>
        </p:nvSpPr>
        <p:spPr>
          <a:xfrm>
            <a:off x="3937925" y="1809266"/>
            <a:ext cx="432000" cy="164631"/>
          </a:xfrm>
          <a:prstGeom prst="rect">
            <a:avLst/>
          </a:prstGeom>
          <a:solidFill>
            <a:schemeClr val="bg1">
              <a:lumMod val="95000"/>
            </a:schemeClr>
          </a:solidFill>
          <a:ln w="3175">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defTabSz="1097236"/>
            <a:r>
              <a:rPr lang="en-US" sz="800" dirty="0">
                <a:solidFill>
                  <a:schemeClr val="tx1"/>
                </a:solidFill>
                <a:latin typeface="IBM Plex Sans" panose="020B0503050203000203" pitchFamily="34" charset="0"/>
              </a:rPr>
              <a:t>Task 1</a:t>
            </a:r>
          </a:p>
        </p:txBody>
      </p:sp>
      <p:sp>
        <p:nvSpPr>
          <p:cNvPr id="27" name="Rectangle 26">
            <a:extLst>
              <a:ext uri="{FF2B5EF4-FFF2-40B4-BE49-F238E27FC236}">
                <a16:creationId xmlns:a16="http://schemas.microsoft.com/office/drawing/2014/main" id="{59C8B001-5F8C-4A70-0F1E-FA07169B594C}"/>
              </a:ext>
            </a:extLst>
          </p:cNvPr>
          <p:cNvSpPr/>
          <p:nvPr/>
        </p:nvSpPr>
        <p:spPr>
          <a:xfrm>
            <a:off x="3937925" y="2001160"/>
            <a:ext cx="432000" cy="164631"/>
          </a:xfrm>
          <a:prstGeom prst="rect">
            <a:avLst/>
          </a:prstGeom>
          <a:solidFill>
            <a:schemeClr val="bg1">
              <a:lumMod val="95000"/>
            </a:schemeClr>
          </a:solidFill>
          <a:ln w="3175">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defTabSz="1097236"/>
            <a:r>
              <a:rPr lang="en-US" sz="800" dirty="0">
                <a:solidFill>
                  <a:schemeClr val="tx1"/>
                </a:solidFill>
                <a:latin typeface="IBM Plex Sans" panose="020B0503050203000203" pitchFamily="34" charset="0"/>
              </a:rPr>
              <a:t>Task 2</a:t>
            </a:r>
          </a:p>
        </p:txBody>
      </p:sp>
      <p:sp>
        <p:nvSpPr>
          <p:cNvPr id="28" name="Rectangle 27">
            <a:extLst>
              <a:ext uri="{FF2B5EF4-FFF2-40B4-BE49-F238E27FC236}">
                <a16:creationId xmlns:a16="http://schemas.microsoft.com/office/drawing/2014/main" id="{13F49CCF-6882-12D3-1DD5-28F6083360F9}"/>
              </a:ext>
            </a:extLst>
          </p:cNvPr>
          <p:cNvSpPr/>
          <p:nvPr/>
        </p:nvSpPr>
        <p:spPr>
          <a:xfrm>
            <a:off x="3937925" y="2193054"/>
            <a:ext cx="432000" cy="164631"/>
          </a:xfrm>
          <a:prstGeom prst="rect">
            <a:avLst/>
          </a:prstGeom>
          <a:solidFill>
            <a:schemeClr val="bg1">
              <a:lumMod val="95000"/>
            </a:schemeClr>
          </a:solidFill>
          <a:ln w="3175">
            <a:solidFill>
              <a:schemeClr val="tx1">
                <a:lumMod val="50000"/>
                <a:lumOff val="50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defTabSz="1097236"/>
            <a:endParaRPr lang="en-US" sz="800" dirty="0">
              <a:solidFill>
                <a:schemeClr val="tx1"/>
              </a:solidFill>
              <a:latin typeface="IBM Plex Sans" panose="020B0503050203000203" pitchFamily="34" charset="0"/>
            </a:endParaRPr>
          </a:p>
        </p:txBody>
      </p:sp>
      <p:sp>
        <p:nvSpPr>
          <p:cNvPr id="45" name="Rectangle 44">
            <a:extLst>
              <a:ext uri="{FF2B5EF4-FFF2-40B4-BE49-F238E27FC236}">
                <a16:creationId xmlns:a16="http://schemas.microsoft.com/office/drawing/2014/main" id="{670F8949-FED7-F2FC-74C3-A26F08D2B03C}"/>
              </a:ext>
            </a:extLst>
          </p:cNvPr>
          <p:cNvSpPr/>
          <p:nvPr/>
        </p:nvSpPr>
        <p:spPr>
          <a:xfrm>
            <a:off x="4515831" y="1539737"/>
            <a:ext cx="215196" cy="900000"/>
          </a:xfrm>
          <a:prstGeom prst="rect">
            <a:avLst/>
          </a:prstGeom>
          <a:solidFill>
            <a:schemeClr val="bg1"/>
          </a:solidFill>
          <a:ln w="9525">
            <a:solidFill>
              <a:schemeClr val="tx1">
                <a:lumMod val="50000"/>
                <a:lumOff val="50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vert="vert270" lIns="0" rIns="0" rtlCol="0" anchor="ctr"/>
          <a:lstStyle/>
          <a:p>
            <a:pPr algn="ctr" defTabSz="1097236"/>
            <a:r>
              <a:rPr lang="en-US" sz="900" dirty="0">
                <a:solidFill>
                  <a:schemeClr val="tx1"/>
                </a:solidFill>
                <a:latin typeface="IBM Plex Sans" panose="020B0503050203000203" pitchFamily="34" charset="0"/>
              </a:rPr>
              <a:t>Task Slot</a:t>
            </a:r>
          </a:p>
        </p:txBody>
      </p:sp>
      <p:sp>
        <p:nvSpPr>
          <p:cNvPr id="49" name="Rectangle 48">
            <a:extLst>
              <a:ext uri="{FF2B5EF4-FFF2-40B4-BE49-F238E27FC236}">
                <a16:creationId xmlns:a16="http://schemas.microsoft.com/office/drawing/2014/main" id="{5EBE9F5D-2D97-1245-B1C4-8EB5B75D5AF5}"/>
              </a:ext>
            </a:extLst>
          </p:cNvPr>
          <p:cNvSpPr/>
          <p:nvPr/>
        </p:nvSpPr>
        <p:spPr>
          <a:xfrm>
            <a:off x="4761963" y="1539737"/>
            <a:ext cx="215196" cy="900000"/>
          </a:xfrm>
          <a:prstGeom prst="rect">
            <a:avLst/>
          </a:prstGeom>
          <a:solidFill>
            <a:schemeClr val="bg1"/>
          </a:solidFill>
          <a:ln w="9525">
            <a:solidFill>
              <a:schemeClr val="tx1">
                <a:lumMod val="50000"/>
                <a:lumOff val="50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vert="vert270" lIns="0" rIns="0" rtlCol="0" anchor="ctr"/>
          <a:lstStyle/>
          <a:p>
            <a:pPr algn="ctr" defTabSz="1097236"/>
            <a:r>
              <a:rPr lang="en-US" sz="900" dirty="0">
                <a:solidFill>
                  <a:schemeClr val="tx1"/>
                </a:solidFill>
                <a:latin typeface="IBM Plex Sans" panose="020B0503050203000203" pitchFamily="34" charset="0"/>
              </a:rPr>
              <a:t>Task Slot</a:t>
            </a:r>
          </a:p>
        </p:txBody>
      </p:sp>
      <p:sp>
        <p:nvSpPr>
          <p:cNvPr id="50" name="Rectangle 49">
            <a:extLst>
              <a:ext uri="{FF2B5EF4-FFF2-40B4-BE49-F238E27FC236}">
                <a16:creationId xmlns:a16="http://schemas.microsoft.com/office/drawing/2014/main" id="{7DA77A8B-7177-08E0-8276-950C49D22DBC}"/>
              </a:ext>
            </a:extLst>
          </p:cNvPr>
          <p:cNvSpPr/>
          <p:nvPr/>
        </p:nvSpPr>
        <p:spPr>
          <a:xfrm>
            <a:off x="5131664" y="1261321"/>
            <a:ext cx="260022" cy="1303995"/>
          </a:xfrm>
          <a:prstGeom prst="rect">
            <a:avLst/>
          </a:prstGeom>
          <a:solidFill>
            <a:schemeClr val="accent2">
              <a:lumMod val="20000"/>
              <a:lumOff val="80000"/>
            </a:schemeClr>
          </a:solidFill>
          <a:ln w="3175">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vert="vert270" lIns="0" rIns="0" rtlCol="0" anchor="ctr"/>
          <a:lstStyle/>
          <a:p>
            <a:pPr algn="ctr" defTabSz="1097236"/>
            <a:r>
              <a:rPr lang="en-US" sz="900" dirty="0">
                <a:solidFill>
                  <a:schemeClr val="tx1"/>
                </a:solidFill>
                <a:latin typeface="IBM Plex Sans" panose="020B0503050203000203" pitchFamily="34" charset="0"/>
              </a:rPr>
              <a:t>Worker</a:t>
            </a:r>
          </a:p>
        </p:txBody>
      </p:sp>
      <p:sp>
        <p:nvSpPr>
          <p:cNvPr id="59" name="Rectangle 58">
            <a:extLst>
              <a:ext uri="{FF2B5EF4-FFF2-40B4-BE49-F238E27FC236}">
                <a16:creationId xmlns:a16="http://schemas.microsoft.com/office/drawing/2014/main" id="{ACBC6A8E-8AA7-B4BE-A21D-BBA82ABF3518}"/>
              </a:ext>
            </a:extLst>
          </p:cNvPr>
          <p:cNvSpPr/>
          <p:nvPr/>
        </p:nvSpPr>
        <p:spPr>
          <a:xfrm>
            <a:off x="3793383" y="2612033"/>
            <a:ext cx="1920658" cy="275700"/>
          </a:xfrm>
          <a:prstGeom prst="rect">
            <a:avLst/>
          </a:prstGeom>
          <a:solidFill>
            <a:schemeClr val="accent2">
              <a:lumMod val="20000"/>
              <a:lumOff val="80000"/>
            </a:schemeClr>
          </a:solidFill>
          <a:ln w="3175">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defTabSz="1097236"/>
            <a:r>
              <a:rPr lang="en-US" sz="900" dirty="0">
                <a:solidFill>
                  <a:schemeClr val="tx1"/>
                </a:solidFill>
                <a:latin typeface="IBM Plex Sans" panose="020B0503050203000203" pitchFamily="34" charset="0"/>
              </a:rPr>
              <a:t>Job  Manager</a:t>
            </a:r>
          </a:p>
        </p:txBody>
      </p:sp>
      <p:sp>
        <p:nvSpPr>
          <p:cNvPr id="60" name="Rectangle 59">
            <a:extLst>
              <a:ext uri="{FF2B5EF4-FFF2-40B4-BE49-F238E27FC236}">
                <a16:creationId xmlns:a16="http://schemas.microsoft.com/office/drawing/2014/main" id="{5E6FD51F-0C53-8B4E-D27B-F8F79AA6EC92}"/>
              </a:ext>
            </a:extLst>
          </p:cNvPr>
          <p:cNvSpPr/>
          <p:nvPr/>
        </p:nvSpPr>
        <p:spPr>
          <a:xfrm>
            <a:off x="5454018" y="1261320"/>
            <a:ext cx="260022" cy="1303995"/>
          </a:xfrm>
          <a:prstGeom prst="rect">
            <a:avLst/>
          </a:prstGeom>
          <a:solidFill>
            <a:schemeClr val="accent2">
              <a:lumMod val="20000"/>
              <a:lumOff val="80000"/>
            </a:schemeClr>
          </a:solidFill>
          <a:ln w="3175">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vert="vert270" lIns="0" rIns="0" rtlCol="0" anchor="ctr"/>
          <a:lstStyle/>
          <a:p>
            <a:pPr algn="ctr" defTabSz="1097236"/>
            <a:r>
              <a:rPr lang="en-US" sz="900" dirty="0">
                <a:solidFill>
                  <a:schemeClr val="tx1"/>
                </a:solidFill>
                <a:latin typeface="IBM Plex Sans" panose="020B0503050203000203" pitchFamily="34" charset="0"/>
              </a:rPr>
              <a:t>Worker</a:t>
            </a:r>
          </a:p>
        </p:txBody>
      </p:sp>
    </p:spTree>
    <p:extLst>
      <p:ext uri="{BB962C8B-B14F-4D97-AF65-F5344CB8AC3E}">
        <p14:creationId xmlns:p14="http://schemas.microsoft.com/office/powerpoint/2010/main" val="32783952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B57B24-0E57-A25A-79C1-BC8D268E68D4}"/>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832955D7-2118-BD76-1704-036825101FCD}"/>
              </a:ext>
            </a:extLst>
          </p:cNvPr>
          <p:cNvSpPr/>
          <p:nvPr/>
        </p:nvSpPr>
        <p:spPr>
          <a:xfrm>
            <a:off x="437346" y="1475066"/>
            <a:ext cx="3052486" cy="658534"/>
          </a:xfrm>
          <a:prstGeom prst="rect">
            <a:avLst/>
          </a:prstGeom>
          <a:solidFill>
            <a:schemeClr val="accent1">
              <a:lumMod val="20000"/>
              <a:lumOff val="80000"/>
            </a:schemeClr>
          </a:solidFill>
          <a:ln w="12700" cap="flat" cmpd="sng" algn="ctr">
            <a:solidFill>
              <a:srgbClr val="0F6FC6">
                <a:hueOff val="0"/>
                <a:satOff val="0"/>
                <a:lumOff val="0"/>
                <a:alphaOff val="0"/>
              </a:srgbClr>
            </a:solidFill>
            <a:prstDash val="solid"/>
            <a:miter lim="800000"/>
          </a:ln>
          <a:effectLst/>
        </p:spPr>
        <p:txBody>
          <a:bodyPr rtlCol="0" anchor="ctr"/>
          <a:lstStyle/>
          <a:p>
            <a:r>
              <a:rPr lang="en-IN" sz="1400" dirty="0">
                <a:latin typeface="IBM Plex Sans" panose="020B0503050203000203" pitchFamily="34" charset="0"/>
              </a:rPr>
              <a:t>Integrated platform for data across data types and velocity of data</a:t>
            </a:r>
          </a:p>
        </p:txBody>
      </p:sp>
      <p:sp>
        <p:nvSpPr>
          <p:cNvPr id="4" name="Rectangle 3">
            <a:extLst>
              <a:ext uri="{FF2B5EF4-FFF2-40B4-BE49-F238E27FC236}">
                <a16:creationId xmlns:a16="http://schemas.microsoft.com/office/drawing/2014/main" id="{136C48BF-4915-C2B1-6EA7-CE978D50DEA5}"/>
              </a:ext>
            </a:extLst>
          </p:cNvPr>
          <p:cNvSpPr/>
          <p:nvPr/>
        </p:nvSpPr>
        <p:spPr>
          <a:xfrm>
            <a:off x="435551" y="2227598"/>
            <a:ext cx="3054281" cy="860255"/>
          </a:xfrm>
          <a:prstGeom prst="rect">
            <a:avLst/>
          </a:prstGeom>
          <a:solidFill>
            <a:schemeClr val="accent1">
              <a:lumMod val="20000"/>
              <a:lumOff val="80000"/>
            </a:schemeClr>
          </a:solidFill>
          <a:ln w="12700" cap="flat" cmpd="sng" algn="ctr">
            <a:solidFill>
              <a:srgbClr val="0F6FC6">
                <a:hueOff val="0"/>
                <a:satOff val="0"/>
                <a:lumOff val="0"/>
                <a:alphaOff val="0"/>
              </a:srgbClr>
            </a:solidFill>
            <a:prstDash val="solid"/>
            <a:miter lim="800000"/>
          </a:ln>
          <a:effectLst/>
        </p:spPr>
        <p:txBody>
          <a:bodyPr rtlCol="0" anchor="ctr"/>
          <a:lstStyle/>
          <a:p>
            <a:r>
              <a:rPr lang="en-IN" sz="1400" dirty="0">
                <a:latin typeface="IBM Plex Sans" panose="020B0503050203000203" pitchFamily="34" charset="0"/>
              </a:rPr>
              <a:t>Seamless data consumption in self-service model through query federation and/or data virtualization</a:t>
            </a:r>
          </a:p>
        </p:txBody>
      </p:sp>
      <p:sp>
        <p:nvSpPr>
          <p:cNvPr id="5" name="Rectangle 4">
            <a:extLst>
              <a:ext uri="{FF2B5EF4-FFF2-40B4-BE49-F238E27FC236}">
                <a16:creationId xmlns:a16="http://schemas.microsoft.com/office/drawing/2014/main" id="{E5144223-0113-4899-A193-68F85146763D}"/>
              </a:ext>
            </a:extLst>
          </p:cNvPr>
          <p:cNvSpPr/>
          <p:nvPr/>
        </p:nvSpPr>
        <p:spPr>
          <a:xfrm>
            <a:off x="435551" y="3181851"/>
            <a:ext cx="3054278" cy="770041"/>
          </a:xfrm>
          <a:prstGeom prst="rect">
            <a:avLst/>
          </a:prstGeom>
          <a:solidFill>
            <a:schemeClr val="accent1">
              <a:lumMod val="20000"/>
              <a:lumOff val="80000"/>
            </a:schemeClr>
          </a:solidFill>
          <a:ln w="12700" cap="flat" cmpd="sng" algn="ctr">
            <a:solidFill>
              <a:srgbClr val="0F6FC6">
                <a:hueOff val="0"/>
                <a:satOff val="0"/>
                <a:lumOff val="0"/>
                <a:alphaOff val="0"/>
              </a:srgbClr>
            </a:solidFill>
            <a:prstDash val="solid"/>
            <a:miter lim="800000"/>
          </a:ln>
          <a:effectLst/>
        </p:spPr>
        <p:txBody>
          <a:bodyPr rtlCol="0" anchor="ctr"/>
          <a:lstStyle/>
          <a:p>
            <a:r>
              <a:rPr lang="en-IN" sz="1400" dirty="0">
                <a:latin typeface="IBM Plex Sans" panose="020B0503050203000203" pitchFamily="34" charset="0"/>
              </a:rPr>
              <a:t>Effective data governance for easy discovery of data along with its lineage</a:t>
            </a:r>
          </a:p>
        </p:txBody>
      </p:sp>
      <p:sp>
        <p:nvSpPr>
          <p:cNvPr id="6" name="Rectangle 5">
            <a:extLst>
              <a:ext uri="{FF2B5EF4-FFF2-40B4-BE49-F238E27FC236}">
                <a16:creationId xmlns:a16="http://schemas.microsoft.com/office/drawing/2014/main" id="{34CFB14A-627F-5A33-41B9-BE32DE9A49F7}"/>
              </a:ext>
            </a:extLst>
          </p:cNvPr>
          <p:cNvSpPr/>
          <p:nvPr/>
        </p:nvSpPr>
        <p:spPr>
          <a:xfrm>
            <a:off x="435551" y="4045890"/>
            <a:ext cx="3054278" cy="860255"/>
          </a:xfrm>
          <a:prstGeom prst="rect">
            <a:avLst/>
          </a:prstGeom>
          <a:solidFill>
            <a:schemeClr val="accent1">
              <a:lumMod val="20000"/>
              <a:lumOff val="80000"/>
            </a:schemeClr>
          </a:solidFill>
          <a:ln w="12700" cap="flat" cmpd="sng" algn="ctr">
            <a:solidFill>
              <a:srgbClr val="0F6FC6">
                <a:hueOff val="0"/>
                <a:satOff val="0"/>
                <a:lumOff val="0"/>
                <a:alphaOff val="0"/>
              </a:srgbClr>
            </a:solidFill>
            <a:prstDash val="solid"/>
            <a:miter lim="800000"/>
          </a:ln>
          <a:effectLst/>
        </p:spPr>
        <p:txBody>
          <a:bodyPr rtlCol="0" anchor="ctr"/>
          <a:lstStyle/>
          <a:p>
            <a:r>
              <a:rPr lang="en-IN" sz="1400" dirty="0">
                <a:latin typeface="IBM Plex Sans" panose="020B0503050203000203" pitchFamily="34" charset="0"/>
              </a:rPr>
              <a:t>Scalable, secure and highly available infrastructure for data storage, processing and access</a:t>
            </a:r>
          </a:p>
        </p:txBody>
      </p:sp>
      <p:sp>
        <p:nvSpPr>
          <p:cNvPr id="14" name="TextBox 13">
            <a:extLst>
              <a:ext uri="{FF2B5EF4-FFF2-40B4-BE49-F238E27FC236}">
                <a16:creationId xmlns:a16="http://schemas.microsoft.com/office/drawing/2014/main" id="{0C37B8F3-E7DA-F9F7-2B00-8D20EC1CCED6}"/>
              </a:ext>
            </a:extLst>
          </p:cNvPr>
          <p:cNvSpPr txBox="1"/>
          <p:nvPr/>
        </p:nvSpPr>
        <p:spPr>
          <a:xfrm>
            <a:off x="4535144" y="862299"/>
            <a:ext cx="3387434" cy="338554"/>
          </a:xfrm>
          <a:prstGeom prst="rect">
            <a:avLst/>
          </a:prstGeom>
          <a:noFill/>
        </p:spPr>
        <p:txBody>
          <a:bodyPr wrap="square" rtlCol="0" anchor="t">
            <a:spAutoFit/>
          </a:bodyPr>
          <a:lstStyle/>
          <a:p>
            <a:r>
              <a:rPr lang="en-IN" sz="1600" dirty="0">
                <a:solidFill>
                  <a:srgbClr val="0070C0"/>
                </a:solidFill>
                <a:latin typeface="IBM Plex Sans" panose="020B0503050203000203" pitchFamily="34" charset="0"/>
              </a:rPr>
              <a:t>Key architectural requirements</a:t>
            </a:r>
          </a:p>
        </p:txBody>
      </p:sp>
      <p:sp>
        <p:nvSpPr>
          <p:cNvPr id="15" name="TextBox 14">
            <a:extLst>
              <a:ext uri="{FF2B5EF4-FFF2-40B4-BE49-F238E27FC236}">
                <a16:creationId xmlns:a16="http://schemas.microsoft.com/office/drawing/2014/main" id="{5BC4B548-2D25-DFCF-D70D-EDA982182E48}"/>
              </a:ext>
            </a:extLst>
          </p:cNvPr>
          <p:cNvSpPr txBox="1"/>
          <p:nvPr/>
        </p:nvSpPr>
        <p:spPr>
          <a:xfrm>
            <a:off x="362039" y="912127"/>
            <a:ext cx="2327881" cy="369332"/>
          </a:xfrm>
          <a:prstGeom prst="rect">
            <a:avLst/>
          </a:prstGeom>
          <a:noFill/>
        </p:spPr>
        <p:txBody>
          <a:bodyPr wrap="none" rtlCol="0" anchor="t">
            <a:spAutoFit/>
          </a:bodyPr>
          <a:lstStyle/>
          <a:p>
            <a:r>
              <a:rPr lang="en-IN" dirty="0">
                <a:solidFill>
                  <a:srgbClr val="0070C0"/>
                </a:solidFill>
                <a:latin typeface="IBM Plex Sans" panose="020B0503050203000203" pitchFamily="34" charset="0"/>
              </a:rPr>
              <a:t>Goals and objectives</a:t>
            </a:r>
          </a:p>
        </p:txBody>
      </p:sp>
      <p:sp>
        <p:nvSpPr>
          <p:cNvPr id="7" name="Title 1">
            <a:extLst>
              <a:ext uri="{FF2B5EF4-FFF2-40B4-BE49-F238E27FC236}">
                <a16:creationId xmlns:a16="http://schemas.microsoft.com/office/drawing/2014/main" id="{8998BD82-C7A6-B51B-2174-B6EDA4D720EA}"/>
              </a:ext>
            </a:extLst>
          </p:cNvPr>
          <p:cNvSpPr txBox="1">
            <a:spLocks/>
          </p:cNvSpPr>
          <p:nvPr/>
        </p:nvSpPr>
        <p:spPr>
          <a:xfrm>
            <a:off x="376660" y="251669"/>
            <a:ext cx="11281942" cy="452983"/>
          </a:xfrm>
          <a:prstGeom prst="rect">
            <a:avLst/>
          </a:prstGeom>
        </p:spPr>
        <p:txBody>
          <a:bodyPr vert="horz" lIns="91440" tIns="45720" rIns="91440" bIns="45720" rtlCol="0" anchor="ctr">
            <a:normAutofit/>
          </a:bodyPr>
          <a:lstStyle>
            <a:lvl1pPr>
              <a:lnSpc>
                <a:spcPct val="90000"/>
              </a:lnSpc>
              <a:spcBef>
                <a:spcPct val="0"/>
              </a:spcBef>
              <a:buNone/>
              <a:defRPr sz="2000" b="1">
                <a:latin typeface="IBM Plex Sans Condensed" panose="020B0506050203000203" pitchFamily="34" charset="77"/>
                <a:ea typeface="+mj-ea"/>
                <a:cs typeface="+mj-cs"/>
              </a:defRPr>
            </a:lvl1pPr>
          </a:lstStyle>
          <a:p>
            <a:r>
              <a:rPr lang="en-IN" dirty="0"/>
              <a:t>To address the current challenges some of the key architectural requirements were identified</a:t>
            </a:r>
          </a:p>
        </p:txBody>
      </p:sp>
      <p:sp>
        <p:nvSpPr>
          <p:cNvPr id="13" name="Triangle 12">
            <a:extLst>
              <a:ext uri="{FF2B5EF4-FFF2-40B4-BE49-F238E27FC236}">
                <a16:creationId xmlns:a16="http://schemas.microsoft.com/office/drawing/2014/main" id="{A3020AD1-31C5-E88F-56FE-3E6DCEA95DAF}"/>
              </a:ext>
            </a:extLst>
          </p:cNvPr>
          <p:cNvSpPr/>
          <p:nvPr/>
        </p:nvSpPr>
        <p:spPr>
          <a:xfrm rot="5400000">
            <a:off x="1741935" y="3451904"/>
            <a:ext cx="4393934" cy="440259"/>
          </a:xfrm>
          <a:prstGeom prst="triangle">
            <a:avLst/>
          </a:prstGeom>
          <a:solidFill>
            <a:schemeClr val="bg1">
              <a:lumMod val="85000"/>
            </a:schemeClr>
          </a:solidFill>
          <a:ln w="12700" cap="flat" cmpd="sng" algn="ctr">
            <a:noFill/>
            <a:prstDash val="solid"/>
            <a:miter lim="800000"/>
          </a:ln>
          <a:effectLst/>
        </p:spPr>
        <p:txBody>
          <a:bodyPr rtlCol="0" anchor="ctr"/>
          <a:lstStyle/>
          <a:p>
            <a:endParaRPr lang="en-US" sz="1400" dirty="0">
              <a:solidFill>
                <a:schemeClr val="tx1"/>
              </a:solidFill>
              <a:latin typeface="IBM Plex Sans" panose="020B0503050203000203" pitchFamily="34" charset="0"/>
            </a:endParaRPr>
          </a:p>
        </p:txBody>
      </p:sp>
      <p:sp>
        <p:nvSpPr>
          <p:cNvPr id="16" name="Rectangle 15">
            <a:extLst>
              <a:ext uri="{FF2B5EF4-FFF2-40B4-BE49-F238E27FC236}">
                <a16:creationId xmlns:a16="http://schemas.microsoft.com/office/drawing/2014/main" id="{F6603292-05DF-5AD5-6B5C-449F019D2640}"/>
              </a:ext>
            </a:extLst>
          </p:cNvPr>
          <p:cNvSpPr/>
          <p:nvPr/>
        </p:nvSpPr>
        <p:spPr>
          <a:xfrm>
            <a:off x="4588153" y="1475066"/>
            <a:ext cx="2005402" cy="1281386"/>
          </a:xfrm>
          <a:prstGeom prst="rect">
            <a:avLst/>
          </a:prstGeom>
          <a:solidFill>
            <a:schemeClr val="accent6">
              <a:lumMod val="20000"/>
              <a:lumOff val="80000"/>
            </a:schemeClr>
          </a:solidFill>
          <a:ln w="12700" cap="flat" cmpd="sng" algn="ctr">
            <a:solidFill>
              <a:schemeClr val="accent6">
                <a:lumMod val="50000"/>
              </a:schemeClr>
            </a:solidFill>
            <a:prstDash val="solid"/>
            <a:miter lim="800000"/>
          </a:ln>
          <a:effectLst/>
        </p:spPr>
        <p:txBody>
          <a:bodyPr rtlCol="0" anchor="ctr"/>
          <a:lstStyle/>
          <a:p>
            <a:r>
              <a:rPr lang="en-US" sz="1400" b="1" dirty="0">
                <a:latin typeface="IBM Plex Sans" panose="020B0503050203000203" pitchFamily="34" charset="0"/>
              </a:rPr>
              <a:t>Clear separation of storage and compute </a:t>
            </a:r>
            <a:r>
              <a:rPr lang="en-US" sz="1400" dirty="0">
                <a:latin typeface="IBM Plex Sans" panose="020B0503050203000203" pitchFamily="34" charset="0"/>
              </a:rPr>
              <a:t>for better flexibility to scale</a:t>
            </a:r>
          </a:p>
        </p:txBody>
      </p:sp>
      <p:sp>
        <p:nvSpPr>
          <p:cNvPr id="17" name="Rectangle 16">
            <a:extLst>
              <a:ext uri="{FF2B5EF4-FFF2-40B4-BE49-F238E27FC236}">
                <a16:creationId xmlns:a16="http://schemas.microsoft.com/office/drawing/2014/main" id="{E2F06D0F-B667-D3C2-B9C3-88CCF0121B8A}"/>
              </a:ext>
            </a:extLst>
          </p:cNvPr>
          <p:cNvSpPr/>
          <p:nvPr/>
        </p:nvSpPr>
        <p:spPr>
          <a:xfrm>
            <a:off x="4577441" y="3030665"/>
            <a:ext cx="2005402" cy="1281386"/>
          </a:xfrm>
          <a:prstGeom prst="rect">
            <a:avLst/>
          </a:prstGeom>
          <a:solidFill>
            <a:schemeClr val="accent6">
              <a:lumMod val="20000"/>
              <a:lumOff val="80000"/>
            </a:schemeClr>
          </a:solidFill>
          <a:ln w="12700" cap="flat" cmpd="sng" algn="ctr">
            <a:solidFill>
              <a:schemeClr val="accent6">
                <a:lumMod val="50000"/>
              </a:schemeClr>
            </a:solidFill>
            <a:prstDash val="solid"/>
            <a:miter lim="800000"/>
          </a:ln>
          <a:effectLst/>
        </p:spPr>
        <p:txBody>
          <a:bodyPr rtlCol="0" anchor="ctr"/>
          <a:lstStyle/>
          <a:p>
            <a:r>
              <a:rPr lang="en-US" sz="1400" b="1" dirty="0">
                <a:latin typeface="IBM Plex Sans" panose="020B0503050203000203" pitchFamily="34" charset="0"/>
              </a:rPr>
              <a:t>Horizontally scalable on top of commodity hardware</a:t>
            </a:r>
            <a:r>
              <a:rPr lang="en-US" sz="1400" dirty="0">
                <a:latin typeface="IBM Plex Sans" panose="020B0503050203000203" pitchFamily="34" charset="0"/>
              </a:rPr>
              <a:t> for both data pipeline and storage</a:t>
            </a:r>
          </a:p>
        </p:txBody>
      </p:sp>
      <p:sp>
        <p:nvSpPr>
          <p:cNvPr id="18" name="Rectangle 17">
            <a:extLst>
              <a:ext uri="{FF2B5EF4-FFF2-40B4-BE49-F238E27FC236}">
                <a16:creationId xmlns:a16="http://schemas.microsoft.com/office/drawing/2014/main" id="{8686AE7E-7C4F-081D-DF5E-74204472839A}"/>
              </a:ext>
            </a:extLst>
          </p:cNvPr>
          <p:cNvSpPr/>
          <p:nvPr/>
        </p:nvSpPr>
        <p:spPr>
          <a:xfrm>
            <a:off x="4558737" y="4587613"/>
            <a:ext cx="2005402" cy="1281386"/>
          </a:xfrm>
          <a:prstGeom prst="rect">
            <a:avLst/>
          </a:prstGeom>
          <a:solidFill>
            <a:schemeClr val="accent6">
              <a:lumMod val="20000"/>
              <a:lumOff val="80000"/>
            </a:schemeClr>
          </a:solidFill>
          <a:ln w="12700" cap="flat" cmpd="sng" algn="ctr">
            <a:solidFill>
              <a:schemeClr val="accent6">
                <a:lumMod val="50000"/>
              </a:schemeClr>
            </a:solidFill>
            <a:prstDash val="solid"/>
            <a:miter lim="800000"/>
          </a:ln>
          <a:effectLst/>
        </p:spPr>
        <p:txBody>
          <a:bodyPr rtlCol="0" anchor="ctr"/>
          <a:lstStyle/>
          <a:p>
            <a:r>
              <a:rPr lang="en-US" sz="1400" b="1" dirty="0">
                <a:latin typeface="IBM Plex Sans" panose="020B0503050203000203" pitchFamily="34" charset="0"/>
              </a:rPr>
              <a:t>Open data architecture </a:t>
            </a:r>
            <a:r>
              <a:rPr lang="en-US" sz="1400" dirty="0">
                <a:latin typeface="IBM Plex Sans" panose="020B0503050203000203" pitchFamily="34" charset="0"/>
              </a:rPr>
              <a:t>having open file/table format,  </a:t>
            </a:r>
            <a:r>
              <a:rPr lang="en-US" sz="1400" b="1" dirty="0">
                <a:latin typeface="IBM Plex Sans" panose="020B0503050203000203" pitchFamily="34" charset="0"/>
              </a:rPr>
              <a:t>with cloud portability</a:t>
            </a:r>
            <a:r>
              <a:rPr lang="en-US" sz="1400" dirty="0">
                <a:latin typeface="IBM Plex Sans" panose="020B0503050203000203" pitchFamily="34" charset="0"/>
              </a:rPr>
              <a:t> options</a:t>
            </a:r>
          </a:p>
        </p:txBody>
      </p:sp>
      <p:sp>
        <p:nvSpPr>
          <p:cNvPr id="19" name="Rectangle 18">
            <a:extLst>
              <a:ext uri="{FF2B5EF4-FFF2-40B4-BE49-F238E27FC236}">
                <a16:creationId xmlns:a16="http://schemas.microsoft.com/office/drawing/2014/main" id="{4905F963-CDFC-CD35-EFD0-13C62C7F47B9}"/>
              </a:ext>
            </a:extLst>
          </p:cNvPr>
          <p:cNvSpPr/>
          <p:nvPr/>
        </p:nvSpPr>
        <p:spPr>
          <a:xfrm>
            <a:off x="6919877" y="1475065"/>
            <a:ext cx="2005402" cy="1281386"/>
          </a:xfrm>
          <a:prstGeom prst="rect">
            <a:avLst/>
          </a:prstGeom>
          <a:solidFill>
            <a:schemeClr val="accent6">
              <a:lumMod val="20000"/>
              <a:lumOff val="80000"/>
            </a:schemeClr>
          </a:solidFill>
          <a:ln w="12700" cap="flat" cmpd="sng" algn="ctr">
            <a:solidFill>
              <a:schemeClr val="accent6">
                <a:lumMod val="50000"/>
              </a:schemeClr>
            </a:solidFill>
            <a:prstDash val="solid"/>
            <a:miter lim="800000"/>
          </a:ln>
          <a:effectLst/>
        </p:spPr>
        <p:txBody>
          <a:bodyPr rtlCol="0" anchor="ctr"/>
          <a:lstStyle/>
          <a:p>
            <a:r>
              <a:rPr lang="en-US" sz="1400" b="1" dirty="0">
                <a:latin typeface="IBM Plex Sans" panose="020B0503050203000203" pitchFamily="34" charset="0"/>
              </a:rPr>
              <a:t>Support for diverse data and analytics workloads </a:t>
            </a:r>
            <a:r>
              <a:rPr lang="en-US" sz="1400" dirty="0">
                <a:latin typeface="IBM Plex Sans" panose="020B0503050203000203" pitchFamily="34" charset="0"/>
              </a:rPr>
              <a:t>with varied latency requirement</a:t>
            </a:r>
          </a:p>
        </p:txBody>
      </p:sp>
      <p:sp>
        <p:nvSpPr>
          <p:cNvPr id="20" name="Rectangle 19">
            <a:extLst>
              <a:ext uri="{FF2B5EF4-FFF2-40B4-BE49-F238E27FC236}">
                <a16:creationId xmlns:a16="http://schemas.microsoft.com/office/drawing/2014/main" id="{6B34FFCD-86F3-8F32-720B-D1BB056B4D97}"/>
              </a:ext>
            </a:extLst>
          </p:cNvPr>
          <p:cNvSpPr/>
          <p:nvPr/>
        </p:nvSpPr>
        <p:spPr>
          <a:xfrm>
            <a:off x="6919877" y="3023147"/>
            <a:ext cx="2005402" cy="1775654"/>
          </a:xfrm>
          <a:prstGeom prst="rect">
            <a:avLst/>
          </a:prstGeom>
          <a:solidFill>
            <a:schemeClr val="accent6">
              <a:lumMod val="20000"/>
              <a:lumOff val="80000"/>
            </a:schemeClr>
          </a:solidFill>
          <a:ln w="12700" cap="flat" cmpd="sng" algn="ctr">
            <a:solidFill>
              <a:schemeClr val="accent6">
                <a:lumMod val="50000"/>
              </a:schemeClr>
            </a:solidFill>
            <a:prstDash val="solid"/>
            <a:miter lim="800000"/>
          </a:ln>
          <a:effectLst/>
        </p:spPr>
        <p:txBody>
          <a:bodyPr rtlCol="0" anchor="ctr"/>
          <a:lstStyle/>
          <a:p>
            <a:r>
              <a:rPr lang="en-US" sz="1400" b="1" dirty="0">
                <a:latin typeface="IBM Plex Sans" panose="020B0503050203000203" pitchFamily="34" charset="0"/>
              </a:rPr>
              <a:t>Flexible data management </a:t>
            </a:r>
            <a:r>
              <a:rPr lang="en-US" sz="1400" dirty="0">
                <a:latin typeface="IBM Plex Sans" panose="020B0503050203000203" pitchFamily="34" charset="0"/>
              </a:rPr>
              <a:t>allowing consumers to avail well-defined and governed data as products</a:t>
            </a:r>
          </a:p>
        </p:txBody>
      </p:sp>
      <p:sp>
        <p:nvSpPr>
          <p:cNvPr id="9" name="Rectangle 8">
            <a:extLst>
              <a:ext uri="{FF2B5EF4-FFF2-40B4-BE49-F238E27FC236}">
                <a16:creationId xmlns:a16="http://schemas.microsoft.com/office/drawing/2014/main" id="{C0FC28B8-F982-B33C-54B9-5D8E70210068}"/>
              </a:ext>
            </a:extLst>
          </p:cNvPr>
          <p:cNvSpPr/>
          <p:nvPr/>
        </p:nvSpPr>
        <p:spPr>
          <a:xfrm>
            <a:off x="428299" y="5000143"/>
            <a:ext cx="3054278" cy="860255"/>
          </a:xfrm>
          <a:prstGeom prst="rect">
            <a:avLst/>
          </a:prstGeom>
          <a:solidFill>
            <a:schemeClr val="accent1">
              <a:lumMod val="20000"/>
              <a:lumOff val="80000"/>
            </a:schemeClr>
          </a:solidFill>
          <a:ln w="12700" cap="flat" cmpd="sng" algn="ctr">
            <a:solidFill>
              <a:srgbClr val="0F6FC6">
                <a:hueOff val="0"/>
                <a:satOff val="0"/>
                <a:lumOff val="0"/>
                <a:alphaOff val="0"/>
              </a:srgbClr>
            </a:solidFill>
            <a:prstDash val="solid"/>
            <a:miter lim="800000"/>
          </a:ln>
          <a:effectLst/>
        </p:spPr>
        <p:txBody>
          <a:bodyPr rtlCol="0" anchor="ctr"/>
          <a:lstStyle/>
          <a:p>
            <a:r>
              <a:rPr lang="en-IN" sz="1400" dirty="0">
                <a:latin typeface="IBM Plex Sans" panose="020B0503050203000203" pitchFamily="34" charset="0"/>
              </a:rPr>
              <a:t>Compliance to SBI’s cloud strategy with on-premise private cloud (meghdoot)</a:t>
            </a:r>
          </a:p>
        </p:txBody>
      </p:sp>
    </p:spTree>
    <p:extLst>
      <p:ext uri="{BB962C8B-B14F-4D97-AF65-F5344CB8AC3E}">
        <p14:creationId xmlns:p14="http://schemas.microsoft.com/office/powerpoint/2010/main" val="30258866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E17234-497D-464A-9674-D4DCC52CAF4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399FD48-480C-96FC-5D7E-6190C084F148}"/>
              </a:ext>
            </a:extLst>
          </p:cNvPr>
          <p:cNvSpPr>
            <a:spLocks noGrp="1"/>
          </p:cNvSpPr>
          <p:nvPr>
            <p:ph type="title"/>
          </p:nvPr>
        </p:nvSpPr>
        <p:spPr>
          <a:xfrm>
            <a:off x="376660" y="251669"/>
            <a:ext cx="11281942" cy="452983"/>
          </a:xfrm>
        </p:spPr>
        <p:txBody>
          <a:bodyPr/>
          <a:lstStyle/>
          <a:p>
            <a:r>
              <a:rPr lang="en-IN" sz="2000" b="1" dirty="0">
                <a:latin typeface="IBM Plex Sans" panose="020B0503050203000203" pitchFamily="34" charset="0"/>
              </a:rPr>
              <a:t>The architectural requirements are further broken down to a set of principles </a:t>
            </a:r>
            <a:endParaRPr lang="en-IN" sz="1800" dirty="0">
              <a:latin typeface="IBM Plex Sans" panose="020B0503050203000203" pitchFamily="34" charset="0"/>
            </a:endParaRPr>
          </a:p>
        </p:txBody>
      </p:sp>
      <p:graphicFrame>
        <p:nvGraphicFramePr>
          <p:cNvPr id="3" name="Table 2">
            <a:extLst>
              <a:ext uri="{FF2B5EF4-FFF2-40B4-BE49-F238E27FC236}">
                <a16:creationId xmlns:a16="http://schemas.microsoft.com/office/drawing/2014/main" id="{84E40192-F567-FACA-4ACD-FFE515DB861A}"/>
              </a:ext>
            </a:extLst>
          </p:cNvPr>
          <p:cNvGraphicFramePr>
            <a:graphicFrameLocks noGrp="1"/>
          </p:cNvGraphicFramePr>
          <p:nvPr/>
        </p:nvGraphicFramePr>
        <p:xfrm>
          <a:off x="376659" y="882504"/>
          <a:ext cx="11281940" cy="5571400"/>
        </p:xfrm>
        <a:graphic>
          <a:graphicData uri="http://schemas.openxmlformats.org/drawingml/2006/table">
            <a:tbl>
              <a:tblPr firstRow="1" bandRow="1">
                <a:tableStyleId>{5940675A-B579-460E-94D1-54222C63F5DA}</a:tableStyleId>
              </a:tblPr>
              <a:tblGrid>
                <a:gridCol w="409154">
                  <a:extLst>
                    <a:ext uri="{9D8B030D-6E8A-4147-A177-3AD203B41FA5}">
                      <a16:colId xmlns:a16="http://schemas.microsoft.com/office/drawing/2014/main" val="1176229045"/>
                    </a:ext>
                  </a:extLst>
                </a:gridCol>
                <a:gridCol w="1692344">
                  <a:extLst>
                    <a:ext uri="{9D8B030D-6E8A-4147-A177-3AD203B41FA5}">
                      <a16:colId xmlns:a16="http://schemas.microsoft.com/office/drawing/2014/main" val="1833437159"/>
                    </a:ext>
                  </a:extLst>
                </a:gridCol>
                <a:gridCol w="9180442">
                  <a:extLst>
                    <a:ext uri="{9D8B030D-6E8A-4147-A177-3AD203B41FA5}">
                      <a16:colId xmlns:a16="http://schemas.microsoft.com/office/drawing/2014/main" val="1469761209"/>
                    </a:ext>
                  </a:extLst>
                </a:gridCol>
              </a:tblGrid>
              <a:tr h="370840">
                <a:tc>
                  <a:txBody>
                    <a:bodyPr/>
                    <a:lstStyle/>
                    <a:p>
                      <a:pPr algn="ctr"/>
                      <a:r>
                        <a:rPr lang="en-US" sz="1400" dirty="0">
                          <a:latin typeface="IBM Plex Sans" panose="020B0503050203000203" pitchFamily="34" charset="0"/>
                        </a:rPr>
                        <a:t>#</a:t>
                      </a:r>
                    </a:p>
                  </a:txBody>
                  <a:tcPr>
                    <a:lnL w="12700" cmpd="sng">
                      <a:noFill/>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r>
                        <a:rPr lang="en-US" sz="1400" dirty="0">
                          <a:latin typeface="IBM Plex Sans" panose="020B0503050203000203" pitchFamily="34" charset="0"/>
                        </a:rPr>
                        <a:t>Category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r>
                        <a:rPr lang="en-US" sz="1400" dirty="0">
                          <a:latin typeface="IBM Plex Sans" panose="020B0503050203000203" pitchFamily="34" charset="0"/>
                        </a:rPr>
                        <a:t>Principles</a:t>
                      </a:r>
                    </a:p>
                  </a:txBody>
                  <a:tcPr>
                    <a:lnL w="12700" cap="flat" cmpd="sng" algn="ctr">
                      <a:solidFill>
                        <a:schemeClr val="tx1"/>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extLst>
                  <a:ext uri="{0D108BD9-81ED-4DB2-BD59-A6C34878D82A}">
                    <a16:rowId xmlns:a16="http://schemas.microsoft.com/office/drawing/2014/main" val="831504113"/>
                  </a:ext>
                </a:extLst>
              </a:tr>
              <a:tr h="370840">
                <a:tc>
                  <a:txBody>
                    <a:bodyPr/>
                    <a:lstStyle/>
                    <a:p>
                      <a:pPr algn="ctr"/>
                      <a:r>
                        <a:rPr lang="en-US" sz="1400" dirty="0">
                          <a:latin typeface="IBM Plex Sans" panose="020B0503050203000203" pitchFamily="34" charset="0"/>
                        </a:rPr>
                        <a:t>1</a:t>
                      </a:r>
                    </a:p>
                  </a:txBody>
                  <a:tcPr marT="72000" marB="72000">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400" dirty="0">
                          <a:latin typeface="IBM Plex Sans" panose="020B0503050203000203" pitchFamily="34" charset="0"/>
                        </a:rPr>
                        <a:t>Clear separation of storage and compute</a:t>
                      </a:r>
                    </a:p>
                  </a:txBody>
                  <a:tcPr marT="72000" marB="72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285750" indent="-285750">
                        <a:buFont typeface="Arial" panose="020B0604020202020204" pitchFamily="34" charset="0"/>
                        <a:buChar char="•"/>
                      </a:pPr>
                      <a:r>
                        <a:rPr lang="en-US" sz="1400" dirty="0">
                          <a:latin typeface="IBM Plex Sans" panose="020B0503050203000203" pitchFamily="34" charset="0"/>
                        </a:rPr>
                        <a:t>Allow multiple query / compute engines to operate on the same data without duplication</a:t>
                      </a:r>
                    </a:p>
                    <a:p>
                      <a:pPr marL="285750" indent="-285750">
                        <a:buFont typeface="Arial" panose="020B0604020202020204" pitchFamily="34" charset="0"/>
                        <a:buChar char="•"/>
                      </a:pPr>
                      <a:r>
                        <a:rPr lang="en-US" sz="1400" dirty="0">
                          <a:latin typeface="IBM Plex Sans" panose="020B0503050203000203" pitchFamily="34" charset="0"/>
                        </a:rPr>
                        <a:t>Allow the query engines to change without necessarily migrating the data </a:t>
                      </a:r>
                    </a:p>
                    <a:p>
                      <a:pPr marL="285750" indent="-285750">
                        <a:buFont typeface="Arial" panose="020B0604020202020204" pitchFamily="34" charset="0"/>
                        <a:buChar char="•"/>
                      </a:pPr>
                      <a:r>
                        <a:rPr lang="en-US" sz="1400" dirty="0">
                          <a:latin typeface="IBM Plex Sans" panose="020B0503050203000203" pitchFamily="34" charset="0"/>
                        </a:rPr>
                        <a:t>Allow compute resources can be scaled independently, thereby saving cost</a:t>
                      </a:r>
                    </a:p>
                  </a:txBody>
                  <a:tcPr marT="72000" marB="72000">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99962604"/>
                  </a:ext>
                </a:extLst>
              </a:tr>
              <a:tr h="370840">
                <a:tc>
                  <a:txBody>
                    <a:bodyPr/>
                    <a:lstStyle/>
                    <a:p>
                      <a:pPr algn="ctr"/>
                      <a:r>
                        <a:rPr lang="en-US" sz="1400" dirty="0">
                          <a:latin typeface="IBM Plex Sans" panose="020B0503050203000203" pitchFamily="34" charset="0"/>
                        </a:rPr>
                        <a:t>2</a:t>
                      </a:r>
                    </a:p>
                  </a:txBody>
                  <a:tcPr marT="72000" marB="72000">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400" dirty="0">
                          <a:latin typeface="IBM Plex Sans" panose="020B0503050203000203" pitchFamily="34" charset="0"/>
                        </a:rPr>
                        <a:t>Horizontally scalable on top of commodity HW</a:t>
                      </a:r>
                    </a:p>
                  </a:txBody>
                  <a:tcPr marT="72000" marB="72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285750" indent="-285750">
                        <a:buFont typeface="Arial" panose="020B0604020202020204" pitchFamily="34" charset="0"/>
                        <a:buChar char="•"/>
                      </a:pPr>
                      <a:r>
                        <a:rPr lang="en-US" sz="1400" dirty="0">
                          <a:latin typeface="IBM Plex Sans" panose="020B0503050203000203" pitchFamily="34" charset="0"/>
                        </a:rPr>
                        <a:t>Have single storage layer, built on a distributed file system capable of storing all types of data</a:t>
                      </a:r>
                    </a:p>
                    <a:p>
                      <a:pPr marL="285750" indent="-285750">
                        <a:buFont typeface="Arial" panose="020B0604020202020204" pitchFamily="34" charset="0"/>
                        <a:buChar char="•"/>
                      </a:pPr>
                      <a:r>
                        <a:rPr lang="en-US" sz="1400" dirty="0">
                          <a:latin typeface="IBM Plex Sans" panose="020B0503050203000203" pitchFamily="34" charset="0"/>
                        </a:rPr>
                        <a:t>Storage must support ACID properties to support concurrent read/writes</a:t>
                      </a:r>
                    </a:p>
                    <a:p>
                      <a:pPr marL="285750" indent="-285750">
                        <a:buFont typeface="Arial" panose="020B0604020202020204" pitchFamily="34" charset="0"/>
                        <a:buChar char="•"/>
                      </a:pPr>
                      <a:r>
                        <a:rPr lang="en-US" sz="1400" dirty="0">
                          <a:latin typeface="IBM Plex Sans" panose="020B0503050203000203" pitchFamily="34" charset="0"/>
                        </a:rPr>
                        <a:t>Should be able to archive data based on age and/or frequency of data</a:t>
                      </a:r>
                    </a:p>
                    <a:p>
                      <a:pPr marL="285750" indent="-285750">
                        <a:buFont typeface="Arial" panose="020B0604020202020204" pitchFamily="34" charset="0"/>
                        <a:buChar char="•"/>
                      </a:pPr>
                      <a:r>
                        <a:rPr lang="en-US" sz="1400" dirty="0">
                          <a:latin typeface="IBM Plex Sans" panose="020B0503050203000203" pitchFamily="34" charset="0"/>
                        </a:rPr>
                        <a:t>Data pipeline must leverage distributed architecture with opensource software </a:t>
                      </a:r>
                    </a:p>
                  </a:txBody>
                  <a:tcPr marT="72000" marB="72000">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69346336"/>
                  </a:ext>
                </a:extLst>
              </a:tr>
              <a:tr h="370840">
                <a:tc>
                  <a:txBody>
                    <a:bodyPr/>
                    <a:lstStyle/>
                    <a:p>
                      <a:pPr algn="ctr"/>
                      <a:r>
                        <a:rPr lang="en-US" sz="1400" dirty="0">
                          <a:latin typeface="IBM Plex Sans" panose="020B0503050203000203" pitchFamily="34" charset="0"/>
                        </a:rPr>
                        <a:t>3</a:t>
                      </a:r>
                    </a:p>
                  </a:txBody>
                  <a:tcPr marT="72000" marB="72000">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400" dirty="0">
                          <a:latin typeface="IBM Plex Sans" panose="020B0503050203000203" pitchFamily="34" charset="0"/>
                        </a:rPr>
                        <a:t>Open data architecture with cloud portability</a:t>
                      </a:r>
                    </a:p>
                  </a:txBody>
                  <a:tcPr marT="72000" marB="72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indent="-285750">
                        <a:buFont typeface="Arial" panose="020B0604020202020204" pitchFamily="34" charset="0"/>
                        <a:buChar char="•"/>
                      </a:pPr>
                      <a:r>
                        <a:rPr lang="en-US" sz="1400" dirty="0">
                          <a:latin typeface="IBM Plex Sans" panose="020B0503050203000203" pitchFamily="34" charset="0"/>
                        </a:rPr>
                        <a:t>Data must be interoperable across tools with open, columnar formats like Parquet, ORC, or Avro</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a:latin typeface="IBM Plex Sans" panose="020B0503050203000203" pitchFamily="34" charset="0"/>
                        </a:rPr>
                        <a:t>Support data indexing, partitioning, and caching to optimize query performance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a:latin typeface="IBM Plex Sans" panose="020B0503050203000203" pitchFamily="34" charset="0"/>
                        </a:rPr>
                        <a:t>Support periodic compaction and cleaning processes to manage small files and optimize storage utilization</a:t>
                      </a:r>
                    </a:p>
                    <a:p>
                      <a:pPr marL="285750" indent="-285750">
                        <a:buFont typeface="Arial" panose="020B0604020202020204" pitchFamily="34" charset="0"/>
                        <a:buChar char="•"/>
                      </a:pPr>
                      <a:r>
                        <a:rPr lang="en-US" sz="1400" dirty="0">
                          <a:latin typeface="IBM Plex Sans" panose="020B0503050203000203" pitchFamily="34" charset="0"/>
                        </a:rPr>
                        <a:t>Data to be optimized for high-performance analytics, with columnar storage, data skipping, and compression</a:t>
                      </a:r>
                    </a:p>
                    <a:p>
                      <a:pPr marL="285750" indent="-285750">
                        <a:buFont typeface="Arial" panose="020B0604020202020204" pitchFamily="34" charset="0"/>
                        <a:buChar char="•"/>
                      </a:pPr>
                      <a:r>
                        <a:rPr lang="en-US" sz="1400" dirty="0">
                          <a:latin typeface="IBM Plex Sans" panose="020B0503050203000203" pitchFamily="34" charset="0"/>
                        </a:rPr>
                        <a:t>Should leverage containerized deployment as much as possible</a:t>
                      </a:r>
                    </a:p>
                  </a:txBody>
                  <a:tcPr marT="72000" marB="72000">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05408587"/>
                  </a:ext>
                </a:extLst>
              </a:tr>
              <a:tr h="370840">
                <a:tc>
                  <a:txBody>
                    <a:bodyPr/>
                    <a:lstStyle/>
                    <a:p>
                      <a:pPr algn="ctr"/>
                      <a:r>
                        <a:rPr lang="en-US" sz="1400" dirty="0">
                          <a:latin typeface="IBM Plex Sans" panose="020B0503050203000203" pitchFamily="34" charset="0"/>
                        </a:rPr>
                        <a:t>4</a:t>
                      </a:r>
                    </a:p>
                  </a:txBody>
                  <a:tcPr marT="72000" marB="72000">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400" dirty="0">
                          <a:latin typeface="IBM Plex Sans" panose="020B0503050203000203" pitchFamily="34" charset="0"/>
                        </a:rPr>
                        <a:t>Support for diverse data and analytics workloads</a:t>
                      </a:r>
                    </a:p>
                  </a:txBody>
                  <a:tcPr marT="72000" marB="72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285750" indent="-285750">
                        <a:buFont typeface="Arial" panose="020B0604020202020204" pitchFamily="34" charset="0"/>
                        <a:buChar char="•"/>
                      </a:pPr>
                      <a:r>
                        <a:rPr lang="en-US" sz="1400" dirty="0">
                          <a:latin typeface="IBM Plex Sans" panose="020B0503050203000203" pitchFamily="34" charset="0"/>
                        </a:rPr>
                        <a:t>Support for data ingestion and processing in batch mode</a:t>
                      </a:r>
                    </a:p>
                    <a:p>
                      <a:pPr marL="285750" indent="-285750">
                        <a:buFont typeface="Arial" panose="020B0604020202020204" pitchFamily="34" charset="0"/>
                        <a:buChar char="•"/>
                      </a:pPr>
                      <a:r>
                        <a:rPr lang="en-US" sz="1400" dirty="0">
                          <a:latin typeface="IBM Plex Sans" panose="020B0503050203000203" pitchFamily="34" charset="0"/>
                        </a:rPr>
                        <a:t>Support real-time data processing through low-latency data ingestion and processing through streams</a:t>
                      </a:r>
                    </a:p>
                    <a:p>
                      <a:pPr marL="285750" indent="-285750">
                        <a:buFont typeface="Arial" panose="020B0604020202020204" pitchFamily="34" charset="0"/>
                        <a:buChar char="•"/>
                      </a:pPr>
                      <a:r>
                        <a:rPr lang="en-US" sz="1400" dirty="0">
                          <a:latin typeface="IBM Plex Sans" panose="020B0503050203000203" pitchFamily="34" charset="0"/>
                        </a:rPr>
                        <a:t>Support analytics on structured as well as semi/un-structured data</a:t>
                      </a:r>
                    </a:p>
                  </a:txBody>
                  <a:tcPr marT="72000" marB="72000">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69153758"/>
                  </a:ext>
                </a:extLst>
              </a:tr>
              <a:tr h="370840">
                <a:tc>
                  <a:txBody>
                    <a:bodyPr/>
                    <a:lstStyle/>
                    <a:p>
                      <a:pPr algn="ctr"/>
                      <a:r>
                        <a:rPr lang="en-US" sz="1400" dirty="0">
                          <a:latin typeface="IBM Plex Sans" panose="020B0503050203000203" pitchFamily="34" charset="0"/>
                        </a:rPr>
                        <a:t>5</a:t>
                      </a:r>
                    </a:p>
                  </a:txBody>
                  <a:tcPr marT="72000" marB="72000">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r>
                        <a:rPr lang="en-US" sz="1400" dirty="0">
                          <a:latin typeface="IBM Plex Sans" panose="020B0503050203000203" pitchFamily="34" charset="0"/>
                        </a:rPr>
                        <a:t>Flexible data management and optimization </a:t>
                      </a:r>
                    </a:p>
                  </a:txBody>
                  <a:tcPr marT="72000" marB="72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285750" indent="-285750">
                        <a:buFont typeface="Arial" panose="020B0604020202020204" pitchFamily="34" charset="0"/>
                        <a:buChar char="•"/>
                      </a:pPr>
                      <a:r>
                        <a:rPr lang="en-US" sz="1400" dirty="0">
                          <a:latin typeface="IBM Plex Sans" panose="020B0503050203000203" pitchFamily="34" charset="0"/>
                        </a:rPr>
                        <a:t>Support semantic and syntactic definition of data for easy discovery </a:t>
                      </a:r>
                    </a:p>
                    <a:p>
                      <a:pPr marL="285750" indent="-285750">
                        <a:buFont typeface="Arial" panose="020B0604020202020204" pitchFamily="34" charset="0"/>
                        <a:buChar char="•"/>
                      </a:pPr>
                      <a:r>
                        <a:rPr lang="en-US" sz="1400" dirty="0">
                          <a:latin typeface="IBM Plex Sans" panose="020B0503050203000203" pitchFamily="34" charset="0"/>
                        </a:rPr>
                        <a:t>Avail data as product on a shared platform with proper security and audit control </a:t>
                      </a:r>
                    </a:p>
                    <a:p>
                      <a:pPr marL="285750" indent="-285750">
                        <a:buFont typeface="Arial" panose="020B0604020202020204" pitchFamily="34" charset="0"/>
                        <a:buChar char="•"/>
                      </a:pPr>
                      <a:r>
                        <a:rPr lang="en-US" sz="1400" dirty="0">
                          <a:latin typeface="IBM Plex Sans" panose="020B0503050203000203" pitchFamily="34" charset="0"/>
                        </a:rPr>
                        <a:t>Data to be traced along its lifecycle and transformation journey</a:t>
                      </a:r>
                    </a:p>
                    <a:p>
                      <a:pPr marL="285750" indent="-285750">
                        <a:buFont typeface="Arial" panose="020B0604020202020204" pitchFamily="34" charset="0"/>
                        <a:buChar char="•"/>
                      </a:pPr>
                      <a:r>
                        <a:rPr lang="en-US" sz="1400" dirty="0">
                          <a:latin typeface="IBM Plex Sans" panose="020B0503050203000203" pitchFamily="34" charset="0"/>
                        </a:rPr>
                        <a:t>Allow schema on-read</a:t>
                      </a:r>
                    </a:p>
                    <a:p>
                      <a:pPr marL="285750" indent="-285750">
                        <a:buFont typeface="Arial" panose="020B0604020202020204" pitchFamily="34" charset="0"/>
                        <a:buChar char="•"/>
                      </a:pPr>
                      <a:r>
                        <a:rPr lang="en-US" sz="1400" dirty="0">
                          <a:latin typeface="IBM Plex Sans" panose="020B0503050203000203" pitchFamily="34" charset="0"/>
                        </a:rPr>
                        <a:t>Support data virtualization</a:t>
                      </a:r>
                    </a:p>
                  </a:txBody>
                  <a:tcPr marT="72000" marB="72000">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823935008"/>
                  </a:ext>
                </a:extLst>
              </a:tr>
            </a:tbl>
          </a:graphicData>
        </a:graphic>
      </p:graphicFrame>
    </p:spTree>
    <p:extLst>
      <p:ext uri="{BB962C8B-B14F-4D97-AF65-F5344CB8AC3E}">
        <p14:creationId xmlns:p14="http://schemas.microsoft.com/office/powerpoint/2010/main" val="20313923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7BE614F-18FC-664C-DFE1-D708C4AAB5EC}"/>
              </a:ext>
            </a:extLst>
          </p:cNvPr>
          <p:cNvSpPr/>
          <p:nvPr/>
        </p:nvSpPr>
        <p:spPr>
          <a:xfrm>
            <a:off x="1878504" y="598387"/>
            <a:ext cx="2550162" cy="4459547"/>
          </a:xfrm>
          <a:prstGeom prst="rect">
            <a:avLst/>
          </a:prstGeom>
          <a:solidFill>
            <a:schemeClr val="bg1">
              <a:lumMod val="95000"/>
            </a:schemeClr>
          </a:solidFill>
          <a:ln w="12700" cmpd="sng">
            <a:solidFill>
              <a:schemeClr val="accent6">
                <a:lumMod val="50000"/>
                <a:alpha val="99000"/>
              </a:schemeClr>
            </a:solidFill>
            <a:prstDash val="solid"/>
            <a:extLst>
              <a:ext uri="{C807C97D-BFC1-408E-A445-0C87EB9F89A2}">
                <ask:lineSketchStyleProps xmlns:ask="http://schemas.microsoft.com/office/drawing/2018/sketchyshapes" sd="1219033472">
                  <a:custGeom>
                    <a:avLst/>
                    <a:gdLst>
                      <a:gd name="connsiteX0" fmla="*/ 0 w 5517100"/>
                      <a:gd name="connsiteY0" fmla="*/ 0 h 3705023"/>
                      <a:gd name="connsiteX1" fmla="*/ 496539 w 5517100"/>
                      <a:gd name="connsiteY1" fmla="*/ 0 h 3705023"/>
                      <a:gd name="connsiteX2" fmla="*/ 882736 w 5517100"/>
                      <a:gd name="connsiteY2" fmla="*/ 0 h 3705023"/>
                      <a:gd name="connsiteX3" fmla="*/ 1544788 w 5517100"/>
                      <a:gd name="connsiteY3" fmla="*/ 0 h 3705023"/>
                      <a:gd name="connsiteX4" fmla="*/ 2041327 w 5517100"/>
                      <a:gd name="connsiteY4" fmla="*/ 0 h 3705023"/>
                      <a:gd name="connsiteX5" fmla="*/ 2537866 w 5517100"/>
                      <a:gd name="connsiteY5" fmla="*/ 0 h 3705023"/>
                      <a:gd name="connsiteX6" fmla="*/ 3199918 w 5517100"/>
                      <a:gd name="connsiteY6" fmla="*/ 0 h 3705023"/>
                      <a:gd name="connsiteX7" fmla="*/ 3641286 w 5517100"/>
                      <a:gd name="connsiteY7" fmla="*/ 0 h 3705023"/>
                      <a:gd name="connsiteX8" fmla="*/ 4303338 w 5517100"/>
                      <a:gd name="connsiteY8" fmla="*/ 0 h 3705023"/>
                      <a:gd name="connsiteX9" fmla="*/ 4965390 w 5517100"/>
                      <a:gd name="connsiteY9" fmla="*/ 0 h 3705023"/>
                      <a:gd name="connsiteX10" fmla="*/ 5517100 w 5517100"/>
                      <a:gd name="connsiteY10" fmla="*/ 0 h 3705023"/>
                      <a:gd name="connsiteX11" fmla="*/ 5517100 w 5517100"/>
                      <a:gd name="connsiteY11" fmla="*/ 603389 h 3705023"/>
                      <a:gd name="connsiteX12" fmla="*/ 5517100 w 5517100"/>
                      <a:gd name="connsiteY12" fmla="*/ 1169729 h 3705023"/>
                      <a:gd name="connsiteX13" fmla="*/ 5517100 w 5517100"/>
                      <a:gd name="connsiteY13" fmla="*/ 1587867 h 3705023"/>
                      <a:gd name="connsiteX14" fmla="*/ 5517100 w 5517100"/>
                      <a:gd name="connsiteY14" fmla="*/ 2117156 h 3705023"/>
                      <a:gd name="connsiteX15" fmla="*/ 5517100 w 5517100"/>
                      <a:gd name="connsiteY15" fmla="*/ 2646445 h 3705023"/>
                      <a:gd name="connsiteX16" fmla="*/ 5517100 w 5517100"/>
                      <a:gd name="connsiteY16" fmla="*/ 3175734 h 3705023"/>
                      <a:gd name="connsiteX17" fmla="*/ 5517100 w 5517100"/>
                      <a:gd name="connsiteY17" fmla="*/ 3705023 h 3705023"/>
                      <a:gd name="connsiteX18" fmla="*/ 4910219 w 5517100"/>
                      <a:gd name="connsiteY18" fmla="*/ 3705023 h 3705023"/>
                      <a:gd name="connsiteX19" fmla="*/ 4524022 w 5517100"/>
                      <a:gd name="connsiteY19" fmla="*/ 3705023 h 3705023"/>
                      <a:gd name="connsiteX20" fmla="*/ 4082654 w 5517100"/>
                      <a:gd name="connsiteY20" fmla="*/ 3705023 h 3705023"/>
                      <a:gd name="connsiteX21" fmla="*/ 3420602 w 5517100"/>
                      <a:gd name="connsiteY21" fmla="*/ 3705023 h 3705023"/>
                      <a:gd name="connsiteX22" fmla="*/ 2868892 w 5517100"/>
                      <a:gd name="connsiteY22" fmla="*/ 3705023 h 3705023"/>
                      <a:gd name="connsiteX23" fmla="*/ 2427524 w 5517100"/>
                      <a:gd name="connsiteY23" fmla="*/ 3705023 h 3705023"/>
                      <a:gd name="connsiteX24" fmla="*/ 1875814 w 5517100"/>
                      <a:gd name="connsiteY24" fmla="*/ 3705023 h 3705023"/>
                      <a:gd name="connsiteX25" fmla="*/ 1489617 w 5517100"/>
                      <a:gd name="connsiteY25" fmla="*/ 3705023 h 3705023"/>
                      <a:gd name="connsiteX26" fmla="*/ 1103420 w 5517100"/>
                      <a:gd name="connsiteY26" fmla="*/ 3705023 h 3705023"/>
                      <a:gd name="connsiteX27" fmla="*/ 551710 w 5517100"/>
                      <a:gd name="connsiteY27" fmla="*/ 3705023 h 3705023"/>
                      <a:gd name="connsiteX28" fmla="*/ 0 w 5517100"/>
                      <a:gd name="connsiteY28" fmla="*/ 3705023 h 3705023"/>
                      <a:gd name="connsiteX29" fmla="*/ 0 w 5517100"/>
                      <a:gd name="connsiteY29" fmla="*/ 3138684 h 3705023"/>
                      <a:gd name="connsiteX30" fmla="*/ 0 w 5517100"/>
                      <a:gd name="connsiteY30" fmla="*/ 2646445 h 3705023"/>
                      <a:gd name="connsiteX31" fmla="*/ 0 w 5517100"/>
                      <a:gd name="connsiteY31" fmla="*/ 2228307 h 3705023"/>
                      <a:gd name="connsiteX32" fmla="*/ 0 w 5517100"/>
                      <a:gd name="connsiteY32" fmla="*/ 1661967 h 3705023"/>
                      <a:gd name="connsiteX33" fmla="*/ 0 w 5517100"/>
                      <a:gd name="connsiteY33" fmla="*/ 1206779 h 3705023"/>
                      <a:gd name="connsiteX34" fmla="*/ 0 w 5517100"/>
                      <a:gd name="connsiteY34" fmla="*/ 640440 h 3705023"/>
                      <a:gd name="connsiteX35" fmla="*/ 0 w 5517100"/>
                      <a:gd name="connsiteY35" fmla="*/ 0 h 3705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17100" h="3705023" extrusionOk="0">
                        <a:moveTo>
                          <a:pt x="0" y="0"/>
                        </a:moveTo>
                        <a:cubicBezTo>
                          <a:pt x="136378" y="-22571"/>
                          <a:pt x="263509" y="41984"/>
                          <a:pt x="496539" y="0"/>
                        </a:cubicBezTo>
                        <a:cubicBezTo>
                          <a:pt x="729569" y="-41984"/>
                          <a:pt x="802058" y="40759"/>
                          <a:pt x="882736" y="0"/>
                        </a:cubicBezTo>
                        <a:cubicBezTo>
                          <a:pt x="963414" y="-40759"/>
                          <a:pt x="1389642" y="63693"/>
                          <a:pt x="1544788" y="0"/>
                        </a:cubicBezTo>
                        <a:cubicBezTo>
                          <a:pt x="1699934" y="-63693"/>
                          <a:pt x="1922519" y="24155"/>
                          <a:pt x="2041327" y="0"/>
                        </a:cubicBezTo>
                        <a:cubicBezTo>
                          <a:pt x="2160135" y="-24155"/>
                          <a:pt x="2378845" y="9596"/>
                          <a:pt x="2537866" y="0"/>
                        </a:cubicBezTo>
                        <a:cubicBezTo>
                          <a:pt x="2696887" y="-9596"/>
                          <a:pt x="2968875" y="40693"/>
                          <a:pt x="3199918" y="0"/>
                        </a:cubicBezTo>
                        <a:cubicBezTo>
                          <a:pt x="3430961" y="-40693"/>
                          <a:pt x="3461340" y="758"/>
                          <a:pt x="3641286" y="0"/>
                        </a:cubicBezTo>
                        <a:cubicBezTo>
                          <a:pt x="3821232" y="-758"/>
                          <a:pt x="4088999" y="17944"/>
                          <a:pt x="4303338" y="0"/>
                        </a:cubicBezTo>
                        <a:cubicBezTo>
                          <a:pt x="4517677" y="-17944"/>
                          <a:pt x="4742167" y="16828"/>
                          <a:pt x="4965390" y="0"/>
                        </a:cubicBezTo>
                        <a:cubicBezTo>
                          <a:pt x="5188613" y="-16828"/>
                          <a:pt x="5365529" y="16223"/>
                          <a:pt x="5517100" y="0"/>
                        </a:cubicBezTo>
                        <a:cubicBezTo>
                          <a:pt x="5566659" y="209353"/>
                          <a:pt x="5516049" y="323191"/>
                          <a:pt x="5517100" y="603389"/>
                        </a:cubicBezTo>
                        <a:cubicBezTo>
                          <a:pt x="5518151" y="883587"/>
                          <a:pt x="5489366" y="909633"/>
                          <a:pt x="5517100" y="1169729"/>
                        </a:cubicBezTo>
                        <a:cubicBezTo>
                          <a:pt x="5544834" y="1429825"/>
                          <a:pt x="5478324" y="1490040"/>
                          <a:pt x="5517100" y="1587867"/>
                        </a:cubicBezTo>
                        <a:cubicBezTo>
                          <a:pt x="5555876" y="1685694"/>
                          <a:pt x="5454958" y="1922253"/>
                          <a:pt x="5517100" y="2117156"/>
                        </a:cubicBezTo>
                        <a:cubicBezTo>
                          <a:pt x="5579242" y="2312059"/>
                          <a:pt x="5513772" y="2432029"/>
                          <a:pt x="5517100" y="2646445"/>
                        </a:cubicBezTo>
                        <a:cubicBezTo>
                          <a:pt x="5520428" y="2860861"/>
                          <a:pt x="5459207" y="3066020"/>
                          <a:pt x="5517100" y="3175734"/>
                        </a:cubicBezTo>
                        <a:cubicBezTo>
                          <a:pt x="5574993" y="3285448"/>
                          <a:pt x="5474241" y="3591688"/>
                          <a:pt x="5517100" y="3705023"/>
                        </a:cubicBezTo>
                        <a:cubicBezTo>
                          <a:pt x="5358966" y="3745541"/>
                          <a:pt x="5117600" y="3646996"/>
                          <a:pt x="4910219" y="3705023"/>
                        </a:cubicBezTo>
                        <a:cubicBezTo>
                          <a:pt x="4702838" y="3763050"/>
                          <a:pt x="4702351" y="3704641"/>
                          <a:pt x="4524022" y="3705023"/>
                        </a:cubicBezTo>
                        <a:cubicBezTo>
                          <a:pt x="4345693" y="3705405"/>
                          <a:pt x="4178065" y="3671836"/>
                          <a:pt x="4082654" y="3705023"/>
                        </a:cubicBezTo>
                        <a:cubicBezTo>
                          <a:pt x="3987243" y="3738210"/>
                          <a:pt x="3727866" y="3680657"/>
                          <a:pt x="3420602" y="3705023"/>
                        </a:cubicBezTo>
                        <a:cubicBezTo>
                          <a:pt x="3113338" y="3729389"/>
                          <a:pt x="3092297" y="3703718"/>
                          <a:pt x="2868892" y="3705023"/>
                        </a:cubicBezTo>
                        <a:cubicBezTo>
                          <a:pt x="2645487" y="3706328"/>
                          <a:pt x="2554958" y="3652983"/>
                          <a:pt x="2427524" y="3705023"/>
                        </a:cubicBezTo>
                        <a:cubicBezTo>
                          <a:pt x="2300090" y="3757063"/>
                          <a:pt x="2075949" y="3647845"/>
                          <a:pt x="1875814" y="3705023"/>
                        </a:cubicBezTo>
                        <a:cubicBezTo>
                          <a:pt x="1675679" y="3762201"/>
                          <a:pt x="1657774" y="3662540"/>
                          <a:pt x="1489617" y="3705023"/>
                        </a:cubicBezTo>
                        <a:cubicBezTo>
                          <a:pt x="1321460" y="3747506"/>
                          <a:pt x="1211879" y="3692689"/>
                          <a:pt x="1103420" y="3705023"/>
                        </a:cubicBezTo>
                        <a:cubicBezTo>
                          <a:pt x="994961" y="3717357"/>
                          <a:pt x="724840" y="3651360"/>
                          <a:pt x="551710" y="3705023"/>
                        </a:cubicBezTo>
                        <a:cubicBezTo>
                          <a:pt x="378580" y="3758686"/>
                          <a:pt x="163039" y="3669227"/>
                          <a:pt x="0" y="3705023"/>
                        </a:cubicBezTo>
                        <a:cubicBezTo>
                          <a:pt x="-54728" y="3532296"/>
                          <a:pt x="66027" y="3319192"/>
                          <a:pt x="0" y="3138684"/>
                        </a:cubicBezTo>
                        <a:cubicBezTo>
                          <a:pt x="-66027" y="2958176"/>
                          <a:pt x="14804" y="2774809"/>
                          <a:pt x="0" y="2646445"/>
                        </a:cubicBezTo>
                        <a:cubicBezTo>
                          <a:pt x="-14804" y="2518081"/>
                          <a:pt x="46937" y="2384816"/>
                          <a:pt x="0" y="2228307"/>
                        </a:cubicBezTo>
                        <a:cubicBezTo>
                          <a:pt x="-46937" y="2071798"/>
                          <a:pt x="66945" y="1891444"/>
                          <a:pt x="0" y="1661967"/>
                        </a:cubicBezTo>
                        <a:cubicBezTo>
                          <a:pt x="-66945" y="1432490"/>
                          <a:pt x="4706" y="1318097"/>
                          <a:pt x="0" y="1206779"/>
                        </a:cubicBezTo>
                        <a:cubicBezTo>
                          <a:pt x="-4706" y="1095461"/>
                          <a:pt x="57983" y="767534"/>
                          <a:pt x="0" y="640440"/>
                        </a:cubicBezTo>
                        <a:cubicBezTo>
                          <a:pt x="-57983" y="513346"/>
                          <a:pt x="69228" y="284092"/>
                          <a:pt x="0" y="0"/>
                        </a:cubicBezTo>
                        <a:close/>
                      </a:path>
                    </a:pathLst>
                  </a:custGeom>
                  <ask:type>
                    <ask:lineSketchNone/>
                  </ask:type>
                </ask:lineSketchStyleProps>
              </a:ext>
            </a:extLst>
          </a:ln>
        </p:spPr>
        <p:style>
          <a:lnRef idx="2">
            <a:schemeClr val="accent1"/>
          </a:lnRef>
          <a:fillRef idx="1">
            <a:schemeClr val="lt1"/>
          </a:fillRef>
          <a:effectRef idx="0">
            <a:schemeClr val="accent1"/>
          </a:effectRef>
          <a:fontRef idx="minor">
            <a:schemeClr val="dk1"/>
          </a:fontRef>
        </p:style>
        <p:txBody>
          <a:bodyPr tIns="36000" rtlCol="0" anchor="t"/>
          <a:lstStyle/>
          <a:p>
            <a:pPr algn="ctr"/>
            <a:r>
              <a:rPr lang="en-IN" sz="1200" dirty="0">
                <a:latin typeface="IBM Plex Sans" panose="020B0503050203000203" pitchFamily="34" charset="0"/>
              </a:rPr>
              <a:t>Data Ingestion Layer</a:t>
            </a:r>
          </a:p>
        </p:txBody>
      </p:sp>
      <p:sp>
        <p:nvSpPr>
          <p:cNvPr id="3" name="Rectangle 2">
            <a:extLst>
              <a:ext uri="{FF2B5EF4-FFF2-40B4-BE49-F238E27FC236}">
                <a16:creationId xmlns:a16="http://schemas.microsoft.com/office/drawing/2014/main" id="{FDB13D14-9A29-EB37-D402-40E1C6396198}"/>
              </a:ext>
            </a:extLst>
          </p:cNvPr>
          <p:cNvSpPr/>
          <p:nvPr/>
        </p:nvSpPr>
        <p:spPr>
          <a:xfrm>
            <a:off x="1881563" y="5132316"/>
            <a:ext cx="9215041" cy="1241822"/>
          </a:xfrm>
          <a:prstGeom prst="rect">
            <a:avLst/>
          </a:prstGeom>
          <a:solidFill>
            <a:schemeClr val="accent1">
              <a:lumMod val="20000"/>
              <a:lumOff val="80000"/>
            </a:schemeClr>
          </a:solidFill>
          <a:ln w="12700" cmpd="sng">
            <a:solidFill>
              <a:schemeClr val="tx1">
                <a:alpha val="99000"/>
              </a:schemeClr>
            </a:solidFill>
            <a:prstDash val="solid"/>
            <a:extLst>
              <a:ext uri="{C807C97D-BFC1-408E-A445-0C87EB9F89A2}">
                <ask:lineSketchStyleProps xmlns:ask="http://schemas.microsoft.com/office/drawing/2018/sketchyshapes" sd="1219033472">
                  <a:custGeom>
                    <a:avLst/>
                    <a:gdLst>
                      <a:gd name="connsiteX0" fmla="*/ 0 w 5517100"/>
                      <a:gd name="connsiteY0" fmla="*/ 0 h 3705023"/>
                      <a:gd name="connsiteX1" fmla="*/ 496539 w 5517100"/>
                      <a:gd name="connsiteY1" fmla="*/ 0 h 3705023"/>
                      <a:gd name="connsiteX2" fmla="*/ 882736 w 5517100"/>
                      <a:gd name="connsiteY2" fmla="*/ 0 h 3705023"/>
                      <a:gd name="connsiteX3" fmla="*/ 1544788 w 5517100"/>
                      <a:gd name="connsiteY3" fmla="*/ 0 h 3705023"/>
                      <a:gd name="connsiteX4" fmla="*/ 2041327 w 5517100"/>
                      <a:gd name="connsiteY4" fmla="*/ 0 h 3705023"/>
                      <a:gd name="connsiteX5" fmla="*/ 2537866 w 5517100"/>
                      <a:gd name="connsiteY5" fmla="*/ 0 h 3705023"/>
                      <a:gd name="connsiteX6" fmla="*/ 3199918 w 5517100"/>
                      <a:gd name="connsiteY6" fmla="*/ 0 h 3705023"/>
                      <a:gd name="connsiteX7" fmla="*/ 3641286 w 5517100"/>
                      <a:gd name="connsiteY7" fmla="*/ 0 h 3705023"/>
                      <a:gd name="connsiteX8" fmla="*/ 4303338 w 5517100"/>
                      <a:gd name="connsiteY8" fmla="*/ 0 h 3705023"/>
                      <a:gd name="connsiteX9" fmla="*/ 4965390 w 5517100"/>
                      <a:gd name="connsiteY9" fmla="*/ 0 h 3705023"/>
                      <a:gd name="connsiteX10" fmla="*/ 5517100 w 5517100"/>
                      <a:gd name="connsiteY10" fmla="*/ 0 h 3705023"/>
                      <a:gd name="connsiteX11" fmla="*/ 5517100 w 5517100"/>
                      <a:gd name="connsiteY11" fmla="*/ 603389 h 3705023"/>
                      <a:gd name="connsiteX12" fmla="*/ 5517100 w 5517100"/>
                      <a:gd name="connsiteY12" fmla="*/ 1169729 h 3705023"/>
                      <a:gd name="connsiteX13" fmla="*/ 5517100 w 5517100"/>
                      <a:gd name="connsiteY13" fmla="*/ 1587867 h 3705023"/>
                      <a:gd name="connsiteX14" fmla="*/ 5517100 w 5517100"/>
                      <a:gd name="connsiteY14" fmla="*/ 2117156 h 3705023"/>
                      <a:gd name="connsiteX15" fmla="*/ 5517100 w 5517100"/>
                      <a:gd name="connsiteY15" fmla="*/ 2646445 h 3705023"/>
                      <a:gd name="connsiteX16" fmla="*/ 5517100 w 5517100"/>
                      <a:gd name="connsiteY16" fmla="*/ 3175734 h 3705023"/>
                      <a:gd name="connsiteX17" fmla="*/ 5517100 w 5517100"/>
                      <a:gd name="connsiteY17" fmla="*/ 3705023 h 3705023"/>
                      <a:gd name="connsiteX18" fmla="*/ 4910219 w 5517100"/>
                      <a:gd name="connsiteY18" fmla="*/ 3705023 h 3705023"/>
                      <a:gd name="connsiteX19" fmla="*/ 4524022 w 5517100"/>
                      <a:gd name="connsiteY19" fmla="*/ 3705023 h 3705023"/>
                      <a:gd name="connsiteX20" fmla="*/ 4082654 w 5517100"/>
                      <a:gd name="connsiteY20" fmla="*/ 3705023 h 3705023"/>
                      <a:gd name="connsiteX21" fmla="*/ 3420602 w 5517100"/>
                      <a:gd name="connsiteY21" fmla="*/ 3705023 h 3705023"/>
                      <a:gd name="connsiteX22" fmla="*/ 2868892 w 5517100"/>
                      <a:gd name="connsiteY22" fmla="*/ 3705023 h 3705023"/>
                      <a:gd name="connsiteX23" fmla="*/ 2427524 w 5517100"/>
                      <a:gd name="connsiteY23" fmla="*/ 3705023 h 3705023"/>
                      <a:gd name="connsiteX24" fmla="*/ 1875814 w 5517100"/>
                      <a:gd name="connsiteY24" fmla="*/ 3705023 h 3705023"/>
                      <a:gd name="connsiteX25" fmla="*/ 1489617 w 5517100"/>
                      <a:gd name="connsiteY25" fmla="*/ 3705023 h 3705023"/>
                      <a:gd name="connsiteX26" fmla="*/ 1103420 w 5517100"/>
                      <a:gd name="connsiteY26" fmla="*/ 3705023 h 3705023"/>
                      <a:gd name="connsiteX27" fmla="*/ 551710 w 5517100"/>
                      <a:gd name="connsiteY27" fmla="*/ 3705023 h 3705023"/>
                      <a:gd name="connsiteX28" fmla="*/ 0 w 5517100"/>
                      <a:gd name="connsiteY28" fmla="*/ 3705023 h 3705023"/>
                      <a:gd name="connsiteX29" fmla="*/ 0 w 5517100"/>
                      <a:gd name="connsiteY29" fmla="*/ 3138684 h 3705023"/>
                      <a:gd name="connsiteX30" fmla="*/ 0 w 5517100"/>
                      <a:gd name="connsiteY30" fmla="*/ 2646445 h 3705023"/>
                      <a:gd name="connsiteX31" fmla="*/ 0 w 5517100"/>
                      <a:gd name="connsiteY31" fmla="*/ 2228307 h 3705023"/>
                      <a:gd name="connsiteX32" fmla="*/ 0 w 5517100"/>
                      <a:gd name="connsiteY32" fmla="*/ 1661967 h 3705023"/>
                      <a:gd name="connsiteX33" fmla="*/ 0 w 5517100"/>
                      <a:gd name="connsiteY33" fmla="*/ 1206779 h 3705023"/>
                      <a:gd name="connsiteX34" fmla="*/ 0 w 5517100"/>
                      <a:gd name="connsiteY34" fmla="*/ 640440 h 3705023"/>
                      <a:gd name="connsiteX35" fmla="*/ 0 w 5517100"/>
                      <a:gd name="connsiteY35" fmla="*/ 0 h 3705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17100" h="3705023" extrusionOk="0">
                        <a:moveTo>
                          <a:pt x="0" y="0"/>
                        </a:moveTo>
                        <a:cubicBezTo>
                          <a:pt x="136378" y="-22571"/>
                          <a:pt x="263509" y="41984"/>
                          <a:pt x="496539" y="0"/>
                        </a:cubicBezTo>
                        <a:cubicBezTo>
                          <a:pt x="729569" y="-41984"/>
                          <a:pt x="802058" y="40759"/>
                          <a:pt x="882736" y="0"/>
                        </a:cubicBezTo>
                        <a:cubicBezTo>
                          <a:pt x="963414" y="-40759"/>
                          <a:pt x="1389642" y="63693"/>
                          <a:pt x="1544788" y="0"/>
                        </a:cubicBezTo>
                        <a:cubicBezTo>
                          <a:pt x="1699934" y="-63693"/>
                          <a:pt x="1922519" y="24155"/>
                          <a:pt x="2041327" y="0"/>
                        </a:cubicBezTo>
                        <a:cubicBezTo>
                          <a:pt x="2160135" y="-24155"/>
                          <a:pt x="2378845" y="9596"/>
                          <a:pt x="2537866" y="0"/>
                        </a:cubicBezTo>
                        <a:cubicBezTo>
                          <a:pt x="2696887" y="-9596"/>
                          <a:pt x="2968875" y="40693"/>
                          <a:pt x="3199918" y="0"/>
                        </a:cubicBezTo>
                        <a:cubicBezTo>
                          <a:pt x="3430961" y="-40693"/>
                          <a:pt x="3461340" y="758"/>
                          <a:pt x="3641286" y="0"/>
                        </a:cubicBezTo>
                        <a:cubicBezTo>
                          <a:pt x="3821232" y="-758"/>
                          <a:pt x="4088999" y="17944"/>
                          <a:pt x="4303338" y="0"/>
                        </a:cubicBezTo>
                        <a:cubicBezTo>
                          <a:pt x="4517677" y="-17944"/>
                          <a:pt x="4742167" y="16828"/>
                          <a:pt x="4965390" y="0"/>
                        </a:cubicBezTo>
                        <a:cubicBezTo>
                          <a:pt x="5188613" y="-16828"/>
                          <a:pt x="5365529" y="16223"/>
                          <a:pt x="5517100" y="0"/>
                        </a:cubicBezTo>
                        <a:cubicBezTo>
                          <a:pt x="5566659" y="209353"/>
                          <a:pt x="5516049" y="323191"/>
                          <a:pt x="5517100" y="603389"/>
                        </a:cubicBezTo>
                        <a:cubicBezTo>
                          <a:pt x="5518151" y="883587"/>
                          <a:pt x="5489366" y="909633"/>
                          <a:pt x="5517100" y="1169729"/>
                        </a:cubicBezTo>
                        <a:cubicBezTo>
                          <a:pt x="5544834" y="1429825"/>
                          <a:pt x="5478324" y="1490040"/>
                          <a:pt x="5517100" y="1587867"/>
                        </a:cubicBezTo>
                        <a:cubicBezTo>
                          <a:pt x="5555876" y="1685694"/>
                          <a:pt x="5454958" y="1922253"/>
                          <a:pt x="5517100" y="2117156"/>
                        </a:cubicBezTo>
                        <a:cubicBezTo>
                          <a:pt x="5579242" y="2312059"/>
                          <a:pt x="5513772" y="2432029"/>
                          <a:pt x="5517100" y="2646445"/>
                        </a:cubicBezTo>
                        <a:cubicBezTo>
                          <a:pt x="5520428" y="2860861"/>
                          <a:pt x="5459207" y="3066020"/>
                          <a:pt x="5517100" y="3175734"/>
                        </a:cubicBezTo>
                        <a:cubicBezTo>
                          <a:pt x="5574993" y="3285448"/>
                          <a:pt x="5474241" y="3591688"/>
                          <a:pt x="5517100" y="3705023"/>
                        </a:cubicBezTo>
                        <a:cubicBezTo>
                          <a:pt x="5358966" y="3745541"/>
                          <a:pt x="5117600" y="3646996"/>
                          <a:pt x="4910219" y="3705023"/>
                        </a:cubicBezTo>
                        <a:cubicBezTo>
                          <a:pt x="4702838" y="3763050"/>
                          <a:pt x="4702351" y="3704641"/>
                          <a:pt x="4524022" y="3705023"/>
                        </a:cubicBezTo>
                        <a:cubicBezTo>
                          <a:pt x="4345693" y="3705405"/>
                          <a:pt x="4178065" y="3671836"/>
                          <a:pt x="4082654" y="3705023"/>
                        </a:cubicBezTo>
                        <a:cubicBezTo>
                          <a:pt x="3987243" y="3738210"/>
                          <a:pt x="3727866" y="3680657"/>
                          <a:pt x="3420602" y="3705023"/>
                        </a:cubicBezTo>
                        <a:cubicBezTo>
                          <a:pt x="3113338" y="3729389"/>
                          <a:pt x="3092297" y="3703718"/>
                          <a:pt x="2868892" y="3705023"/>
                        </a:cubicBezTo>
                        <a:cubicBezTo>
                          <a:pt x="2645487" y="3706328"/>
                          <a:pt x="2554958" y="3652983"/>
                          <a:pt x="2427524" y="3705023"/>
                        </a:cubicBezTo>
                        <a:cubicBezTo>
                          <a:pt x="2300090" y="3757063"/>
                          <a:pt x="2075949" y="3647845"/>
                          <a:pt x="1875814" y="3705023"/>
                        </a:cubicBezTo>
                        <a:cubicBezTo>
                          <a:pt x="1675679" y="3762201"/>
                          <a:pt x="1657774" y="3662540"/>
                          <a:pt x="1489617" y="3705023"/>
                        </a:cubicBezTo>
                        <a:cubicBezTo>
                          <a:pt x="1321460" y="3747506"/>
                          <a:pt x="1211879" y="3692689"/>
                          <a:pt x="1103420" y="3705023"/>
                        </a:cubicBezTo>
                        <a:cubicBezTo>
                          <a:pt x="994961" y="3717357"/>
                          <a:pt x="724840" y="3651360"/>
                          <a:pt x="551710" y="3705023"/>
                        </a:cubicBezTo>
                        <a:cubicBezTo>
                          <a:pt x="378580" y="3758686"/>
                          <a:pt x="163039" y="3669227"/>
                          <a:pt x="0" y="3705023"/>
                        </a:cubicBezTo>
                        <a:cubicBezTo>
                          <a:pt x="-54728" y="3532296"/>
                          <a:pt x="66027" y="3319192"/>
                          <a:pt x="0" y="3138684"/>
                        </a:cubicBezTo>
                        <a:cubicBezTo>
                          <a:pt x="-66027" y="2958176"/>
                          <a:pt x="14804" y="2774809"/>
                          <a:pt x="0" y="2646445"/>
                        </a:cubicBezTo>
                        <a:cubicBezTo>
                          <a:pt x="-14804" y="2518081"/>
                          <a:pt x="46937" y="2384816"/>
                          <a:pt x="0" y="2228307"/>
                        </a:cubicBezTo>
                        <a:cubicBezTo>
                          <a:pt x="-46937" y="2071798"/>
                          <a:pt x="66945" y="1891444"/>
                          <a:pt x="0" y="1661967"/>
                        </a:cubicBezTo>
                        <a:cubicBezTo>
                          <a:pt x="-66945" y="1432490"/>
                          <a:pt x="4706" y="1318097"/>
                          <a:pt x="0" y="1206779"/>
                        </a:cubicBezTo>
                        <a:cubicBezTo>
                          <a:pt x="-4706" y="1095461"/>
                          <a:pt x="57983" y="767534"/>
                          <a:pt x="0" y="640440"/>
                        </a:cubicBezTo>
                        <a:cubicBezTo>
                          <a:pt x="-57983" y="513346"/>
                          <a:pt x="69228" y="284092"/>
                          <a:pt x="0" y="0"/>
                        </a:cubicBezTo>
                        <a:close/>
                      </a:path>
                    </a:pathLst>
                  </a:custGeom>
                  <ask:type>
                    <ask:lineSketchNone/>
                  </ask:type>
                </ask:lineSketchStyleProps>
              </a:ext>
            </a:extLst>
          </a:ln>
        </p:spPr>
        <p:style>
          <a:lnRef idx="2">
            <a:schemeClr val="accent1"/>
          </a:lnRef>
          <a:fillRef idx="1">
            <a:schemeClr val="lt1"/>
          </a:fillRef>
          <a:effectRef idx="0">
            <a:schemeClr val="accent1"/>
          </a:effectRef>
          <a:fontRef idx="minor">
            <a:schemeClr val="dk1"/>
          </a:fontRef>
        </p:style>
        <p:txBody>
          <a:bodyPr tIns="36000" rtlCol="0" anchor="t"/>
          <a:lstStyle/>
          <a:p>
            <a:pPr algn="ctr"/>
            <a:r>
              <a:rPr lang="en-IN" sz="1200" dirty="0">
                <a:latin typeface="IBM Plex Sans" panose="020B0503050203000203" pitchFamily="34" charset="0"/>
              </a:rPr>
              <a:t>Admin / Governance</a:t>
            </a:r>
          </a:p>
        </p:txBody>
      </p:sp>
      <p:sp>
        <p:nvSpPr>
          <p:cNvPr id="4" name="Rectangle 3">
            <a:extLst>
              <a:ext uri="{FF2B5EF4-FFF2-40B4-BE49-F238E27FC236}">
                <a16:creationId xmlns:a16="http://schemas.microsoft.com/office/drawing/2014/main" id="{6ABFA0D5-ECF9-E4A7-A9CF-E354B0BB37AF}"/>
              </a:ext>
            </a:extLst>
          </p:cNvPr>
          <p:cNvSpPr/>
          <p:nvPr/>
        </p:nvSpPr>
        <p:spPr>
          <a:xfrm>
            <a:off x="284079" y="587477"/>
            <a:ext cx="1447424" cy="5766030"/>
          </a:xfrm>
          <a:prstGeom prst="rect">
            <a:avLst/>
          </a:prstGeom>
          <a:solidFill>
            <a:schemeClr val="bg1">
              <a:lumMod val="95000"/>
            </a:schemeClr>
          </a:solidFill>
          <a:ln w="12700" cmpd="sng">
            <a:solidFill>
              <a:schemeClr val="accent6">
                <a:lumMod val="50000"/>
                <a:alpha val="99000"/>
              </a:schemeClr>
            </a:solidFill>
            <a:prstDash val="solid"/>
            <a:extLst>
              <a:ext uri="{C807C97D-BFC1-408E-A445-0C87EB9F89A2}">
                <ask:lineSketchStyleProps xmlns:ask="http://schemas.microsoft.com/office/drawing/2018/sketchyshapes" sd="1219033472">
                  <a:custGeom>
                    <a:avLst/>
                    <a:gdLst>
                      <a:gd name="connsiteX0" fmla="*/ 0 w 5517100"/>
                      <a:gd name="connsiteY0" fmla="*/ 0 h 3705023"/>
                      <a:gd name="connsiteX1" fmla="*/ 496539 w 5517100"/>
                      <a:gd name="connsiteY1" fmla="*/ 0 h 3705023"/>
                      <a:gd name="connsiteX2" fmla="*/ 882736 w 5517100"/>
                      <a:gd name="connsiteY2" fmla="*/ 0 h 3705023"/>
                      <a:gd name="connsiteX3" fmla="*/ 1544788 w 5517100"/>
                      <a:gd name="connsiteY3" fmla="*/ 0 h 3705023"/>
                      <a:gd name="connsiteX4" fmla="*/ 2041327 w 5517100"/>
                      <a:gd name="connsiteY4" fmla="*/ 0 h 3705023"/>
                      <a:gd name="connsiteX5" fmla="*/ 2537866 w 5517100"/>
                      <a:gd name="connsiteY5" fmla="*/ 0 h 3705023"/>
                      <a:gd name="connsiteX6" fmla="*/ 3199918 w 5517100"/>
                      <a:gd name="connsiteY6" fmla="*/ 0 h 3705023"/>
                      <a:gd name="connsiteX7" fmla="*/ 3641286 w 5517100"/>
                      <a:gd name="connsiteY7" fmla="*/ 0 h 3705023"/>
                      <a:gd name="connsiteX8" fmla="*/ 4303338 w 5517100"/>
                      <a:gd name="connsiteY8" fmla="*/ 0 h 3705023"/>
                      <a:gd name="connsiteX9" fmla="*/ 4965390 w 5517100"/>
                      <a:gd name="connsiteY9" fmla="*/ 0 h 3705023"/>
                      <a:gd name="connsiteX10" fmla="*/ 5517100 w 5517100"/>
                      <a:gd name="connsiteY10" fmla="*/ 0 h 3705023"/>
                      <a:gd name="connsiteX11" fmla="*/ 5517100 w 5517100"/>
                      <a:gd name="connsiteY11" fmla="*/ 603389 h 3705023"/>
                      <a:gd name="connsiteX12" fmla="*/ 5517100 w 5517100"/>
                      <a:gd name="connsiteY12" fmla="*/ 1169729 h 3705023"/>
                      <a:gd name="connsiteX13" fmla="*/ 5517100 w 5517100"/>
                      <a:gd name="connsiteY13" fmla="*/ 1587867 h 3705023"/>
                      <a:gd name="connsiteX14" fmla="*/ 5517100 w 5517100"/>
                      <a:gd name="connsiteY14" fmla="*/ 2117156 h 3705023"/>
                      <a:gd name="connsiteX15" fmla="*/ 5517100 w 5517100"/>
                      <a:gd name="connsiteY15" fmla="*/ 2646445 h 3705023"/>
                      <a:gd name="connsiteX16" fmla="*/ 5517100 w 5517100"/>
                      <a:gd name="connsiteY16" fmla="*/ 3175734 h 3705023"/>
                      <a:gd name="connsiteX17" fmla="*/ 5517100 w 5517100"/>
                      <a:gd name="connsiteY17" fmla="*/ 3705023 h 3705023"/>
                      <a:gd name="connsiteX18" fmla="*/ 4910219 w 5517100"/>
                      <a:gd name="connsiteY18" fmla="*/ 3705023 h 3705023"/>
                      <a:gd name="connsiteX19" fmla="*/ 4524022 w 5517100"/>
                      <a:gd name="connsiteY19" fmla="*/ 3705023 h 3705023"/>
                      <a:gd name="connsiteX20" fmla="*/ 4082654 w 5517100"/>
                      <a:gd name="connsiteY20" fmla="*/ 3705023 h 3705023"/>
                      <a:gd name="connsiteX21" fmla="*/ 3420602 w 5517100"/>
                      <a:gd name="connsiteY21" fmla="*/ 3705023 h 3705023"/>
                      <a:gd name="connsiteX22" fmla="*/ 2868892 w 5517100"/>
                      <a:gd name="connsiteY22" fmla="*/ 3705023 h 3705023"/>
                      <a:gd name="connsiteX23" fmla="*/ 2427524 w 5517100"/>
                      <a:gd name="connsiteY23" fmla="*/ 3705023 h 3705023"/>
                      <a:gd name="connsiteX24" fmla="*/ 1875814 w 5517100"/>
                      <a:gd name="connsiteY24" fmla="*/ 3705023 h 3705023"/>
                      <a:gd name="connsiteX25" fmla="*/ 1489617 w 5517100"/>
                      <a:gd name="connsiteY25" fmla="*/ 3705023 h 3705023"/>
                      <a:gd name="connsiteX26" fmla="*/ 1103420 w 5517100"/>
                      <a:gd name="connsiteY26" fmla="*/ 3705023 h 3705023"/>
                      <a:gd name="connsiteX27" fmla="*/ 551710 w 5517100"/>
                      <a:gd name="connsiteY27" fmla="*/ 3705023 h 3705023"/>
                      <a:gd name="connsiteX28" fmla="*/ 0 w 5517100"/>
                      <a:gd name="connsiteY28" fmla="*/ 3705023 h 3705023"/>
                      <a:gd name="connsiteX29" fmla="*/ 0 w 5517100"/>
                      <a:gd name="connsiteY29" fmla="*/ 3138684 h 3705023"/>
                      <a:gd name="connsiteX30" fmla="*/ 0 w 5517100"/>
                      <a:gd name="connsiteY30" fmla="*/ 2646445 h 3705023"/>
                      <a:gd name="connsiteX31" fmla="*/ 0 w 5517100"/>
                      <a:gd name="connsiteY31" fmla="*/ 2228307 h 3705023"/>
                      <a:gd name="connsiteX32" fmla="*/ 0 w 5517100"/>
                      <a:gd name="connsiteY32" fmla="*/ 1661967 h 3705023"/>
                      <a:gd name="connsiteX33" fmla="*/ 0 w 5517100"/>
                      <a:gd name="connsiteY33" fmla="*/ 1206779 h 3705023"/>
                      <a:gd name="connsiteX34" fmla="*/ 0 w 5517100"/>
                      <a:gd name="connsiteY34" fmla="*/ 640440 h 3705023"/>
                      <a:gd name="connsiteX35" fmla="*/ 0 w 5517100"/>
                      <a:gd name="connsiteY35" fmla="*/ 0 h 3705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17100" h="3705023" extrusionOk="0">
                        <a:moveTo>
                          <a:pt x="0" y="0"/>
                        </a:moveTo>
                        <a:cubicBezTo>
                          <a:pt x="136378" y="-22571"/>
                          <a:pt x="263509" y="41984"/>
                          <a:pt x="496539" y="0"/>
                        </a:cubicBezTo>
                        <a:cubicBezTo>
                          <a:pt x="729569" y="-41984"/>
                          <a:pt x="802058" y="40759"/>
                          <a:pt x="882736" y="0"/>
                        </a:cubicBezTo>
                        <a:cubicBezTo>
                          <a:pt x="963414" y="-40759"/>
                          <a:pt x="1389642" y="63693"/>
                          <a:pt x="1544788" y="0"/>
                        </a:cubicBezTo>
                        <a:cubicBezTo>
                          <a:pt x="1699934" y="-63693"/>
                          <a:pt x="1922519" y="24155"/>
                          <a:pt x="2041327" y="0"/>
                        </a:cubicBezTo>
                        <a:cubicBezTo>
                          <a:pt x="2160135" y="-24155"/>
                          <a:pt x="2378845" y="9596"/>
                          <a:pt x="2537866" y="0"/>
                        </a:cubicBezTo>
                        <a:cubicBezTo>
                          <a:pt x="2696887" y="-9596"/>
                          <a:pt x="2968875" y="40693"/>
                          <a:pt x="3199918" y="0"/>
                        </a:cubicBezTo>
                        <a:cubicBezTo>
                          <a:pt x="3430961" y="-40693"/>
                          <a:pt x="3461340" y="758"/>
                          <a:pt x="3641286" y="0"/>
                        </a:cubicBezTo>
                        <a:cubicBezTo>
                          <a:pt x="3821232" y="-758"/>
                          <a:pt x="4088999" y="17944"/>
                          <a:pt x="4303338" y="0"/>
                        </a:cubicBezTo>
                        <a:cubicBezTo>
                          <a:pt x="4517677" y="-17944"/>
                          <a:pt x="4742167" y="16828"/>
                          <a:pt x="4965390" y="0"/>
                        </a:cubicBezTo>
                        <a:cubicBezTo>
                          <a:pt x="5188613" y="-16828"/>
                          <a:pt x="5365529" y="16223"/>
                          <a:pt x="5517100" y="0"/>
                        </a:cubicBezTo>
                        <a:cubicBezTo>
                          <a:pt x="5566659" y="209353"/>
                          <a:pt x="5516049" y="323191"/>
                          <a:pt x="5517100" y="603389"/>
                        </a:cubicBezTo>
                        <a:cubicBezTo>
                          <a:pt x="5518151" y="883587"/>
                          <a:pt x="5489366" y="909633"/>
                          <a:pt x="5517100" y="1169729"/>
                        </a:cubicBezTo>
                        <a:cubicBezTo>
                          <a:pt x="5544834" y="1429825"/>
                          <a:pt x="5478324" y="1490040"/>
                          <a:pt x="5517100" y="1587867"/>
                        </a:cubicBezTo>
                        <a:cubicBezTo>
                          <a:pt x="5555876" y="1685694"/>
                          <a:pt x="5454958" y="1922253"/>
                          <a:pt x="5517100" y="2117156"/>
                        </a:cubicBezTo>
                        <a:cubicBezTo>
                          <a:pt x="5579242" y="2312059"/>
                          <a:pt x="5513772" y="2432029"/>
                          <a:pt x="5517100" y="2646445"/>
                        </a:cubicBezTo>
                        <a:cubicBezTo>
                          <a:pt x="5520428" y="2860861"/>
                          <a:pt x="5459207" y="3066020"/>
                          <a:pt x="5517100" y="3175734"/>
                        </a:cubicBezTo>
                        <a:cubicBezTo>
                          <a:pt x="5574993" y="3285448"/>
                          <a:pt x="5474241" y="3591688"/>
                          <a:pt x="5517100" y="3705023"/>
                        </a:cubicBezTo>
                        <a:cubicBezTo>
                          <a:pt x="5358966" y="3745541"/>
                          <a:pt x="5117600" y="3646996"/>
                          <a:pt x="4910219" y="3705023"/>
                        </a:cubicBezTo>
                        <a:cubicBezTo>
                          <a:pt x="4702838" y="3763050"/>
                          <a:pt x="4702351" y="3704641"/>
                          <a:pt x="4524022" y="3705023"/>
                        </a:cubicBezTo>
                        <a:cubicBezTo>
                          <a:pt x="4345693" y="3705405"/>
                          <a:pt x="4178065" y="3671836"/>
                          <a:pt x="4082654" y="3705023"/>
                        </a:cubicBezTo>
                        <a:cubicBezTo>
                          <a:pt x="3987243" y="3738210"/>
                          <a:pt x="3727866" y="3680657"/>
                          <a:pt x="3420602" y="3705023"/>
                        </a:cubicBezTo>
                        <a:cubicBezTo>
                          <a:pt x="3113338" y="3729389"/>
                          <a:pt x="3092297" y="3703718"/>
                          <a:pt x="2868892" y="3705023"/>
                        </a:cubicBezTo>
                        <a:cubicBezTo>
                          <a:pt x="2645487" y="3706328"/>
                          <a:pt x="2554958" y="3652983"/>
                          <a:pt x="2427524" y="3705023"/>
                        </a:cubicBezTo>
                        <a:cubicBezTo>
                          <a:pt x="2300090" y="3757063"/>
                          <a:pt x="2075949" y="3647845"/>
                          <a:pt x="1875814" y="3705023"/>
                        </a:cubicBezTo>
                        <a:cubicBezTo>
                          <a:pt x="1675679" y="3762201"/>
                          <a:pt x="1657774" y="3662540"/>
                          <a:pt x="1489617" y="3705023"/>
                        </a:cubicBezTo>
                        <a:cubicBezTo>
                          <a:pt x="1321460" y="3747506"/>
                          <a:pt x="1211879" y="3692689"/>
                          <a:pt x="1103420" y="3705023"/>
                        </a:cubicBezTo>
                        <a:cubicBezTo>
                          <a:pt x="994961" y="3717357"/>
                          <a:pt x="724840" y="3651360"/>
                          <a:pt x="551710" y="3705023"/>
                        </a:cubicBezTo>
                        <a:cubicBezTo>
                          <a:pt x="378580" y="3758686"/>
                          <a:pt x="163039" y="3669227"/>
                          <a:pt x="0" y="3705023"/>
                        </a:cubicBezTo>
                        <a:cubicBezTo>
                          <a:pt x="-54728" y="3532296"/>
                          <a:pt x="66027" y="3319192"/>
                          <a:pt x="0" y="3138684"/>
                        </a:cubicBezTo>
                        <a:cubicBezTo>
                          <a:pt x="-66027" y="2958176"/>
                          <a:pt x="14804" y="2774809"/>
                          <a:pt x="0" y="2646445"/>
                        </a:cubicBezTo>
                        <a:cubicBezTo>
                          <a:pt x="-14804" y="2518081"/>
                          <a:pt x="46937" y="2384816"/>
                          <a:pt x="0" y="2228307"/>
                        </a:cubicBezTo>
                        <a:cubicBezTo>
                          <a:pt x="-46937" y="2071798"/>
                          <a:pt x="66945" y="1891444"/>
                          <a:pt x="0" y="1661967"/>
                        </a:cubicBezTo>
                        <a:cubicBezTo>
                          <a:pt x="-66945" y="1432490"/>
                          <a:pt x="4706" y="1318097"/>
                          <a:pt x="0" y="1206779"/>
                        </a:cubicBezTo>
                        <a:cubicBezTo>
                          <a:pt x="-4706" y="1095461"/>
                          <a:pt x="57983" y="767534"/>
                          <a:pt x="0" y="640440"/>
                        </a:cubicBezTo>
                        <a:cubicBezTo>
                          <a:pt x="-57983" y="513346"/>
                          <a:pt x="69228" y="284092"/>
                          <a:pt x="0" y="0"/>
                        </a:cubicBezTo>
                        <a:close/>
                      </a:path>
                    </a:pathLst>
                  </a:custGeom>
                  <ask:type>
                    <ask:lineSketchNone/>
                  </ask:type>
                </ask:lineSketchStyleProps>
              </a:ext>
            </a:extLst>
          </a:ln>
        </p:spPr>
        <p:style>
          <a:lnRef idx="2">
            <a:schemeClr val="accent1"/>
          </a:lnRef>
          <a:fillRef idx="1">
            <a:schemeClr val="lt1"/>
          </a:fillRef>
          <a:effectRef idx="0">
            <a:schemeClr val="accent1"/>
          </a:effectRef>
          <a:fontRef idx="minor">
            <a:schemeClr val="dk1"/>
          </a:fontRef>
        </p:style>
        <p:txBody>
          <a:bodyPr tIns="36000" rtlCol="0" anchor="t"/>
          <a:lstStyle/>
          <a:p>
            <a:pPr algn="ctr"/>
            <a:r>
              <a:rPr lang="en-IN" sz="1200" dirty="0">
                <a:latin typeface="IBM Plex Sans" panose="020B0503050203000203" pitchFamily="34" charset="0"/>
              </a:rPr>
              <a:t>Data Sources</a:t>
            </a:r>
          </a:p>
        </p:txBody>
      </p:sp>
      <p:sp>
        <p:nvSpPr>
          <p:cNvPr id="5" name="Rectangle 4">
            <a:extLst>
              <a:ext uri="{FF2B5EF4-FFF2-40B4-BE49-F238E27FC236}">
                <a16:creationId xmlns:a16="http://schemas.microsoft.com/office/drawing/2014/main" id="{04756FBF-D1AC-6944-A5A1-2F65A557BCFC}"/>
              </a:ext>
            </a:extLst>
          </p:cNvPr>
          <p:cNvSpPr/>
          <p:nvPr/>
        </p:nvSpPr>
        <p:spPr>
          <a:xfrm>
            <a:off x="1981099" y="992181"/>
            <a:ext cx="865686" cy="3979325"/>
          </a:xfrm>
          <a:prstGeom prst="rect">
            <a:avLst/>
          </a:prstGeom>
          <a:solidFill>
            <a:schemeClr val="bg1"/>
          </a:solidFill>
          <a:ln w="12700">
            <a:solidFill>
              <a:schemeClr val="accent6">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097236"/>
            <a:endParaRPr lang="en-IN" sz="1800">
              <a:solidFill>
                <a:prstClr val="white"/>
              </a:solidFill>
              <a:latin typeface="Calibri" panose="020F0502020204030204"/>
            </a:endParaRPr>
          </a:p>
        </p:txBody>
      </p:sp>
      <p:sp>
        <p:nvSpPr>
          <p:cNvPr id="6" name="Rectangle 5">
            <a:extLst>
              <a:ext uri="{FF2B5EF4-FFF2-40B4-BE49-F238E27FC236}">
                <a16:creationId xmlns:a16="http://schemas.microsoft.com/office/drawing/2014/main" id="{1B89A324-F5D9-9920-0377-CE08BA0EB9A6}"/>
              </a:ext>
            </a:extLst>
          </p:cNvPr>
          <p:cNvSpPr/>
          <p:nvPr/>
        </p:nvSpPr>
        <p:spPr>
          <a:xfrm>
            <a:off x="425868" y="1003040"/>
            <a:ext cx="1167928" cy="2071780"/>
          </a:xfrm>
          <a:prstGeom prst="rect">
            <a:avLst/>
          </a:prstGeom>
          <a:solidFill>
            <a:schemeClr val="bg1"/>
          </a:solidFill>
          <a:ln w="12700">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defTabSz="1097236"/>
            <a:r>
              <a:rPr lang="en-IN" sz="1200" dirty="0">
                <a:solidFill>
                  <a:schemeClr val="accent6">
                    <a:lumMod val="75000"/>
                  </a:schemeClr>
                </a:solidFill>
                <a:latin typeface="IBM Plex Sans" panose="020B0503050203000203" pitchFamily="34" charset="0"/>
              </a:rPr>
              <a:t>Structured Data</a:t>
            </a:r>
          </a:p>
        </p:txBody>
      </p:sp>
      <p:sp>
        <p:nvSpPr>
          <p:cNvPr id="7" name="TextBox 6">
            <a:extLst>
              <a:ext uri="{FF2B5EF4-FFF2-40B4-BE49-F238E27FC236}">
                <a16:creationId xmlns:a16="http://schemas.microsoft.com/office/drawing/2014/main" id="{1561A792-53B7-42F1-C1E4-D1BC66CA3D22}"/>
              </a:ext>
            </a:extLst>
          </p:cNvPr>
          <p:cNvSpPr txBox="1"/>
          <p:nvPr/>
        </p:nvSpPr>
        <p:spPr>
          <a:xfrm>
            <a:off x="544399" y="1853066"/>
            <a:ext cx="923651" cy="261610"/>
          </a:xfrm>
          <a:prstGeom prst="rect">
            <a:avLst/>
          </a:prstGeom>
          <a:noFill/>
        </p:spPr>
        <p:txBody>
          <a:bodyPr wrap="square" rtlCol="0">
            <a:spAutoFit/>
          </a:bodyPr>
          <a:lstStyle/>
          <a:p>
            <a:pPr algn="ctr" defTabSz="1097236"/>
            <a:r>
              <a:rPr lang="en-IN" sz="1050" dirty="0">
                <a:solidFill>
                  <a:schemeClr val="accent6">
                    <a:lumMod val="75000"/>
                  </a:schemeClr>
                </a:solidFill>
                <a:latin typeface="IBM Plex Sans" panose="020B0503050203000203" pitchFamily="34" charset="0"/>
                <a:ea typeface="Arial" panose="020B0604020202020204" pitchFamily="34" charset="0"/>
              </a:rPr>
              <a:t>RDBMS</a:t>
            </a:r>
          </a:p>
        </p:txBody>
      </p:sp>
      <p:sp>
        <p:nvSpPr>
          <p:cNvPr id="8" name="Rectangle 7">
            <a:extLst>
              <a:ext uri="{FF2B5EF4-FFF2-40B4-BE49-F238E27FC236}">
                <a16:creationId xmlns:a16="http://schemas.microsoft.com/office/drawing/2014/main" id="{52A71961-831B-A44A-54DC-44C897DDFC98}"/>
              </a:ext>
            </a:extLst>
          </p:cNvPr>
          <p:cNvSpPr/>
          <p:nvPr/>
        </p:nvSpPr>
        <p:spPr>
          <a:xfrm>
            <a:off x="2969901" y="992182"/>
            <a:ext cx="1346465" cy="3979325"/>
          </a:xfrm>
          <a:prstGeom prst="rect">
            <a:avLst/>
          </a:prstGeom>
          <a:solidFill>
            <a:schemeClr val="bg1"/>
          </a:solidFill>
          <a:ln w="12700">
            <a:solidFill>
              <a:schemeClr val="accent6">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097236"/>
            <a:endParaRPr lang="en-IN" sz="1800" dirty="0">
              <a:solidFill>
                <a:prstClr val="white"/>
              </a:solidFill>
              <a:latin typeface="Calibri" panose="020F0502020204030204"/>
            </a:endParaRPr>
          </a:p>
        </p:txBody>
      </p:sp>
      <p:sp>
        <p:nvSpPr>
          <p:cNvPr id="9" name="Rectangle 8">
            <a:extLst>
              <a:ext uri="{FF2B5EF4-FFF2-40B4-BE49-F238E27FC236}">
                <a16:creationId xmlns:a16="http://schemas.microsoft.com/office/drawing/2014/main" id="{BF0E99AE-B649-A72A-594D-B6827E8BA87C}"/>
              </a:ext>
            </a:extLst>
          </p:cNvPr>
          <p:cNvSpPr/>
          <p:nvPr/>
        </p:nvSpPr>
        <p:spPr>
          <a:xfrm>
            <a:off x="3135079" y="1720299"/>
            <a:ext cx="1013303" cy="2260665"/>
          </a:xfrm>
          <a:prstGeom prst="rect">
            <a:avLst/>
          </a:prstGeom>
          <a:solidFill>
            <a:schemeClr val="accent6">
              <a:lumMod val="20000"/>
              <a:lumOff val="80000"/>
            </a:schemeClr>
          </a:solidFill>
          <a:ln>
            <a:solidFill>
              <a:schemeClr val="accent6">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097236"/>
            <a:r>
              <a:rPr lang="en-IN" sz="1200" dirty="0">
                <a:solidFill>
                  <a:prstClr val="black"/>
                </a:solidFill>
                <a:latin typeface="IBM Plex Sans" panose="020B0503050203000203" pitchFamily="34" charset="0"/>
              </a:rPr>
              <a:t>Batch Ingestion</a:t>
            </a:r>
          </a:p>
          <a:p>
            <a:pPr algn="ctr" defTabSz="1097236"/>
            <a:r>
              <a:rPr lang="en-IN" sz="1200" dirty="0">
                <a:solidFill>
                  <a:prstClr val="black"/>
                </a:solidFill>
                <a:latin typeface="IBM Plex Sans" panose="020B0503050203000203" pitchFamily="34" charset="0"/>
              </a:rPr>
              <a:t>(Ext. + load)</a:t>
            </a:r>
          </a:p>
        </p:txBody>
      </p:sp>
      <p:sp>
        <p:nvSpPr>
          <p:cNvPr id="12" name="Rectangle 11">
            <a:extLst>
              <a:ext uri="{FF2B5EF4-FFF2-40B4-BE49-F238E27FC236}">
                <a16:creationId xmlns:a16="http://schemas.microsoft.com/office/drawing/2014/main" id="{2773199F-3978-9AF5-2C12-EA7D6BE14ED7}"/>
              </a:ext>
            </a:extLst>
          </p:cNvPr>
          <p:cNvSpPr/>
          <p:nvPr/>
        </p:nvSpPr>
        <p:spPr>
          <a:xfrm>
            <a:off x="2097185" y="1146943"/>
            <a:ext cx="618935" cy="217079"/>
          </a:xfrm>
          <a:prstGeom prst="rect">
            <a:avLst/>
          </a:prstGeom>
          <a:solidFill>
            <a:schemeClr val="accent6">
              <a:lumMod val="20000"/>
              <a:lumOff val="80000"/>
            </a:schemeClr>
          </a:solidFill>
          <a:ln>
            <a:solidFill>
              <a:schemeClr val="accent6">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097236"/>
            <a:r>
              <a:rPr lang="en-IN" sz="1200" dirty="0">
                <a:solidFill>
                  <a:prstClr val="black"/>
                </a:solidFill>
                <a:latin typeface="IBM Plex Sans" panose="020B0503050203000203" pitchFamily="34" charset="0"/>
              </a:rPr>
              <a:t>CDC</a:t>
            </a:r>
          </a:p>
        </p:txBody>
      </p:sp>
      <p:sp>
        <p:nvSpPr>
          <p:cNvPr id="13" name="Rectangle 12">
            <a:extLst>
              <a:ext uri="{FF2B5EF4-FFF2-40B4-BE49-F238E27FC236}">
                <a16:creationId xmlns:a16="http://schemas.microsoft.com/office/drawing/2014/main" id="{4D6FB525-465A-7CA7-FEF4-159EBC95D0E5}"/>
              </a:ext>
            </a:extLst>
          </p:cNvPr>
          <p:cNvSpPr/>
          <p:nvPr/>
        </p:nvSpPr>
        <p:spPr>
          <a:xfrm>
            <a:off x="3126300" y="1146943"/>
            <a:ext cx="1022082" cy="498974"/>
          </a:xfrm>
          <a:prstGeom prst="rect">
            <a:avLst/>
          </a:prstGeom>
          <a:solidFill>
            <a:schemeClr val="accent6">
              <a:lumMod val="20000"/>
              <a:lumOff val="80000"/>
            </a:schemeClr>
          </a:solidFill>
          <a:ln>
            <a:solidFill>
              <a:schemeClr val="accent6">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097236"/>
            <a:r>
              <a:rPr lang="en-IN" sz="1200" dirty="0">
                <a:solidFill>
                  <a:prstClr val="black"/>
                </a:solidFill>
                <a:latin typeface="IBM Plex Sans" panose="020B0503050203000203" pitchFamily="34" charset="0"/>
              </a:rPr>
              <a:t>Event</a:t>
            </a:r>
          </a:p>
          <a:p>
            <a:pPr algn="ctr" defTabSz="1097236"/>
            <a:r>
              <a:rPr lang="en-IN" sz="1200" dirty="0">
                <a:solidFill>
                  <a:prstClr val="black"/>
                </a:solidFill>
                <a:latin typeface="IBM Plex Sans" panose="020B0503050203000203" pitchFamily="34" charset="0"/>
              </a:rPr>
              <a:t> Streaming</a:t>
            </a:r>
          </a:p>
        </p:txBody>
      </p:sp>
      <p:pic>
        <p:nvPicPr>
          <p:cNvPr id="14" name="Picture 13" descr="A black and white circle logo&#10;&#10;Description automatically generated">
            <a:extLst>
              <a:ext uri="{FF2B5EF4-FFF2-40B4-BE49-F238E27FC236}">
                <a16:creationId xmlns:a16="http://schemas.microsoft.com/office/drawing/2014/main" id="{44E16F98-B6A8-5B2A-CA87-69B388CC51D5}"/>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2994292" y="1213523"/>
            <a:ext cx="315606" cy="315606"/>
          </a:xfrm>
          <a:prstGeom prst="rect">
            <a:avLst/>
          </a:prstGeom>
        </p:spPr>
      </p:pic>
      <p:sp>
        <p:nvSpPr>
          <p:cNvPr id="18" name="Rectangle 17">
            <a:extLst>
              <a:ext uri="{FF2B5EF4-FFF2-40B4-BE49-F238E27FC236}">
                <a16:creationId xmlns:a16="http://schemas.microsoft.com/office/drawing/2014/main" id="{DA5A65EA-A5FD-6E16-CEBC-0F4D765D1177}"/>
              </a:ext>
            </a:extLst>
          </p:cNvPr>
          <p:cNvSpPr/>
          <p:nvPr/>
        </p:nvSpPr>
        <p:spPr>
          <a:xfrm>
            <a:off x="9803325" y="981474"/>
            <a:ext cx="1190869" cy="1745018"/>
          </a:xfrm>
          <a:prstGeom prst="rect">
            <a:avLst/>
          </a:prstGeom>
          <a:solidFill>
            <a:schemeClr val="bg1"/>
          </a:solidFill>
          <a:ln w="12700">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defTabSz="1097236"/>
            <a:r>
              <a:rPr lang="en-IN" sz="1200" dirty="0">
                <a:solidFill>
                  <a:prstClr val="black"/>
                </a:solidFill>
                <a:latin typeface="IBM Plex Sans" panose="020B0503050203000203" pitchFamily="34" charset="0"/>
              </a:rPr>
              <a:t>Insights/Q&amp;A</a:t>
            </a:r>
          </a:p>
          <a:p>
            <a:pPr algn="ctr" defTabSz="1097236"/>
            <a:endParaRPr lang="en-IN" sz="1200" dirty="0">
              <a:solidFill>
                <a:prstClr val="black"/>
              </a:solidFill>
              <a:latin typeface="IBM Plex Sans" panose="020B0503050203000203" pitchFamily="34" charset="0"/>
            </a:endParaRPr>
          </a:p>
          <a:p>
            <a:pPr algn="ctr" defTabSz="1097236"/>
            <a:endParaRPr lang="en-IN" sz="1200" dirty="0">
              <a:solidFill>
                <a:prstClr val="black"/>
              </a:solidFill>
              <a:latin typeface="IBM Plex Sans" panose="020B0503050203000203" pitchFamily="34" charset="0"/>
            </a:endParaRPr>
          </a:p>
          <a:p>
            <a:pPr algn="ctr" defTabSz="1097236"/>
            <a:endParaRPr lang="en-IN" sz="1200" dirty="0">
              <a:solidFill>
                <a:prstClr val="black"/>
              </a:solidFill>
              <a:latin typeface="IBM Plex Sans" panose="020B0503050203000203" pitchFamily="34" charset="0"/>
            </a:endParaRPr>
          </a:p>
          <a:p>
            <a:pPr algn="ctr" defTabSz="1097236"/>
            <a:endParaRPr lang="en-IN" sz="1200" dirty="0">
              <a:solidFill>
                <a:prstClr val="black"/>
              </a:solidFill>
              <a:latin typeface="IBM Plex Sans" panose="020B0503050203000203" pitchFamily="34" charset="0"/>
            </a:endParaRPr>
          </a:p>
          <a:p>
            <a:pPr algn="ctr" defTabSz="1097236"/>
            <a:endParaRPr lang="en-IN" sz="1200" dirty="0">
              <a:solidFill>
                <a:prstClr val="black"/>
              </a:solidFill>
              <a:latin typeface="IBM Plex Sans" panose="020B0503050203000203" pitchFamily="34" charset="0"/>
            </a:endParaRPr>
          </a:p>
        </p:txBody>
      </p:sp>
      <p:sp>
        <p:nvSpPr>
          <p:cNvPr id="19" name="Rectangle 18">
            <a:extLst>
              <a:ext uri="{FF2B5EF4-FFF2-40B4-BE49-F238E27FC236}">
                <a16:creationId xmlns:a16="http://schemas.microsoft.com/office/drawing/2014/main" id="{3E278B03-A280-4348-3686-A635CDD2C950}"/>
              </a:ext>
            </a:extLst>
          </p:cNvPr>
          <p:cNvSpPr/>
          <p:nvPr/>
        </p:nvSpPr>
        <p:spPr>
          <a:xfrm>
            <a:off x="1987512" y="5418318"/>
            <a:ext cx="9000000" cy="251999"/>
          </a:xfrm>
          <a:prstGeom prst="rect">
            <a:avLst/>
          </a:prstGeom>
          <a:solidFill>
            <a:schemeClr val="bg1">
              <a:lumMod val="95000"/>
            </a:schemeClr>
          </a:solidFill>
          <a:ln w="12700">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defTabSz="1097236"/>
            <a:r>
              <a:rPr lang="en-IN" sz="1200" dirty="0">
                <a:solidFill>
                  <a:prstClr val="black"/>
                </a:solidFill>
                <a:latin typeface="IBM Plex Sans" panose="020B0503050203000203" pitchFamily="34" charset="0"/>
              </a:rPr>
              <a:t>Data Governance</a:t>
            </a:r>
          </a:p>
        </p:txBody>
      </p:sp>
      <p:sp>
        <p:nvSpPr>
          <p:cNvPr id="21" name="TextBox 20">
            <a:extLst>
              <a:ext uri="{FF2B5EF4-FFF2-40B4-BE49-F238E27FC236}">
                <a16:creationId xmlns:a16="http://schemas.microsoft.com/office/drawing/2014/main" id="{022799DB-63ED-14B1-A99C-EE16CA8E988D}"/>
              </a:ext>
            </a:extLst>
          </p:cNvPr>
          <p:cNvSpPr txBox="1"/>
          <p:nvPr/>
        </p:nvSpPr>
        <p:spPr>
          <a:xfrm>
            <a:off x="6422492" y="5428566"/>
            <a:ext cx="4531344" cy="229945"/>
          </a:xfrm>
          <a:prstGeom prst="rect">
            <a:avLst/>
          </a:prstGeom>
          <a:noFill/>
        </p:spPr>
        <p:txBody>
          <a:bodyPr wrap="square" lIns="0" tIns="0" rIns="108000" bIns="0" rtlCol="0" anchor="ctr">
            <a:noAutofit/>
          </a:bodyPr>
          <a:lstStyle/>
          <a:p>
            <a:pPr algn="r" defTabSz="1097236">
              <a:defRPr/>
            </a:pPr>
            <a:r>
              <a:rPr lang="en-US" sz="960" dirty="0">
                <a:solidFill>
                  <a:prstClr val="black"/>
                </a:solidFill>
                <a:latin typeface="IBM Plex Serif" panose="02060503050406000203" pitchFamily="18" charset="77"/>
              </a:rPr>
              <a:t>Lifecycle management | Cataloging | Modeling | Quality | Lineage | Monitoring</a:t>
            </a:r>
          </a:p>
        </p:txBody>
      </p:sp>
      <p:pic>
        <p:nvPicPr>
          <p:cNvPr id="22" name="Graphic 21" descr="Users with solid fill">
            <a:extLst>
              <a:ext uri="{FF2B5EF4-FFF2-40B4-BE49-F238E27FC236}">
                <a16:creationId xmlns:a16="http://schemas.microsoft.com/office/drawing/2014/main" id="{D8362835-0623-4DFF-7560-40F7968A4B5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186335" y="1645917"/>
            <a:ext cx="487672" cy="487672"/>
          </a:xfrm>
          <a:prstGeom prst="rect">
            <a:avLst/>
          </a:prstGeom>
        </p:spPr>
      </p:pic>
      <p:pic>
        <p:nvPicPr>
          <p:cNvPr id="23" name="Graphic 22" descr="Target Audience outline">
            <a:extLst>
              <a:ext uri="{FF2B5EF4-FFF2-40B4-BE49-F238E27FC236}">
                <a16:creationId xmlns:a16="http://schemas.microsoft.com/office/drawing/2014/main" id="{76D3052D-1312-EBBA-2944-A702A523F9F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196901" y="3510855"/>
            <a:ext cx="466540" cy="466540"/>
          </a:xfrm>
          <a:prstGeom prst="rect">
            <a:avLst/>
          </a:prstGeom>
        </p:spPr>
      </p:pic>
      <p:sp>
        <p:nvSpPr>
          <p:cNvPr id="24" name="TextBox 23">
            <a:extLst>
              <a:ext uri="{FF2B5EF4-FFF2-40B4-BE49-F238E27FC236}">
                <a16:creationId xmlns:a16="http://schemas.microsoft.com/office/drawing/2014/main" id="{7C54C291-E5AD-CB43-2024-12B0A109D391}"/>
              </a:ext>
            </a:extLst>
          </p:cNvPr>
          <p:cNvSpPr txBox="1"/>
          <p:nvPr/>
        </p:nvSpPr>
        <p:spPr>
          <a:xfrm>
            <a:off x="11144163" y="5978615"/>
            <a:ext cx="625492" cy="415498"/>
          </a:xfrm>
          <a:prstGeom prst="rect">
            <a:avLst/>
          </a:prstGeom>
          <a:noFill/>
        </p:spPr>
        <p:txBody>
          <a:bodyPr wrap="square">
            <a:spAutoFit/>
          </a:bodyPr>
          <a:lstStyle>
            <a:defPPr>
              <a:defRPr lang="en-US"/>
            </a:defPPr>
            <a:lvl1pPr algn="ctr" defTabSz="1097236">
              <a:defRPr sz="1200">
                <a:solidFill>
                  <a:srgbClr val="000000"/>
                </a:solidFill>
                <a:latin typeface="IBM Plex Sans" panose="020B0503050203000203" pitchFamily="34" charset="0"/>
                <a:ea typeface="Arial" panose="020B0604020202020204" pitchFamily="34" charset="0"/>
              </a:defRPr>
            </a:lvl1pPr>
          </a:lstStyle>
          <a:p>
            <a:r>
              <a:rPr lang="en-GB" sz="1050" dirty="0"/>
              <a:t>Admin </a:t>
            </a:r>
          </a:p>
          <a:p>
            <a:r>
              <a:rPr lang="en-GB" sz="1050" dirty="0"/>
              <a:t>Users</a:t>
            </a:r>
            <a:endParaRPr lang="en-IN" sz="1050" dirty="0"/>
          </a:p>
        </p:txBody>
      </p:sp>
      <p:sp>
        <p:nvSpPr>
          <p:cNvPr id="25" name="TextBox 24">
            <a:extLst>
              <a:ext uri="{FF2B5EF4-FFF2-40B4-BE49-F238E27FC236}">
                <a16:creationId xmlns:a16="http://schemas.microsoft.com/office/drawing/2014/main" id="{63AA6C3B-6F0A-B1F5-5CC2-BB1FB0DA78B1}"/>
              </a:ext>
            </a:extLst>
          </p:cNvPr>
          <p:cNvSpPr txBox="1"/>
          <p:nvPr/>
        </p:nvSpPr>
        <p:spPr>
          <a:xfrm>
            <a:off x="11062292" y="2120837"/>
            <a:ext cx="747320" cy="423193"/>
          </a:xfrm>
          <a:prstGeom prst="rect">
            <a:avLst/>
          </a:prstGeom>
          <a:noFill/>
        </p:spPr>
        <p:txBody>
          <a:bodyPr wrap="square">
            <a:spAutoFit/>
          </a:bodyPr>
          <a:lstStyle>
            <a:defPPr>
              <a:defRPr lang="en-US"/>
            </a:defPPr>
            <a:lvl1pPr algn="ctr" defTabSz="1097236">
              <a:defRPr sz="1050">
                <a:solidFill>
                  <a:srgbClr val="000000"/>
                </a:solidFill>
                <a:latin typeface="IBM Plex Sans" panose="020B0503050203000203" pitchFamily="34" charset="0"/>
                <a:ea typeface="Arial" panose="020B0604020202020204" pitchFamily="34" charset="0"/>
              </a:defRPr>
            </a:lvl1pPr>
          </a:lstStyle>
          <a:p>
            <a:r>
              <a:rPr lang="en-GB" dirty="0"/>
              <a:t>Business</a:t>
            </a:r>
          </a:p>
          <a:p>
            <a:r>
              <a:rPr lang="en-GB" dirty="0"/>
              <a:t>Users</a:t>
            </a:r>
            <a:endParaRPr lang="en-IN" dirty="0"/>
          </a:p>
        </p:txBody>
      </p:sp>
      <p:pic>
        <p:nvPicPr>
          <p:cNvPr id="26" name="Graphic 25" descr="Smart Phone with solid fill">
            <a:extLst>
              <a:ext uri="{FF2B5EF4-FFF2-40B4-BE49-F238E27FC236}">
                <a16:creationId xmlns:a16="http://schemas.microsoft.com/office/drawing/2014/main" id="{74509E89-24E6-EF8D-E057-2692C1BCCA8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1110606" y="1260824"/>
            <a:ext cx="385225" cy="385225"/>
          </a:xfrm>
          <a:prstGeom prst="rect">
            <a:avLst/>
          </a:prstGeom>
        </p:spPr>
      </p:pic>
      <p:pic>
        <p:nvPicPr>
          <p:cNvPr id="27" name="Graphic 26" descr="Laptop with solid fill">
            <a:extLst>
              <a:ext uri="{FF2B5EF4-FFF2-40B4-BE49-F238E27FC236}">
                <a16:creationId xmlns:a16="http://schemas.microsoft.com/office/drawing/2014/main" id="{1D178A5F-0F02-6B1A-E790-619E49D9F9B2}"/>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1470829" y="1316620"/>
            <a:ext cx="385224" cy="385224"/>
          </a:xfrm>
          <a:prstGeom prst="rect">
            <a:avLst/>
          </a:prstGeom>
        </p:spPr>
      </p:pic>
      <p:pic>
        <p:nvPicPr>
          <p:cNvPr id="28" name="Graphic 27" descr="Laptop with solid fill">
            <a:extLst>
              <a:ext uri="{FF2B5EF4-FFF2-40B4-BE49-F238E27FC236}">
                <a16:creationId xmlns:a16="http://schemas.microsoft.com/office/drawing/2014/main" id="{C2EE6381-1754-B5C2-310A-A5017BB8607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1252826" y="3173012"/>
            <a:ext cx="385224" cy="385224"/>
          </a:xfrm>
          <a:prstGeom prst="rect">
            <a:avLst/>
          </a:prstGeom>
        </p:spPr>
      </p:pic>
      <p:sp>
        <p:nvSpPr>
          <p:cNvPr id="29" name="TextBox 28">
            <a:extLst>
              <a:ext uri="{FF2B5EF4-FFF2-40B4-BE49-F238E27FC236}">
                <a16:creationId xmlns:a16="http://schemas.microsoft.com/office/drawing/2014/main" id="{E268182E-ACF1-90E4-C883-4257BA3C7155}"/>
              </a:ext>
            </a:extLst>
          </p:cNvPr>
          <p:cNvSpPr txBox="1"/>
          <p:nvPr/>
        </p:nvSpPr>
        <p:spPr>
          <a:xfrm>
            <a:off x="11041721" y="4035270"/>
            <a:ext cx="782587" cy="430887"/>
          </a:xfrm>
          <a:prstGeom prst="rect">
            <a:avLst/>
          </a:prstGeom>
          <a:noFill/>
        </p:spPr>
        <p:txBody>
          <a:bodyPr wrap="square">
            <a:spAutoFit/>
          </a:bodyPr>
          <a:lstStyle>
            <a:defPPr>
              <a:defRPr lang="en-US"/>
            </a:defPPr>
            <a:lvl1pPr algn="ctr" defTabSz="1097236">
              <a:defRPr sz="1050">
                <a:solidFill>
                  <a:srgbClr val="000000"/>
                </a:solidFill>
                <a:latin typeface="IBM Plex Sans" panose="020B0503050203000203" pitchFamily="34" charset="0"/>
                <a:ea typeface="Arial" panose="020B0604020202020204" pitchFamily="34" charset="0"/>
              </a:defRPr>
            </a:lvl1pPr>
          </a:lstStyle>
          <a:p>
            <a:r>
              <a:rPr lang="en-GB" dirty="0"/>
              <a:t>Analytics </a:t>
            </a:r>
          </a:p>
          <a:p>
            <a:r>
              <a:rPr lang="en-GB" dirty="0"/>
              <a:t>Users</a:t>
            </a:r>
            <a:endParaRPr lang="en-IN" dirty="0"/>
          </a:p>
        </p:txBody>
      </p:sp>
      <p:grpSp>
        <p:nvGrpSpPr>
          <p:cNvPr id="30" name="Group 29">
            <a:extLst>
              <a:ext uri="{FF2B5EF4-FFF2-40B4-BE49-F238E27FC236}">
                <a16:creationId xmlns:a16="http://schemas.microsoft.com/office/drawing/2014/main" id="{38792FA9-165A-9487-E35A-D3C735543E91}"/>
              </a:ext>
            </a:extLst>
          </p:cNvPr>
          <p:cNvGrpSpPr/>
          <p:nvPr/>
        </p:nvGrpSpPr>
        <p:grpSpPr>
          <a:xfrm>
            <a:off x="11210022" y="5391431"/>
            <a:ext cx="508193" cy="507112"/>
            <a:chOff x="11352902" y="5465735"/>
            <a:chExt cx="676503" cy="636658"/>
          </a:xfrm>
        </p:grpSpPr>
        <p:pic>
          <p:nvPicPr>
            <p:cNvPr id="31" name="Graphic 30" descr="User outline">
              <a:extLst>
                <a:ext uri="{FF2B5EF4-FFF2-40B4-BE49-F238E27FC236}">
                  <a16:creationId xmlns:a16="http://schemas.microsoft.com/office/drawing/2014/main" id="{2FEB438C-D40A-7829-78B2-69C955530BFD}"/>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1352902" y="5722737"/>
              <a:ext cx="379656" cy="379656"/>
            </a:xfrm>
            <a:prstGeom prst="rect">
              <a:avLst/>
            </a:prstGeom>
          </p:spPr>
        </p:pic>
        <p:pic>
          <p:nvPicPr>
            <p:cNvPr id="32" name="Graphic 31" descr="User outline">
              <a:extLst>
                <a:ext uri="{FF2B5EF4-FFF2-40B4-BE49-F238E27FC236}">
                  <a16:creationId xmlns:a16="http://schemas.microsoft.com/office/drawing/2014/main" id="{7081DF8A-FD31-7B9F-92DA-7EFE733089FE}"/>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1649749" y="5708319"/>
              <a:ext cx="379656" cy="379656"/>
            </a:xfrm>
            <a:prstGeom prst="rect">
              <a:avLst/>
            </a:prstGeom>
          </p:spPr>
        </p:pic>
        <p:pic>
          <p:nvPicPr>
            <p:cNvPr id="33" name="Graphic 32" descr="Monitor with solid fill">
              <a:extLst>
                <a:ext uri="{FF2B5EF4-FFF2-40B4-BE49-F238E27FC236}">
                  <a16:creationId xmlns:a16="http://schemas.microsoft.com/office/drawing/2014/main" id="{F76075A6-7817-3A44-8D90-CF15E56AEA87}"/>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1553325" y="5465735"/>
              <a:ext cx="289721" cy="289721"/>
            </a:xfrm>
            <a:prstGeom prst="rect">
              <a:avLst/>
            </a:prstGeom>
          </p:spPr>
        </p:pic>
      </p:grpSp>
      <p:sp>
        <p:nvSpPr>
          <p:cNvPr id="34" name="TextBox 33">
            <a:extLst>
              <a:ext uri="{FF2B5EF4-FFF2-40B4-BE49-F238E27FC236}">
                <a16:creationId xmlns:a16="http://schemas.microsoft.com/office/drawing/2014/main" id="{14637A6C-702E-0748-1A5D-8B14AF501B90}"/>
              </a:ext>
            </a:extLst>
          </p:cNvPr>
          <p:cNvSpPr txBox="1"/>
          <p:nvPr/>
        </p:nvSpPr>
        <p:spPr>
          <a:xfrm>
            <a:off x="496577" y="2772092"/>
            <a:ext cx="1043604" cy="276999"/>
          </a:xfrm>
          <a:prstGeom prst="rect">
            <a:avLst/>
          </a:prstGeom>
          <a:noFill/>
        </p:spPr>
        <p:txBody>
          <a:bodyPr wrap="square">
            <a:spAutoFit/>
          </a:bodyPr>
          <a:lstStyle/>
          <a:p>
            <a:pPr algn="ctr" defTabSz="1097236"/>
            <a:r>
              <a:rPr lang="en-IN" sz="1200" dirty="0">
                <a:solidFill>
                  <a:schemeClr val="accent6">
                    <a:lumMod val="75000"/>
                  </a:schemeClr>
                </a:solidFill>
                <a:latin typeface="IBM Plex Sans" panose="020B0503050203000203" pitchFamily="34" charset="0"/>
                <a:ea typeface="Arial" panose="020B0604020202020204" pitchFamily="34" charset="0"/>
              </a:rPr>
              <a:t>Source APIs </a:t>
            </a:r>
            <a:endParaRPr lang="en-IN" sz="1200" dirty="0">
              <a:solidFill>
                <a:schemeClr val="accent6">
                  <a:lumMod val="75000"/>
                </a:schemeClr>
              </a:solidFill>
              <a:latin typeface="IBM Plex Sans" panose="020B0503050203000203" pitchFamily="34" charset="0"/>
            </a:endParaRPr>
          </a:p>
        </p:txBody>
      </p:sp>
      <p:sp>
        <p:nvSpPr>
          <p:cNvPr id="35" name="Rectangle 34">
            <a:extLst>
              <a:ext uri="{FF2B5EF4-FFF2-40B4-BE49-F238E27FC236}">
                <a16:creationId xmlns:a16="http://schemas.microsoft.com/office/drawing/2014/main" id="{C41FA728-740F-1776-0704-2A3B32CDA229}"/>
              </a:ext>
            </a:extLst>
          </p:cNvPr>
          <p:cNvSpPr/>
          <p:nvPr/>
        </p:nvSpPr>
        <p:spPr>
          <a:xfrm>
            <a:off x="416633" y="3176870"/>
            <a:ext cx="1179185" cy="3093653"/>
          </a:xfrm>
          <a:prstGeom prst="rect">
            <a:avLst/>
          </a:prstGeom>
          <a:solidFill>
            <a:schemeClr val="bg1"/>
          </a:solidFill>
          <a:ln w="12700">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defTabSz="1097236"/>
            <a:r>
              <a:rPr lang="en-IN" sz="1200" dirty="0">
                <a:solidFill>
                  <a:schemeClr val="accent6">
                    <a:lumMod val="75000"/>
                  </a:schemeClr>
                </a:solidFill>
                <a:latin typeface="IBM Plex Sans" panose="020B0503050203000203" pitchFamily="34" charset="0"/>
              </a:rPr>
              <a:t>Unstructured Data</a:t>
            </a:r>
          </a:p>
        </p:txBody>
      </p:sp>
      <p:sp>
        <p:nvSpPr>
          <p:cNvPr id="36" name="TextBox 35">
            <a:extLst>
              <a:ext uri="{FF2B5EF4-FFF2-40B4-BE49-F238E27FC236}">
                <a16:creationId xmlns:a16="http://schemas.microsoft.com/office/drawing/2014/main" id="{3D9EC045-1502-BF24-830A-088C199E9AB2}"/>
              </a:ext>
            </a:extLst>
          </p:cNvPr>
          <p:cNvSpPr txBox="1"/>
          <p:nvPr/>
        </p:nvSpPr>
        <p:spPr>
          <a:xfrm>
            <a:off x="575612" y="2476973"/>
            <a:ext cx="923651" cy="276999"/>
          </a:xfrm>
          <a:prstGeom prst="rect">
            <a:avLst/>
          </a:prstGeom>
          <a:noFill/>
        </p:spPr>
        <p:txBody>
          <a:bodyPr wrap="square" rtlCol="0">
            <a:spAutoFit/>
          </a:bodyPr>
          <a:lstStyle/>
          <a:p>
            <a:pPr algn="ctr" defTabSz="1097236"/>
            <a:r>
              <a:rPr lang="en-IN" sz="1200" dirty="0">
                <a:solidFill>
                  <a:schemeClr val="accent6">
                    <a:lumMod val="75000"/>
                  </a:schemeClr>
                </a:solidFill>
                <a:latin typeface="IBM Plex Sans" panose="020B0503050203000203" pitchFamily="34" charset="0"/>
                <a:ea typeface="Arial" panose="020B0604020202020204" pitchFamily="34" charset="0"/>
              </a:rPr>
              <a:t>NoSQL</a:t>
            </a:r>
          </a:p>
        </p:txBody>
      </p:sp>
      <p:pic>
        <p:nvPicPr>
          <p:cNvPr id="37" name="Picture 36" descr="A black and white icon of a paper&#10;&#10;Description automatically generated">
            <a:extLst>
              <a:ext uri="{FF2B5EF4-FFF2-40B4-BE49-F238E27FC236}">
                <a16:creationId xmlns:a16="http://schemas.microsoft.com/office/drawing/2014/main" id="{BF6514F4-5EE2-F68F-1621-033C693B12B0}"/>
              </a:ext>
            </a:extLst>
          </p:cNvPr>
          <p:cNvPicPr>
            <a:picLocks noChangeAspect="1"/>
          </p:cNvPicPr>
          <p:nvPr/>
        </p:nvPicPr>
        <p:blipFill>
          <a:blip r:embed="rId16"/>
          <a:stretch>
            <a:fillRect/>
          </a:stretch>
        </p:blipFill>
        <p:spPr>
          <a:xfrm>
            <a:off x="986108" y="3894108"/>
            <a:ext cx="516721" cy="360000"/>
          </a:xfrm>
          <a:prstGeom prst="rect">
            <a:avLst/>
          </a:prstGeom>
        </p:spPr>
      </p:pic>
      <p:pic>
        <p:nvPicPr>
          <p:cNvPr id="38" name="Graphic 37" descr="Document outline">
            <a:extLst>
              <a:ext uri="{FF2B5EF4-FFF2-40B4-BE49-F238E27FC236}">
                <a16:creationId xmlns:a16="http://schemas.microsoft.com/office/drawing/2014/main" id="{D16163F8-8314-017D-7A0A-7A862D764582}"/>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567083" y="3870046"/>
            <a:ext cx="391808" cy="360000"/>
          </a:xfrm>
          <a:prstGeom prst="rect">
            <a:avLst/>
          </a:prstGeom>
        </p:spPr>
      </p:pic>
      <p:sp>
        <p:nvSpPr>
          <p:cNvPr id="39" name="TextBox 38">
            <a:extLst>
              <a:ext uri="{FF2B5EF4-FFF2-40B4-BE49-F238E27FC236}">
                <a16:creationId xmlns:a16="http://schemas.microsoft.com/office/drawing/2014/main" id="{27889F29-BAB5-A440-DDE6-C3256D97DC66}"/>
              </a:ext>
            </a:extLst>
          </p:cNvPr>
          <p:cNvSpPr txBox="1"/>
          <p:nvPr/>
        </p:nvSpPr>
        <p:spPr>
          <a:xfrm>
            <a:off x="517343" y="4173370"/>
            <a:ext cx="516721" cy="261610"/>
          </a:xfrm>
          <a:prstGeom prst="rect">
            <a:avLst/>
          </a:prstGeom>
          <a:noFill/>
        </p:spPr>
        <p:txBody>
          <a:bodyPr wrap="square">
            <a:spAutoFit/>
          </a:bodyPr>
          <a:lstStyle/>
          <a:p>
            <a:pPr algn="ctr" defTabSz="1097236"/>
            <a:r>
              <a:rPr lang="en-IN" sz="1100" dirty="0">
                <a:solidFill>
                  <a:schemeClr val="accent6">
                    <a:lumMod val="75000"/>
                  </a:schemeClr>
                </a:solidFill>
                <a:latin typeface="IBM Plex Sans" panose="020B0503050203000203" pitchFamily="34" charset="0"/>
                <a:ea typeface="Arial" panose="020B0604020202020204" pitchFamily="34" charset="0"/>
              </a:rPr>
              <a:t>Logs</a:t>
            </a:r>
          </a:p>
        </p:txBody>
      </p:sp>
      <p:sp>
        <p:nvSpPr>
          <p:cNvPr id="40" name="TextBox 39">
            <a:extLst>
              <a:ext uri="{FF2B5EF4-FFF2-40B4-BE49-F238E27FC236}">
                <a16:creationId xmlns:a16="http://schemas.microsoft.com/office/drawing/2014/main" id="{22D5B2A7-8148-3D72-F039-A74D36078AAF}"/>
              </a:ext>
            </a:extLst>
          </p:cNvPr>
          <p:cNvSpPr txBox="1"/>
          <p:nvPr/>
        </p:nvSpPr>
        <p:spPr>
          <a:xfrm>
            <a:off x="931777" y="4182165"/>
            <a:ext cx="625382" cy="261610"/>
          </a:xfrm>
          <a:prstGeom prst="rect">
            <a:avLst/>
          </a:prstGeom>
          <a:noFill/>
        </p:spPr>
        <p:txBody>
          <a:bodyPr wrap="square">
            <a:spAutoFit/>
          </a:bodyPr>
          <a:lstStyle/>
          <a:p>
            <a:pPr algn="ctr" defTabSz="1097236"/>
            <a:r>
              <a:rPr lang="en-IN" sz="1100" dirty="0">
                <a:solidFill>
                  <a:schemeClr val="accent6">
                    <a:lumMod val="75000"/>
                  </a:schemeClr>
                </a:solidFill>
                <a:latin typeface="IBM Plex Sans" panose="020B0503050203000203" pitchFamily="34" charset="0"/>
                <a:ea typeface="Arial" panose="020B0604020202020204" pitchFamily="34" charset="0"/>
              </a:rPr>
              <a:t>Feeds</a:t>
            </a:r>
          </a:p>
        </p:txBody>
      </p:sp>
      <p:sp>
        <p:nvSpPr>
          <p:cNvPr id="41" name="TextBox 40">
            <a:extLst>
              <a:ext uri="{FF2B5EF4-FFF2-40B4-BE49-F238E27FC236}">
                <a16:creationId xmlns:a16="http://schemas.microsoft.com/office/drawing/2014/main" id="{5BABF39C-69A9-931D-1888-8BA937835DE9}"/>
              </a:ext>
            </a:extLst>
          </p:cNvPr>
          <p:cNvSpPr txBox="1"/>
          <p:nvPr/>
        </p:nvSpPr>
        <p:spPr>
          <a:xfrm>
            <a:off x="567447" y="5148071"/>
            <a:ext cx="926584" cy="261610"/>
          </a:xfrm>
          <a:prstGeom prst="rect">
            <a:avLst/>
          </a:prstGeom>
          <a:noFill/>
        </p:spPr>
        <p:txBody>
          <a:bodyPr wrap="square">
            <a:spAutoFit/>
          </a:bodyPr>
          <a:lstStyle/>
          <a:p>
            <a:pPr algn="ctr" defTabSz="1097236"/>
            <a:r>
              <a:rPr lang="en-IN" sz="1100" dirty="0">
                <a:solidFill>
                  <a:schemeClr val="accent6">
                    <a:lumMod val="75000"/>
                  </a:schemeClr>
                </a:solidFill>
                <a:latin typeface="IBM Plex Sans" panose="020B0503050203000203" pitchFamily="34" charset="0"/>
                <a:ea typeface="Arial" panose="020B0604020202020204" pitchFamily="34" charset="0"/>
              </a:rPr>
              <a:t>Media files</a:t>
            </a:r>
          </a:p>
        </p:txBody>
      </p:sp>
      <p:pic>
        <p:nvPicPr>
          <p:cNvPr id="42" name="Picture 41">
            <a:extLst>
              <a:ext uri="{FF2B5EF4-FFF2-40B4-BE49-F238E27FC236}">
                <a16:creationId xmlns:a16="http://schemas.microsoft.com/office/drawing/2014/main" id="{A4FF34EA-AD86-5247-C3C0-35F4E8380EE3}"/>
              </a:ext>
            </a:extLst>
          </p:cNvPr>
          <p:cNvPicPr>
            <a:picLocks noChangeAspect="1"/>
          </p:cNvPicPr>
          <p:nvPr/>
        </p:nvPicPr>
        <p:blipFill>
          <a:blip r:embed="rId19"/>
          <a:stretch>
            <a:fillRect/>
          </a:stretch>
        </p:blipFill>
        <p:spPr>
          <a:xfrm>
            <a:off x="610205" y="5394587"/>
            <a:ext cx="828241" cy="397774"/>
          </a:xfrm>
          <a:prstGeom prst="rect">
            <a:avLst/>
          </a:prstGeom>
        </p:spPr>
      </p:pic>
      <p:sp>
        <p:nvSpPr>
          <p:cNvPr id="43" name="TextBox 42">
            <a:extLst>
              <a:ext uri="{FF2B5EF4-FFF2-40B4-BE49-F238E27FC236}">
                <a16:creationId xmlns:a16="http://schemas.microsoft.com/office/drawing/2014/main" id="{37495B12-0189-5E8C-1ECE-4BB03AF7632A}"/>
              </a:ext>
            </a:extLst>
          </p:cNvPr>
          <p:cNvSpPr txBox="1"/>
          <p:nvPr/>
        </p:nvSpPr>
        <p:spPr>
          <a:xfrm>
            <a:off x="425868" y="5738667"/>
            <a:ext cx="1164947" cy="430887"/>
          </a:xfrm>
          <a:prstGeom prst="rect">
            <a:avLst/>
          </a:prstGeom>
          <a:noFill/>
        </p:spPr>
        <p:txBody>
          <a:bodyPr wrap="square">
            <a:spAutoFit/>
          </a:bodyPr>
          <a:lstStyle/>
          <a:p>
            <a:pPr algn="ctr" defTabSz="1097236"/>
            <a:r>
              <a:rPr lang="en-IN" sz="1100" dirty="0">
                <a:solidFill>
                  <a:schemeClr val="accent6">
                    <a:lumMod val="75000"/>
                  </a:schemeClr>
                </a:solidFill>
                <a:latin typeface="IBM Plex Sans" panose="020B0503050203000203" pitchFamily="34" charset="0"/>
                <a:ea typeface="Arial" panose="020B0604020202020204" pitchFamily="34" charset="0"/>
              </a:rPr>
              <a:t>Social </a:t>
            </a:r>
          </a:p>
          <a:p>
            <a:pPr algn="ctr" defTabSz="1097236"/>
            <a:r>
              <a:rPr lang="en-IN" sz="1100" dirty="0">
                <a:solidFill>
                  <a:schemeClr val="accent6">
                    <a:lumMod val="75000"/>
                  </a:schemeClr>
                </a:solidFill>
                <a:latin typeface="IBM Plex Sans" panose="020B0503050203000203" pitchFamily="34" charset="0"/>
                <a:ea typeface="Arial" panose="020B0604020202020204" pitchFamily="34" charset="0"/>
              </a:rPr>
              <a:t>Data</a:t>
            </a:r>
          </a:p>
        </p:txBody>
      </p:sp>
      <p:sp>
        <p:nvSpPr>
          <p:cNvPr id="44" name="TextBox 43">
            <a:extLst>
              <a:ext uri="{FF2B5EF4-FFF2-40B4-BE49-F238E27FC236}">
                <a16:creationId xmlns:a16="http://schemas.microsoft.com/office/drawing/2014/main" id="{B04858DE-DA68-F778-3509-646B0B44D588}"/>
              </a:ext>
            </a:extLst>
          </p:cNvPr>
          <p:cNvSpPr txBox="1"/>
          <p:nvPr/>
        </p:nvSpPr>
        <p:spPr>
          <a:xfrm>
            <a:off x="1990465" y="2216628"/>
            <a:ext cx="836783" cy="646331"/>
          </a:xfrm>
          <a:prstGeom prst="rect">
            <a:avLst/>
          </a:prstGeom>
          <a:noFill/>
        </p:spPr>
        <p:txBody>
          <a:bodyPr wrap="square">
            <a:spAutoFit/>
          </a:bodyPr>
          <a:lstStyle/>
          <a:p>
            <a:pPr algn="ctr" defTabSz="1097236"/>
            <a:r>
              <a:rPr lang="en-IN" sz="1200" dirty="0">
                <a:solidFill>
                  <a:srgbClr val="000000"/>
                </a:solidFill>
                <a:latin typeface="IBM Plex Sans" panose="020B0503050203000203" pitchFamily="34" charset="0"/>
                <a:ea typeface="Arial" panose="020B0604020202020204" pitchFamily="34" charset="0"/>
              </a:rPr>
              <a:t>Managed FTP</a:t>
            </a:r>
          </a:p>
          <a:p>
            <a:pPr algn="ctr" defTabSz="1097236"/>
            <a:r>
              <a:rPr lang="en-IN" sz="1200" dirty="0">
                <a:solidFill>
                  <a:srgbClr val="000000"/>
                </a:solidFill>
                <a:latin typeface="IBM Plex Sans" panose="020B0503050203000203" pitchFamily="34" charset="0"/>
                <a:ea typeface="Arial" panose="020B0604020202020204" pitchFamily="34" charset="0"/>
              </a:rPr>
              <a:t>(secured) </a:t>
            </a:r>
            <a:endParaRPr lang="en-IN" sz="1200" dirty="0">
              <a:solidFill>
                <a:prstClr val="black"/>
              </a:solidFill>
              <a:latin typeface="IBM Plex Sans" panose="020B0503050203000203" pitchFamily="34" charset="0"/>
            </a:endParaRPr>
          </a:p>
        </p:txBody>
      </p:sp>
      <p:grpSp>
        <p:nvGrpSpPr>
          <p:cNvPr id="45" name="Group 44">
            <a:extLst>
              <a:ext uri="{FF2B5EF4-FFF2-40B4-BE49-F238E27FC236}">
                <a16:creationId xmlns:a16="http://schemas.microsoft.com/office/drawing/2014/main" id="{CE63ABC3-F87F-6D72-FFFD-38215461E21F}"/>
              </a:ext>
            </a:extLst>
          </p:cNvPr>
          <p:cNvGrpSpPr/>
          <p:nvPr/>
        </p:nvGrpSpPr>
        <p:grpSpPr>
          <a:xfrm>
            <a:off x="2945808" y="3985522"/>
            <a:ext cx="1430997" cy="836119"/>
            <a:chOff x="3045819" y="5157122"/>
            <a:chExt cx="1430997" cy="836119"/>
          </a:xfrm>
        </p:grpSpPr>
        <p:pic>
          <p:nvPicPr>
            <p:cNvPr id="46" name="Graphic 45" descr="Daily calendar outline">
              <a:extLst>
                <a:ext uri="{FF2B5EF4-FFF2-40B4-BE49-F238E27FC236}">
                  <a16:creationId xmlns:a16="http://schemas.microsoft.com/office/drawing/2014/main" id="{0AC9C781-72BC-FA86-5508-B4FEF2A00017}"/>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3455757" y="5157122"/>
              <a:ext cx="635476" cy="635476"/>
            </a:xfrm>
            <a:prstGeom prst="rect">
              <a:avLst/>
            </a:prstGeom>
          </p:spPr>
        </p:pic>
        <p:sp>
          <p:nvSpPr>
            <p:cNvPr id="47" name="TextBox 46">
              <a:extLst>
                <a:ext uri="{FF2B5EF4-FFF2-40B4-BE49-F238E27FC236}">
                  <a16:creationId xmlns:a16="http://schemas.microsoft.com/office/drawing/2014/main" id="{1E99BA5E-5FCD-23BE-913E-717CD6D7DA38}"/>
                </a:ext>
              </a:extLst>
            </p:cNvPr>
            <p:cNvSpPr txBox="1"/>
            <p:nvPr/>
          </p:nvSpPr>
          <p:spPr>
            <a:xfrm>
              <a:off x="3045819" y="5716242"/>
              <a:ext cx="1430997" cy="276999"/>
            </a:xfrm>
            <a:prstGeom prst="rect">
              <a:avLst/>
            </a:prstGeom>
            <a:noFill/>
          </p:spPr>
          <p:txBody>
            <a:bodyPr wrap="square">
              <a:spAutoFit/>
            </a:bodyPr>
            <a:lstStyle/>
            <a:p>
              <a:pPr algn="ctr" defTabSz="1097236"/>
              <a:r>
                <a:rPr lang="en-IN" sz="1200" dirty="0">
                  <a:solidFill>
                    <a:srgbClr val="000000"/>
                  </a:solidFill>
                  <a:latin typeface="IBM Plex Sans" panose="020B0503050203000203" pitchFamily="34" charset="0"/>
                  <a:ea typeface="Arial" panose="020B0604020202020204" pitchFamily="34" charset="0"/>
                </a:rPr>
                <a:t>Job Scheduler</a:t>
              </a:r>
              <a:endParaRPr lang="en-IN" sz="1200" dirty="0">
                <a:solidFill>
                  <a:prstClr val="black"/>
                </a:solidFill>
                <a:latin typeface="IBM Plex Sans" panose="020B0503050203000203" pitchFamily="34" charset="0"/>
              </a:endParaRPr>
            </a:p>
          </p:txBody>
        </p:sp>
      </p:grpSp>
      <p:sp>
        <p:nvSpPr>
          <p:cNvPr id="55" name="Rectangle 54">
            <a:extLst>
              <a:ext uri="{FF2B5EF4-FFF2-40B4-BE49-F238E27FC236}">
                <a16:creationId xmlns:a16="http://schemas.microsoft.com/office/drawing/2014/main" id="{D60DFB0F-D937-7D98-E238-9799B14A89C0}"/>
              </a:ext>
            </a:extLst>
          </p:cNvPr>
          <p:cNvSpPr/>
          <p:nvPr/>
        </p:nvSpPr>
        <p:spPr>
          <a:xfrm>
            <a:off x="4496984" y="598388"/>
            <a:ext cx="3724382" cy="4451584"/>
          </a:xfrm>
          <a:prstGeom prst="rect">
            <a:avLst/>
          </a:prstGeom>
          <a:noFill/>
          <a:ln w="12700" cmpd="sng">
            <a:solidFill>
              <a:schemeClr val="tx1">
                <a:alpha val="99000"/>
              </a:schemeClr>
            </a:solidFill>
            <a:prstDash val="solid"/>
            <a:extLst>
              <a:ext uri="{C807C97D-BFC1-408E-A445-0C87EB9F89A2}">
                <ask:lineSketchStyleProps xmlns:ask="http://schemas.microsoft.com/office/drawing/2018/sketchyshapes" sd="1219033472">
                  <a:custGeom>
                    <a:avLst/>
                    <a:gdLst>
                      <a:gd name="connsiteX0" fmla="*/ 0 w 5517100"/>
                      <a:gd name="connsiteY0" fmla="*/ 0 h 3705023"/>
                      <a:gd name="connsiteX1" fmla="*/ 496539 w 5517100"/>
                      <a:gd name="connsiteY1" fmla="*/ 0 h 3705023"/>
                      <a:gd name="connsiteX2" fmla="*/ 882736 w 5517100"/>
                      <a:gd name="connsiteY2" fmla="*/ 0 h 3705023"/>
                      <a:gd name="connsiteX3" fmla="*/ 1544788 w 5517100"/>
                      <a:gd name="connsiteY3" fmla="*/ 0 h 3705023"/>
                      <a:gd name="connsiteX4" fmla="*/ 2041327 w 5517100"/>
                      <a:gd name="connsiteY4" fmla="*/ 0 h 3705023"/>
                      <a:gd name="connsiteX5" fmla="*/ 2537866 w 5517100"/>
                      <a:gd name="connsiteY5" fmla="*/ 0 h 3705023"/>
                      <a:gd name="connsiteX6" fmla="*/ 3199918 w 5517100"/>
                      <a:gd name="connsiteY6" fmla="*/ 0 h 3705023"/>
                      <a:gd name="connsiteX7" fmla="*/ 3641286 w 5517100"/>
                      <a:gd name="connsiteY7" fmla="*/ 0 h 3705023"/>
                      <a:gd name="connsiteX8" fmla="*/ 4303338 w 5517100"/>
                      <a:gd name="connsiteY8" fmla="*/ 0 h 3705023"/>
                      <a:gd name="connsiteX9" fmla="*/ 4965390 w 5517100"/>
                      <a:gd name="connsiteY9" fmla="*/ 0 h 3705023"/>
                      <a:gd name="connsiteX10" fmla="*/ 5517100 w 5517100"/>
                      <a:gd name="connsiteY10" fmla="*/ 0 h 3705023"/>
                      <a:gd name="connsiteX11" fmla="*/ 5517100 w 5517100"/>
                      <a:gd name="connsiteY11" fmla="*/ 603389 h 3705023"/>
                      <a:gd name="connsiteX12" fmla="*/ 5517100 w 5517100"/>
                      <a:gd name="connsiteY12" fmla="*/ 1169729 h 3705023"/>
                      <a:gd name="connsiteX13" fmla="*/ 5517100 w 5517100"/>
                      <a:gd name="connsiteY13" fmla="*/ 1587867 h 3705023"/>
                      <a:gd name="connsiteX14" fmla="*/ 5517100 w 5517100"/>
                      <a:gd name="connsiteY14" fmla="*/ 2117156 h 3705023"/>
                      <a:gd name="connsiteX15" fmla="*/ 5517100 w 5517100"/>
                      <a:gd name="connsiteY15" fmla="*/ 2646445 h 3705023"/>
                      <a:gd name="connsiteX16" fmla="*/ 5517100 w 5517100"/>
                      <a:gd name="connsiteY16" fmla="*/ 3175734 h 3705023"/>
                      <a:gd name="connsiteX17" fmla="*/ 5517100 w 5517100"/>
                      <a:gd name="connsiteY17" fmla="*/ 3705023 h 3705023"/>
                      <a:gd name="connsiteX18" fmla="*/ 4910219 w 5517100"/>
                      <a:gd name="connsiteY18" fmla="*/ 3705023 h 3705023"/>
                      <a:gd name="connsiteX19" fmla="*/ 4524022 w 5517100"/>
                      <a:gd name="connsiteY19" fmla="*/ 3705023 h 3705023"/>
                      <a:gd name="connsiteX20" fmla="*/ 4082654 w 5517100"/>
                      <a:gd name="connsiteY20" fmla="*/ 3705023 h 3705023"/>
                      <a:gd name="connsiteX21" fmla="*/ 3420602 w 5517100"/>
                      <a:gd name="connsiteY21" fmla="*/ 3705023 h 3705023"/>
                      <a:gd name="connsiteX22" fmla="*/ 2868892 w 5517100"/>
                      <a:gd name="connsiteY22" fmla="*/ 3705023 h 3705023"/>
                      <a:gd name="connsiteX23" fmla="*/ 2427524 w 5517100"/>
                      <a:gd name="connsiteY23" fmla="*/ 3705023 h 3705023"/>
                      <a:gd name="connsiteX24" fmla="*/ 1875814 w 5517100"/>
                      <a:gd name="connsiteY24" fmla="*/ 3705023 h 3705023"/>
                      <a:gd name="connsiteX25" fmla="*/ 1489617 w 5517100"/>
                      <a:gd name="connsiteY25" fmla="*/ 3705023 h 3705023"/>
                      <a:gd name="connsiteX26" fmla="*/ 1103420 w 5517100"/>
                      <a:gd name="connsiteY26" fmla="*/ 3705023 h 3705023"/>
                      <a:gd name="connsiteX27" fmla="*/ 551710 w 5517100"/>
                      <a:gd name="connsiteY27" fmla="*/ 3705023 h 3705023"/>
                      <a:gd name="connsiteX28" fmla="*/ 0 w 5517100"/>
                      <a:gd name="connsiteY28" fmla="*/ 3705023 h 3705023"/>
                      <a:gd name="connsiteX29" fmla="*/ 0 w 5517100"/>
                      <a:gd name="connsiteY29" fmla="*/ 3138684 h 3705023"/>
                      <a:gd name="connsiteX30" fmla="*/ 0 w 5517100"/>
                      <a:gd name="connsiteY30" fmla="*/ 2646445 h 3705023"/>
                      <a:gd name="connsiteX31" fmla="*/ 0 w 5517100"/>
                      <a:gd name="connsiteY31" fmla="*/ 2228307 h 3705023"/>
                      <a:gd name="connsiteX32" fmla="*/ 0 w 5517100"/>
                      <a:gd name="connsiteY32" fmla="*/ 1661967 h 3705023"/>
                      <a:gd name="connsiteX33" fmla="*/ 0 w 5517100"/>
                      <a:gd name="connsiteY33" fmla="*/ 1206779 h 3705023"/>
                      <a:gd name="connsiteX34" fmla="*/ 0 w 5517100"/>
                      <a:gd name="connsiteY34" fmla="*/ 640440 h 3705023"/>
                      <a:gd name="connsiteX35" fmla="*/ 0 w 5517100"/>
                      <a:gd name="connsiteY35" fmla="*/ 0 h 3705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17100" h="3705023" extrusionOk="0">
                        <a:moveTo>
                          <a:pt x="0" y="0"/>
                        </a:moveTo>
                        <a:cubicBezTo>
                          <a:pt x="136378" y="-22571"/>
                          <a:pt x="263509" y="41984"/>
                          <a:pt x="496539" y="0"/>
                        </a:cubicBezTo>
                        <a:cubicBezTo>
                          <a:pt x="729569" y="-41984"/>
                          <a:pt x="802058" y="40759"/>
                          <a:pt x="882736" y="0"/>
                        </a:cubicBezTo>
                        <a:cubicBezTo>
                          <a:pt x="963414" y="-40759"/>
                          <a:pt x="1389642" y="63693"/>
                          <a:pt x="1544788" y="0"/>
                        </a:cubicBezTo>
                        <a:cubicBezTo>
                          <a:pt x="1699934" y="-63693"/>
                          <a:pt x="1922519" y="24155"/>
                          <a:pt x="2041327" y="0"/>
                        </a:cubicBezTo>
                        <a:cubicBezTo>
                          <a:pt x="2160135" y="-24155"/>
                          <a:pt x="2378845" y="9596"/>
                          <a:pt x="2537866" y="0"/>
                        </a:cubicBezTo>
                        <a:cubicBezTo>
                          <a:pt x="2696887" y="-9596"/>
                          <a:pt x="2968875" y="40693"/>
                          <a:pt x="3199918" y="0"/>
                        </a:cubicBezTo>
                        <a:cubicBezTo>
                          <a:pt x="3430961" y="-40693"/>
                          <a:pt x="3461340" y="758"/>
                          <a:pt x="3641286" y="0"/>
                        </a:cubicBezTo>
                        <a:cubicBezTo>
                          <a:pt x="3821232" y="-758"/>
                          <a:pt x="4088999" y="17944"/>
                          <a:pt x="4303338" y="0"/>
                        </a:cubicBezTo>
                        <a:cubicBezTo>
                          <a:pt x="4517677" y="-17944"/>
                          <a:pt x="4742167" y="16828"/>
                          <a:pt x="4965390" y="0"/>
                        </a:cubicBezTo>
                        <a:cubicBezTo>
                          <a:pt x="5188613" y="-16828"/>
                          <a:pt x="5365529" y="16223"/>
                          <a:pt x="5517100" y="0"/>
                        </a:cubicBezTo>
                        <a:cubicBezTo>
                          <a:pt x="5566659" y="209353"/>
                          <a:pt x="5516049" y="323191"/>
                          <a:pt x="5517100" y="603389"/>
                        </a:cubicBezTo>
                        <a:cubicBezTo>
                          <a:pt x="5518151" y="883587"/>
                          <a:pt x="5489366" y="909633"/>
                          <a:pt x="5517100" y="1169729"/>
                        </a:cubicBezTo>
                        <a:cubicBezTo>
                          <a:pt x="5544834" y="1429825"/>
                          <a:pt x="5478324" y="1490040"/>
                          <a:pt x="5517100" y="1587867"/>
                        </a:cubicBezTo>
                        <a:cubicBezTo>
                          <a:pt x="5555876" y="1685694"/>
                          <a:pt x="5454958" y="1922253"/>
                          <a:pt x="5517100" y="2117156"/>
                        </a:cubicBezTo>
                        <a:cubicBezTo>
                          <a:pt x="5579242" y="2312059"/>
                          <a:pt x="5513772" y="2432029"/>
                          <a:pt x="5517100" y="2646445"/>
                        </a:cubicBezTo>
                        <a:cubicBezTo>
                          <a:pt x="5520428" y="2860861"/>
                          <a:pt x="5459207" y="3066020"/>
                          <a:pt x="5517100" y="3175734"/>
                        </a:cubicBezTo>
                        <a:cubicBezTo>
                          <a:pt x="5574993" y="3285448"/>
                          <a:pt x="5474241" y="3591688"/>
                          <a:pt x="5517100" y="3705023"/>
                        </a:cubicBezTo>
                        <a:cubicBezTo>
                          <a:pt x="5358966" y="3745541"/>
                          <a:pt x="5117600" y="3646996"/>
                          <a:pt x="4910219" y="3705023"/>
                        </a:cubicBezTo>
                        <a:cubicBezTo>
                          <a:pt x="4702838" y="3763050"/>
                          <a:pt x="4702351" y="3704641"/>
                          <a:pt x="4524022" y="3705023"/>
                        </a:cubicBezTo>
                        <a:cubicBezTo>
                          <a:pt x="4345693" y="3705405"/>
                          <a:pt x="4178065" y="3671836"/>
                          <a:pt x="4082654" y="3705023"/>
                        </a:cubicBezTo>
                        <a:cubicBezTo>
                          <a:pt x="3987243" y="3738210"/>
                          <a:pt x="3727866" y="3680657"/>
                          <a:pt x="3420602" y="3705023"/>
                        </a:cubicBezTo>
                        <a:cubicBezTo>
                          <a:pt x="3113338" y="3729389"/>
                          <a:pt x="3092297" y="3703718"/>
                          <a:pt x="2868892" y="3705023"/>
                        </a:cubicBezTo>
                        <a:cubicBezTo>
                          <a:pt x="2645487" y="3706328"/>
                          <a:pt x="2554958" y="3652983"/>
                          <a:pt x="2427524" y="3705023"/>
                        </a:cubicBezTo>
                        <a:cubicBezTo>
                          <a:pt x="2300090" y="3757063"/>
                          <a:pt x="2075949" y="3647845"/>
                          <a:pt x="1875814" y="3705023"/>
                        </a:cubicBezTo>
                        <a:cubicBezTo>
                          <a:pt x="1675679" y="3762201"/>
                          <a:pt x="1657774" y="3662540"/>
                          <a:pt x="1489617" y="3705023"/>
                        </a:cubicBezTo>
                        <a:cubicBezTo>
                          <a:pt x="1321460" y="3747506"/>
                          <a:pt x="1211879" y="3692689"/>
                          <a:pt x="1103420" y="3705023"/>
                        </a:cubicBezTo>
                        <a:cubicBezTo>
                          <a:pt x="994961" y="3717357"/>
                          <a:pt x="724840" y="3651360"/>
                          <a:pt x="551710" y="3705023"/>
                        </a:cubicBezTo>
                        <a:cubicBezTo>
                          <a:pt x="378580" y="3758686"/>
                          <a:pt x="163039" y="3669227"/>
                          <a:pt x="0" y="3705023"/>
                        </a:cubicBezTo>
                        <a:cubicBezTo>
                          <a:pt x="-54728" y="3532296"/>
                          <a:pt x="66027" y="3319192"/>
                          <a:pt x="0" y="3138684"/>
                        </a:cubicBezTo>
                        <a:cubicBezTo>
                          <a:pt x="-66027" y="2958176"/>
                          <a:pt x="14804" y="2774809"/>
                          <a:pt x="0" y="2646445"/>
                        </a:cubicBezTo>
                        <a:cubicBezTo>
                          <a:pt x="-14804" y="2518081"/>
                          <a:pt x="46937" y="2384816"/>
                          <a:pt x="0" y="2228307"/>
                        </a:cubicBezTo>
                        <a:cubicBezTo>
                          <a:pt x="-46937" y="2071798"/>
                          <a:pt x="66945" y="1891444"/>
                          <a:pt x="0" y="1661967"/>
                        </a:cubicBezTo>
                        <a:cubicBezTo>
                          <a:pt x="-66945" y="1432490"/>
                          <a:pt x="4706" y="1318097"/>
                          <a:pt x="0" y="1206779"/>
                        </a:cubicBezTo>
                        <a:cubicBezTo>
                          <a:pt x="-4706" y="1095461"/>
                          <a:pt x="57983" y="767534"/>
                          <a:pt x="0" y="640440"/>
                        </a:cubicBezTo>
                        <a:cubicBezTo>
                          <a:pt x="-57983" y="513346"/>
                          <a:pt x="69228" y="284092"/>
                          <a:pt x="0" y="0"/>
                        </a:cubicBezTo>
                        <a:close/>
                      </a:path>
                    </a:pathLst>
                  </a:custGeom>
                  <ask:type>
                    <ask:lineSketchNone/>
                  </ask:type>
                </ask:lineSketchStyleProps>
              </a:ext>
            </a:extLst>
          </a:ln>
        </p:spPr>
        <p:style>
          <a:lnRef idx="2">
            <a:schemeClr val="accent1"/>
          </a:lnRef>
          <a:fillRef idx="1">
            <a:schemeClr val="lt1"/>
          </a:fillRef>
          <a:effectRef idx="0">
            <a:schemeClr val="accent1"/>
          </a:effectRef>
          <a:fontRef idx="minor">
            <a:schemeClr val="dk1"/>
          </a:fontRef>
        </p:style>
        <p:txBody>
          <a:bodyPr tIns="36000" rtlCol="0" anchor="t"/>
          <a:lstStyle/>
          <a:p>
            <a:pPr algn="ctr"/>
            <a:endParaRPr lang="en-IN" sz="1200" dirty="0">
              <a:latin typeface="IBM Plex Sans" panose="020B0503050203000203" pitchFamily="34" charset="0"/>
            </a:endParaRPr>
          </a:p>
        </p:txBody>
      </p:sp>
      <p:sp>
        <p:nvSpPr>
          <p:cNvPr id="56" name="Rectangle 55">
            <a:extLst>
              <a:ext uri="{FF2B5EF4-FFF2-40B4-BE49-F238E27FC236}">
                <a16:creationId xmlns:a16="http://schemas.microsoft.com/office/drawing/2014/main" id="{66958B17-9938-5DAE-C732-16C040F9218C}"/>
              </a:ext>
            </a:extLst>
          </p:cNvPr>
          <p:cNvSpPr/>
          <p:nvPr/>
        </p:nvSpPr>
        <p:spPr>
          <a:xfrm>
            <a:off x="1981098" y="5726616"/>
            <a:ext cx="9000000" cy="251999"/>
          </a:xfrm>
          <a:prstGeom prst="rect">
            <a:avLst/>
          </a:prstGeom>
          <a:solidFill>
            <a:schemeClr val="bg1">
              <a:lumMod val="95000"/>
            </a:schemeClr>
          </a:solidFill>
          <a:ln w="12700">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defTabSz="1097236"/>
            <a:r>
              <a:rPr lang="en-IN" sz="1200" dirty="0">
                <a:solidFill>
                  <a:prstClr val="black"/>
                </a:solidFill>
                <a:latin typeface="IBM Plex Sans" panose="020B0503050203000203" pitchFamily="34" charset="0"/>
              </a:rPr>
              <a:t>Data Security</a:t>
            </a:r>
          </a:p>
        </p:txBody>
      </p:sp>
      <p:sp>
        <p:nvSpPr>
          <p:cNvPr id="57" name="TextBox 56">
            <a:extLst>
              <a:ext uri="{FF2B5EF4-FFF2-40B4-BE49-F238E27FC236}">
                <a16:creationId xmlns:a16="http://schemas.microsoft.com/office/drawing/2014/main" id="{103395E5-9B9D-AA26-BD08-7F3AB55E0E8D}"/>
              </a:ext>
            </a:extLst>
          </p:cNvPr>
          <p:cNvSpPr txBox="1"/>
          <p:nvPr/>
        </p:nvSpPr>
        <p:spPr>
          <a:xfrm>
            <a:off x="6416079" y="5736865"/>
            <a:ext cx="4531344" cy="229945"/>
          </a:xfrm>
          <a:prstGeom prst="rect">
            <a:avLst/>
          </a:prstGeom>
          <a:noFill/>
        </p:spPr>
        <p:txBody>
          <a:bodyPr wrap="square" lIns="0" tIns="0" rIns="108000" bIns="0" rtlCol="0" anchor="ctr">
            <a:noAutofit/>
          </a:bodyPr>
          <a:lstStyle/>
          <a:p>
            <a:pPr algn="r" defTabSz="1097236">
              <a:defRPr/>
            </a:pPr>
            <a:r>
              <a:rPr lang="en-US" sz="960" dirty="0">
                <a:solidFill>
                  <a:prstClr val="black"/>
                </a:solidFill>
                <a:latin typeface="IBM Plex Serif" panose="02060503050406000203" pitchFamily="18" charset="77"/>
              </a:rPr>
              <a:t>Masking | Encryption | Protection</a:t>
            </a:r>
          </a:p>
        </p:txBody>
      </p:sp>
      <p:sp>
        <p:nvSpPr>
          <p:cNvPr id="58" name="Rectangle 57">
            <a:extLst>
              <a:ext uri="{FF2B5EF4-FFF2-40B4-BE49-F238E27FC236}">
                <a16:creationId xmlns:a16="http://schemas.microsoft.com/office/drawing/2014/main" id="{A58B2DB5-853F-BE1A-76BD-6EA0CD276CFC}"/>
              </a:ext>
            </a:extLst>
          </p:cNvPr>
          <p:cNvSpPr/>
          <p:nvPr/>
        </p:nvSpPr>
        <p:spPr>
          <a:xfrm>
            <a:off x="1981098" y="6036189"/>
            <a:ext cx="9000000" cy="251999"/>
          </a:xfrm>
          <a:prstGeom prst="rect">
            <a:avLst/>
          </a:prstGeom>
          <a:solidFill>
            <a:schemeClr val="bg1">
              <a:lumMod val="95000"/>
            </a:schemeClr>
          </a:solidFill>
          <a:ln w="12700">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defTabSz="1097236"/>
            <a:r>
              <a:rPr lang="en-IN" sz="1200" dirty="0">
                <a:solidFill>
                  <a:prstClr val="black"/>
                </a:solidFill>
                <a:latin typeface="IBM Plex Sans" panose="020B0503050203000203" pitchFamily="34" charset="0"/>
              </a:rPr>
              <a:t>DataOps</a:t>
            </a:r>
          </a:p>
        </p:txBody>
      </p:sp>
      <p:sp>
        <p:nvSpPr>
          <p:cNvPr id="59" name="TextBox 58">
            <a:extLst>
              <a:ext uri="{FF2B5EF4-FFF2-40B4-BE49-F238E27FC236}">
                <a16:creationId xmlns:a16="http://schemas.microsoft.com/office/drawing/2014/main" id="{47745C53-0678-8E2F-8C3A-F1DE0BD8CEC5}"/>
              </a:ext>
            </a:extLst>
          </p:cNvPr>
          <p:cNvSpPr txBox="1"/>
          <p:nvPr/>
        </p:nvSpPr>
        <p:spPr>
          <a:xfrm>
            <a:off x="6416079" y="6046438"/>
            <a:ext cx="4531344" cy="229945"/>
          </a:xfrm>
          <a:prstGeom prst="rect">
            <a:avLst/>
          </a:prstGeom>
          <a:noFill/>
        </p:spPr>
        <p:txBody>
          <a:bodyPr wrap="square" lIns="0" tIns="0" rIns="108000" bIns="0" rtlCol="0" anchor="ctr">
            <a:noAutofit/>
          </a:bodyPr>
          <a:lstStyle/>
          <a:p>
            <a:pPr algn="r" defTabSz="1097236">
              <a:defRPr/>
            </a:pPr>
            <a:r>
              <a:rPr lang="en-US" sz="960" dirty="0">
                <a:solidFill>
                  <a:prstClr val="black"/>
                </a:solidFill>
                <a:latin typeface="IBM Plex Serif" panose="02060503050406000203" pitchFamily="18" charset="77"/>
              </a:rPr>
              <a:t>Management | Monitoring | Operations</a:t>
            </a:r>
          </a:p>
        </p:txBody>
      </p:sp>
      <p:sp>
        <p:nvSpPr>
          <p:cNvPr id="60" name="Rectangle 59">
            <a:extLst>
              <a:ext uri="{FF2B5EF4-FFF2-40B4-BE49-F238E27FC236}">
                <a16:creationId xmlns:a16="http://schemas.microsoft.com/office/drawing/2014/main" id="{A8F6FBFC-FAF9-681E-A25C-7B1B50DBC0EE}"/>
              </a:ext>
            </a:extLst>
          </p:cNvPr>
          <p:cNvSpPr/>
          <p:nvPr/>
        </p:nvSpPr>
        <p:spPr>
          <a:xfrm>
            <a:off x="9697668" y="587477"/>
            <a:ext cx="1398936" cy="4456119"/>
          </a:xfrm>
          <a:prstGeom prst="rect">
            <a:avLst/>
          </a:prstGeom>
          <a:noFill/>
          <a:ln w="12700" cmpd="sng">
            <a:solidFill>
              <a:schemeClr val="tx1">
                <a:alpha val="99000"/>
              </a:schemeClr>
            </a:solidFill>
            <a:prstDash val="solid"/>
            <a:extLst>
              <a:ext uri="{C807C97D-BFC1-408E-A445-0C87EB9F89A2}">
                <ask:lineSketchStyleProps xmlns:ask="http://schemas.microsoft.com/office/drawing/2018/sketchyshapes" sd="1219033472">
                  <a:custGeom>
                    <a:avLst/>
                    <a:gdLst>
                      <a:gd name="connsiteX0" fmla="*/ 0 w 5517100"/>
                      <a:gd name="connsiteY0" fmla="*/ 0 h 3705023"/>
                      <a:gd name="connsiteX1" fmla="*/ 496539 w 5517100"/>
                      <a:gd name="connsiteY1" fmla="*/ 0 h 3705023"/>
                      <a:gd name="connsiteX2" fmla="*/ 882736 w 5517100"/>
                      <a:gd name="connsiteY2" fmla="*/ 0 h 3705023"/>
                      <a:gd name="connsiteX3" fmla="*/ 1544788 w 5517100"/>
                      <a:gd name="connsiteY3" fmla="*/ 0 h 3705023"/>
                      <a:gd name="connsiteX4" fmla="*/ 2041327 w 5517100"/>
                      <a:gd name="connsiteY4" fmla="*/ 0 h 3705023"/>
                      <a:gd name="connsiteX5" fmla="*/ 2537866 w 5517100"/>
                      <a:gd name="connsiteY5" fmla="*/ 0 h 3705023"/>
                      <a:gd name="connsiteX6" fmla="*/ 3199918 w 5517100"/>
                      <a:gd name="connsiteY6" fmla="*/ 0 h 3705023"/>
                      <a:gd name="connsiteX7" fmla="*/ 3641286 w 5517100"/>
                      <a:gd name="connsiteY7" fmla="*/ 0 h 3705023"/>
                      <a:gd name="connsiteX8" fmla="*/ 4303338 w 5517100"/>
                      <a:gd name="connsiteY8" fmla="*/ 0 h 3705023"/>
                      <a:gd name="connsiteX9" fmla="*/ 4965390 w 5517100"/>
                      <a:gd name="connsiteY9" fmla="*/ 0 h 3705023"/>
                      <a:gd name="connsiteX10" fmla="*/ 5517100 w 5517100"/>
                      <a:gd name="connsiteY10" fmla="*/ 0 h 3705023"/>
                      <a:gd name="connsiteX11" fmla="*/ 5517100 w 5517100"/>
                      <a:gd name="connsiteY11" fmla="*/ 603389 h 3705023"/>
                      <a:gd name="connsiteX12" fmla="*/ 5517100 w 5517100"/>
                      <a:gd name="connsiteY12" fmla="*/ 1169729 h 3705023"/>
                      <a:gd name="connsiteX13" fmla="*/ 5517100 w 5517100"/>
                      <a:gd name="connsiteY13" fmla="*/ 1587867 h 3705023"/>
                      <a:gd name="connsiteX14" fmla="*/ 5517100 w 5517100"/>
                      <a:gd name="connsiteY14" fmla="*/ 2117156 h 3705023"/>
                      <a:gd name="connsiteX15" fmla="*/ 5517100 w 5517100"/>
                      <a:gd name="connsiteY15" fmla="*/ 2646445 h 3705023"/>
                      <a:gd name="connsiteX16" fmla="*/ 5517100 w 5517100"/>
                      <a:gd name="connsiteY16" fmla="*/ 3175734 h 3705023"/>
                      <a:gd name="connsiteX17" fmla="*/ 5517100 w 5517100"/>
                      <a:gd name="connsiteY17" fmla="*/ 3705023 h 3705023"/>
                      <a:gd name="connsiteX18" fmla="*/ 4910219 w 5517100"/>
                      <a:gd name="connsiteY18" fmla="*/ 3705023 h 3705023"/>
                      <a:gd name="connsiteX19" fmla="*/ 4524022 w 5517100"/>
                      <a:gd name="connsiteY19" fmla="*/ 3705023 h 3705023"/>
                      <a:gd name="connsiteX20" fmla="*/ 4082654 w 5517100"/>
                      <a:gd name="connsiteY20" fmla="*/ 3705023 h 3705023"/>
                      <a:gd name="connsiteX21" fmla="*/ 3420602 w 5517100"/>
                      <a:gd name="connsiteY21" fmla="*/ 3705023 h 3705023"/>
                      <a:gd name="connsiteX22" fmla="*/ 2868892 w 5517100"/>
                      <a:gd name="connsiteY22" fmla="*/ 3705023 h 3705023"/>
                      <a:gd name="connsiteX23" fmla="*/ 2427524 w 5517100"/>
                      <a:gd name="connsiteY23" fmla="*/ 3705023 h 3705023"/>
                      <a:gd name="connsiteX24" fmla="*/ 1875814 w 5517100"/>
                      <a:gd name="connsiteY24" fmla="*/ 3705023 h 3705023"/>
                      <a:gd name="connsiteX25" fmla="*/ 1489617 w 5517100"/>
                      <a:gd name="connsiteY25" fmla="*/ 3705023 h 3705023"/>
                      <a:gd name="connsiteX26" fmla="*/ 1103420 w 5517100"/>
                      <a:gd name="connsiteY26" fmla="*/ 3705023 h 3705023"/>
                      <a:gd name="connsiteX27" fmla="*/ 551710 w 5517100"/>
                      <a:gd name="connsiteY27" fmla="*/ 3705023 h 3705023"/>
                      <a:gd name="connsiteX28" fmla="*/ 0 w 5517100"/>
                      <a:gd name="connsiteY28" fmla="*/ 3705023 h 3705023"/>
                      <a:gd name="connsiteX29" fmla="*/ 0 w 5517100"/>
                      <a:gd name="connsiteY29" fmla="*/ 3138684 h 3705023"/>
                      <a:gd name="connsiteX30" fmla="*/ 0 w 5517100"/>
                      <a:gd name="connsiteY30" fmla="*/ 2646445 h 3705023"/>
                      <a:gd name="connsiteX31" fmla="*/ 0 w 5517100"/>
                      <a:gd name="connsiteY31" fmla="*/ 2228307 h 3705023"/>
                      <a:gd name="connsiteX32" fmla="*/ 0 w 5517100"/>
                      <a:gd name="connsiteY32" fmla="*/ 1661967 h 3705023"/>
                      <a:gd name="connsiteX33" fmla="*/ 0 w 5517100"/>
                      <a:gd name="connsiteY33" fmla="*/ 1206779 h 3705023"/>
                      <a:gd name="connsiteX34" fmla="*/ 0 w 5517100"/>
                      <a:gd name="connsiteY34" fmla="*/ 640440 h 3705023"/>
                      <a:gd name="connsiteX35" fmla="*/ 0 w 5517100"/>
                      <a:gd name="connsiteY35" fmla="*/ 0 h 3705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17100" h="3705023" extrusionOk="0">
                        <a:moveTo>
                          <a:pt x="0" y="0"/>
                        </a:moveTo>
                        <a:cubicBezTo>
                          <a:pt x="136378" y="-22571"/>
                          <a:pt x="263509" y="41984"/>
                          <a:pt x="496539" y="0"/>
                        </a:cubicBezTo>
                        <a:cubicBezTo>
                          <a:pt x="729569" y="-41984"/>
                          <a:pt x="802058" y="40759"/>
                          <a:pt x="882736" y="0"/>
                        </a:cubicBezTo>
                        <a:cubicBezTo>
                          <a:pt x="963414" y="-40759"/>
                          <a:pt x="1389642" y="63693"/>
                          <a:pt x="1544788" y="0"/>
                        </a:cubicBezTo>
                        <a:cubicBezTo>
                          <a:pt x="1699934" y="-63693"/>
                          <a:pt x="1922519" y="24155"/>
                          <a:pt x="2041327" y="0"/>
                        </a:cubicBezTo>
                        <a:cubicBezTo>
                          <a:pt x="2160135" y="-24155"/>
                          <a:pt x="2378845" y="9596"/>
                          <a:pt x="2537866" y="0"/>
                        </a:cubicBezTo>
                        <a:cubicBezTo>
                          <a:pt x="2696887" y="-9596"/>
                          <a:pt x="2968875" y="40693"/>
                          <a:pt x="3199918" y="0"/>
                        </a:cubicBezTo>
                        <a:cubicBezTo>
                          <a:pt x="3430961" y="-40693"/>
                          <a:pt x="3461340" y="758"/>
                          <a:pt x="3641286" y="0"/>
                        </a:cubicBezTo>
                        <a:cubicBezTo>
                          <a:pt x="3821232" y="-758"/>
                          <a:pt x="4088999" y="17944"/>
                          <a:pt x="4303338" y="0"/>
                        </a:cubicBezTo>
                        <a:cubicBezTo>
                          <a:pt x="4517677" y="-17944"/>
                          <a:pt x="4742167" y="16828"/>
                          <a:pt x="4965390" y="0"/>
                        </a:cubicBezTo>
                        <a:cubicBezTo>
                          <a:pt x="5188613" y="-16828"/>
                          <a:pt x="5365529" y="16223"/>
                          <a:pt x="5517100" y="0"/>
                        </a:cubicBezTo>
                        <a:cubicBezTo>
                          <a:pt x="5566659" y="209353"/>
                          <a:pt x="5516049" y="323191"/>
                          <a:pt x="5517100" y="603389"/>
                        </a:cubicBezTo>
                        <a:cubicBezTo>
                          <a:pt x="5518151" y="883587"/>
                          <a:pt x="5489366" y="909633"/>
                          <a:pt x="5517100" y="1169729"/>
                        </a:cubicBezTo>
                        <a:cubicBezTo>
                          <a:pt x="5544834" y="1429825"/>
                          <a:pt x="5478324" y="1490040"/>
                          <a:pt x="5517100" y="1587867"/>
                        </a:cubicBezTo>
                        <a:cubicBezTo>
                          <a:pt x="5555876" y="1685694"/>
                          <a:pt x="5454958" y="1922253"/>
                          <a:pt x="5517100" y="2117156"/>
                        </a:cubicBezTo>
                        <a:cubicBezTo>
                          <a:pt x="5579242" y="2312059"/>
                          <a:pt x="5513772" y="2432029"/>
                          <a:pt x="5517100" y="2646445"/>
                        </a:cubicBezTo>
                        <a:cubicBezTo>
                          <a:pt x="5520428" y="2860861"/>
                          <a:pt x="5459207" y="3066020"/>
                          <a:pt x="5517100" y="3175734"/>
                        </a:cubicBezTo>
                        <a:cubicBezTo>
                          <a:pt x="5574993" y="3285448"/>
                          <a:pt x="5474241" y="3591688"/>
                          <a:pt x="5517100" y="3705023"/>
                        </a:cubicBezTo>
                        <a:cubicBezTo>
                          <a:pt x="5358966" y="3745541"/>
                          <a:pt x="5117600" y="3646996"/>
                          <a:pt x="4910219" y="3705023"/>
                        </a:cubicBezTo>
                        <a:cubicBezTo>
                          <a:pt x="4702838" y="3763050"/>
                          <a:pt x="4702351" y="3704641"/>
                          <a:pt x="4524022" y="3705023"/>
                        </a:cubicBezTo>
                        <a:cubicBezTo>
                          <a:pt x="4345693" y="3705405"/>
                          <a:pt x="4178065" y="3671836"/>
                          <a:pt x="4082654" y="3705023"/>
                        </a:cubicBezTo>
                        <a:cubicBezTo>
                          <a:pt x="3987243" y="3738210"/>
                          <a:pt x="3727866" y="3680657"/>
                          <a:pt x="3420602" y="3705023"/>
                        </a:cubicBezTo>
                        <a:cubicBezTo>
                          <a:pt x="3113338" y="3729389"/>
                          <a:pt x="3092297" y="3703718"/>
                          <a:pt x="2868892" y="3705023"/>
                        </a:cubicBezTo>
                        <a:cubicBezTo>
                          <a:pt x="2645487" y="3706328"/>
                          <a:pt x="2554958" y="3652983"/>
                          <a:pt x="2427524" y="3705023"/>
                        </a:cubicBezTo>
                        <a:cubicBezTo>
                          <a:pt x="2300090" y="3757063"/>
                          <a:pt x="2075949" y="3647845"/>
                          <a:pt x="1875814" y="3705023"/>
                        </a:cubicBezTo>
                        <a:cubicBezTo>
                          <a:pt x="1675679" y="3762201"/>
                          <a:pt x="1657774" y="3662540"/>
                          <a:pt x="1489617" y="3705023"/>
                        </a:cubicBezTo>
                        <a:cubicBezTo>
                          <a:pt x="1321460" y="3747506"/>
                          <a:pt x="1211879" y="3692689"/>
                          <a:pt x="1103420" y="3705023"/>
                        </a:cubicBezTo>
                        <a:cubicBezTo>
                          <a:pt x="994961" y="3717357"/>
                          <a:pt x="724840" y="3651360"/>
                          <a:pt x="551710" y="3705023"/>
                        </a:cubicBezTo>
                        <a:cubicBezTo>
                          <a:pt x="378580" y="3758686"/>
                          <a:pt x="163039" y="3669227"/>
                          <a:pt x="0" y="3705023"/>
                        </a:cubicBezTo>
                        <a:cubicBezTo>
                          <a:pt x="-54728" y="3532296"/>
                          <a:pt x="66027" y="3319192"/>
                          <a:pt x="0" y="3138684"/>
                        </a:cubicBezTo>
                        <a:cubicBezTo>
                          <a:pt x="-66027" y="2958176"/>
                          <a:pt x="14804" y="2774809"/>
                          <a:pt x="0" y="2646445"/>
                        </a:cubicBezTo>
                        <a:cubicBezTo>
                          <a:pt x="-14804" y="2518081"/>
                          <a:pt x="46937" y="2384816"/>
                          <a:pt x="0" y="2228307"/>
                        </a:cubicBezTo>
                        <a:cubicBezTo>
                          <a:pt x="-46937" y="2071798"/>
                          <a:pt x="66945" y="1891444"/>
                          <a:pt x="0" y="1661967"/>
                        </a:cubicBezTo>
                        <a:cubicBezTo>
                          <a:pt x="-66945" y="1432490"/>
                          <a:pt x="4706" y="1318097"/>
                          <a:pt x="0" y="1206779"/>
                        </a:cubicBezTo>
                        <a:cubicBezTo>
                          <a:pt x="-4706" y="1095461"/>
                          <a:pt x="57983" y="767534"/>
                          <a:pt x="0" y="640440"/>
                        </a:cubicBezTo>
                        <a:cubicBezTo>
                          <a:pt x="-57983" y="513346"/>
                          <a:pt x="69228" y="284092"/>
                          <a:pt x="0" y="0"/>
                        </a:cubicBezTo>
                        <a:close/>
                      </a:path>
                    </a:pathLst>
                  </a:custGeom>
                  <ask:type>
                    <ask:lineSketchNone/>
                  </ask:type>
                </ask:lineSketchStyleProps>
              </a:ext>
            </a:extLst>
          </a:ln>
        </p:spPr>
        <p:style>
          <a:lnRef idx="2">
            <a:schemeClr val="accent1"/>
          </a:lnRef>
          <a:fillRef idx="1">
            <a:schemeClr val="lt1"/>
          </a:fillRef>
          <a:effectRef idx="0">
            <a:schemeClr val="accent1"/>
          </a:effectRef>
          <a:fontRef idx="minor">
            <a:schemeClr val="dk1"/>
          </a:fontRef>
        </p:style>
        <p:txBody>
          <a:bodyPr lIns="0" tIns="36000" rIns="0" rtlCol="0" anchor="t"/>
          <a:lstStyle/>
          <a:p>
            <a:pPr algn="ctr"/>
            <a:r>
              <a:rPr lang="en-IN" sz="1200" dirty="0">
                <a:latin typeface="IBM Plex Sans" panose="020B0503050203000203" pitchFamily="34" charset="0"/>
              </a:rPr>
              <a:t>Consumption</a:t>
            </a:r>
          </a:p>
        </p:txBody>
      </p:sp>
      <p:sp>
        <p:nvSpPr>
          <p:cNvPr id="61" name="Rectangle 60">
            <a:extLst>
              <a:ext uri="{FF2B5EF4-FFF2-40B4-BE49-F238E27FC236}">
                <a16:creationId xmlns:a16="http://schemas.microsoft.com/office/drawing/2014/main" id="{D517141E-ECC1-C16B-0510-9AED5B8EEE89}"/>
              </a:ext>
            </a:extLst>
          </p:cNvPr>
          <p:cNvSpPr/>
          <p:nvPr/>
        </p:nvSpPr>
        <p:spPr>
          <a:xfrm>
            <a:off x="8282316" y="581617"/>
            <a:ext cx="1363491" cy="4468355"/>
          </a:xfrm>
          <a:prstGeom prst="rect">
            <a:avLst/>
          </a:prstGeom>
          <a:solidFill>
            <a:schemeClr val="bg1">
              <a:lumMod val="95000"/>
            </a:schemeClr>
          </a:solidFill>
          <a:ln w="12700" cmpd="sng">
            <a:solidFill>
              <a:schemeClr val="accent6">
                <a:lumMod val="50000"/>
                <a:alpha val="99000"/>
              </a:schemeClr>
            </a:solidFill>
            <a:prstDash val="solid"/>
            <a:extLst>
              <a:ext uri="{C807C97D-BFC1-408E-A445-0C87EB9F89A2}">
                <ask:lineSketchStyleProps xmlns:ask="http://schemas.microsoft.com/office/drawing/2018/sketchyshapes" sd="1219033472">
                  <a:custGeom>
                    <a:avLst/>
                    <a:gdLst>
                      <a:gd name="connsiteX0" fmla="*/ 0 w 5517100"/>
                      <a:gd name="connsiteY0" fmla="*/ 0 h 3705023"/>
                      <a:gd name="connsiteX1" fmla="*/ 496539 w 5517100"/>
                      <a:gd name="connsiteY1" fmla="*/ 0 h 3705023"/>
                      <a:gd name="connsiteX2" fmla="*/ 882736 w 5517100"/>
                      <a:gd name="connsiteY2" fmla="*/ 0 h 3705023"/>
                      <a:gd name="connsiteX3" fmla="*/ 1544788 w 5517100"/>
                      <a:gd name="connsiteY3" fmla="*/ 0 h 3705023"/>
                      <a:gd name="connsiteX4" fmla="*/ 2041327 w 5517100"/>
                      <a:gd name="connsiteY4" fmla="*/ 0 h 3705023"/>
                      <a:gd name="connsiteX5" fmla="*/ 2537866 w 5517100"/>
                      <a:gd name="connsiteY5" fmla="*/ 0 h 3705023"/>
                      <a:gd name="connsiteX6" fmla="*/ 3199918 w 5517100"/>
                      <a:gd name="connsiteY6" fmla="*/ 0 h 3705023"/>
                      <a:gd name="connsiteX7" fmla="*/ 3641286 w 5517100"/>
                      <a:gd name="connsiteY7" fmla="*/ 0 h 3705023"/>
                      <a:gd name="connsiteX8" fmla="*/ 4303338 w 5517100"/>
                      <a:gd name="connsiteY8" fmla="*/ 0 h 3705023"/>
                      <a:gd name="connsiteX9" fmla="*/ 4965390 w 5517100"/>
                      <a:gd name="connsiteY9" fmla="*/ 0 h 3705023"/>
                      <a:gd name="connsiteX10" fmla="*/ 5517100 w 5517100"/>
                      <a:gd name="connsiteY10" fmla="*/ 0 h 3705023"/>
                      <a:gd name="connsiteX11" fmla="*/ 5517100 w 5517100"/>
                      <a:gd name="connsiteY11" fmla="*/ 603389 h 3705023"/>
                      <a:gd name="connsiteX12" fmla="*/ 5517100 w 5517100"/>
                      <a:gd name="connsiteY12" fmla="*/ 1169729 h 3705023"/>
                      <a:gd name="connsiteX13" fmla="*/ 5517100 w 5517100"/>
                      <a:gd name="connsiteY13" fmla="*/ 1587867 h 3705023"/>
                      <a:gd name="connsiteX14" fmla="*/ 5517100 w 5517100"/>
                      <a:gd name="connsiteY14" fmla="*/ 2117156 h 3705023"/>
                      <a:gd name="connsiteX15" fmla="*/ 5517100 w 5517100"/>
                      <a:gd name="connsiteY15" fmla="*/ 2646445 h 3705023"/>
                      <a:gd name="connsiteX16" fmla="*/ 5517100 w 5517100"/>
                      <a:gd name="connsiteY16" fmla="*/ 3175734 h 3705023"/>
                      <a:gd name="connsiteX17" fmla="*/ 5517100 w 5517100"/>
                      <a:gd name="connsiteY17" fmla="*/ 3705023 h 3705023"/>
                      <a:gd name="connsiteX18" fmla="*/ 4910219 w 5517100"/>
                      <a:gd name="connsiteY18" fmla="*/ 3705023 h 3705023"/>
                      <a:gd name="connsiteX19" fmla="*/ 4524022 w 5517100"/>
                      <a:gd name="connsiteY19" fmla="*/ 3705023 h 3705023"/>
                      <a:gd name="connsiteX20" fmla="*/ 4082654 w 5517100"/>
                      <a:gd name="connsiteY20" fmla="*/ 3705023 h 3705023"/>
                      <a:gd name="connsiteX21" fmla="*/ 3420602 w 5517100"/>
                      <a:gd name="connsiteY21" fmla="*/ 3705023 h 3705023"/>
                      <a:gd name="connsiteX22" fmla="*/ 2868892 w 5517100"/>
                      <a:gd name="connsiteY22" fmla="*/ 3705023 h 3705023"/>
                      <a:gd name="connsiteX23" fmla="*/ 2427524 w 5517100"/>
                      <a:gd name="connsiteY23" fmla="*/ 3705023 h 3705023"/>
                      <a:gd name="connsiteX24" fmla="*/ 1875814 w 5517100"/>
                      <a:gd name="connsiteY24" fmla="*/ 3705023 h 3705023"/>
                      <a:gd name="connsiteX25" fmla="*/ 1489617 w 5517100"/>
                      <a:gd name="connsiteY25" fmla="*/ 3705023 h 3705023"/>
                      <a:gd name="connsiteX26" fmla="*/ 1103420 w 5517100"/>
                      <a:gd name="connsiteY26" fmla="*/ 3705023 h 3705023"/>
                      <a:gd name="connsiteX27" fmla="*/ 551710 w 5517100"/>
                      <a:gd name="connsiteY27" fmla="*/ 3705023 h 3705023"/>
                      <a:gd name="connsiteX28" fmla="*/ 0 w 5517100"/>
                      <a:gd name="connsiteY28" fmla="*/ 3705023 h 3705023"/>
                      <a:gd name="connsiteX29" fmla="*/ 0 w 5517100"/>
                      <a:gd name="connsiteY29" fmla="*/ 3138684 h 3705023"/>
                      <a:gd name="connsiteX30" fmla="*/ 0 w 5517100"/>
                      <a:gd name="connsiteY30" fmla="*/ 2646445 h 3705023"/>
                      <a:gd name="connsiteX31" fmla="*/ 0 w 5517100"/>
                      <a:gd name="connsiteY31" fmla="*/ 2228307 h 3705023"/>
                      <a:gd name="connsiteX32" fmla="*/ 0 w 5517100"/>
                      <a:gd name="connsiteY32" fmla="*/ 1661967 h 3705023"/>
                      <a:gd name="connsiteX33" fmla="*/ 0 w 5517100"/>
                      <a:gd name="connsiteY33" fmla="*/ 1206779 h 3705023"/>
                      <a:gd name="connsiteX34" fmla="*/ 0 w 5517100"/>
                      <a:gd name="connsiteY34" fmla="*/ 640440 h 3705023"/>
                      <a:gd name="connsiteX35" fmla="*/ 0 w 5517100"/>
                      <a:gd name="connsiteY35" fmla="*/ 0 h 3705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17100" h="3705023" extrusionOk="0">
                        <a:moveTo>
                          <a:pt x="0" y="0"/>
                        </a:moveTo>
                        <a:cubicBezTo>
                          <a:pt x="136378" y="-22571"/>
                          <a:pt x="263509" y="41984"/>
                          <a:pt x="496539" y="0"/>
                        </a:cubicBezTo>
                        <a:cubicBezTo>
                          <a:pt x="729569" y="-41984"/>
                          <a:pt x="802058" y="40759"/>
                          <a:pt x="882736" y="0"/>
                        </a:cubicBezTo>
                        <a:cubicBezTo>
                          <a:pt x="963414" y="-40759"/>
                          <a:pt x="1389642" y="63693"/>
                          <a:pt x="1544788" y="0"/>
                        </a:cubicBezTo>
                        <a:cubicBezTo>
                          <a:pt x="1699934" y="-63693"/>
                          <a:pt x="1922519" y="24155"/>
                          <a:pt x="2041327" y="0"/>
                        </a:cubicBezTo>
                        <a:cubicBezTo>
                          <a:pt x="2160135" y="-24155"/>
                          <a:pt x="2378845" y="9596"/>
                          <a:pt x="2537866" y="0"/>
                        </a:cubicBezTo>
                        <a:cubicBezTo>
                          <a:pt x="2696887" y="-9596"/>
                          <a:pt x="2968875" y="40693"/>
                          <a:pt x="3199918" y="0"/>
                        </a:cubicBezTo>
                        <a:cubicBezTo>
                          <a:pt x="3430961" y="-40693"/>
                          <a:pt x="3461340" y="758"/>
                          <a:pt x="3641286" y="0"/>
                        </a:cubicBezTo>
                        <a:cubicBezTo>
                          <a:pt x="3821232" y="-758"/>
                          <a:pt x="4088999" y="17944"/>
                          <a:pt x="4303338" y="0"/>
                        </a:cubicBezTo>
                        <a:cubicBezTo>
                          <a:pt x="4517677" y="-17944"/>
                          <a:pt x="4742167" y="16828"/>
                          <a:pt x="4965390" y="0"/>
                        </a:cubicBezTo>
                        <a:cubicBezTo>
                          <a:pt x="5188613" y="-16828"/>
                          <a:pt x="5365529" y="16223"/>
                          <a:pt x="5517100" y="0"/>
                        </a:cubicBezTo>
                        <a:cubicBezTo>
                          <a:pt x="5566659" y="209353"/>
                          <a:pt x="5516049" y="323191"/>
                          <a:pt x="5517100" y="603389"/>
                        </a:cubicBezTo>
                        <a:cubicBezTo>
                          <a:pt x="5518151" y="883587"/>
                          <a:pt x="5489366" y="909633"/>
                          <a:pt x="5517100" y="1169729"/>
                        </a:cubicBezTo>
                        <a:cubicBezTo>
                          <a:pt x="5544834" y="1429825"/>
                          <a:pt x="5478324" y="1490040"/>
                          <a:pt x="5517100" y="1587867"/>
                        </a:cubicBezTo>
                        <a:cubicBezTo>
                          <a:pt x="5555876" y="1685694"/>
                          <a:pt x="5454958" y="1922253"/>
                          <a:pt x="5517100" y="2117156"/>
                        </a:cubicBezTo>
                        <a:cubicBezTo>
                          <a:pt x="5579242" y="2312059"/>
                          <a:pt x="5513772" y="2432029"/>
                          <a:pt x="5517100" y="2646445"/>
                        </a:cubicBezTo>
                        <a:cubicBezTo>
                          <a:pt x="5520428" y="2860861"/>
                          <a:pt x="5459207" y="3066020"/>
                          <a:pt x="5517100" y="3175734"/>
                        </a:cubicBezTo>
                        <a:cubicBezTo>
                          <a:pt x="5574993" y="3285448"/>
                          <a:pt x="5474241" y="3591688"/>
                          <a:pt x="5517100" y="3705023"/>
                        </a:cubicBezTo>
                        <a:cubicBezTo>
                          <a:pt x="5358966" y="3745541"/>
                          <a:pt x="5117600" y="3646996"/>
                          <a:pt x="4910219" y="3705023"/>
                        </a:cubicBezTo>
                        <a:cubicBezTo>
                          <a:pt x="4702838" y="3763050"/>
                          <a:pt x="4702351" y="3704641"/>
                          <a:pt x="4524022" y="3705023"/>
                        </a:cubicBezTo>
                        <a:cubicBezTo>
                          <a:pt x="4345693" y="3705405"/>
                          <a:pt x="4178065" y="3671836"/>
                          <a:pt x="4082654" y="3705023"/>
                        </a:cubicBezTo>
                        <a:cubicBezTo>
                          <a:pt x="3987243" y="3738210"/>
                          <a:pt x="3727866" y="3680657"/>
                          <a:pt x="3420602" y="3705023"/>
                        </a:cubicBezTo>
                        <a:cubicBezTo>
                          <a:pt x="3113338" y="3729389"/>
                          <a:pt x="3092297" y="3703718"/>
                          <a:pt x="2868892" y="3705023"/>
                        </a:cubicBezTo>
                        <a:cubicBezTo>
                          <a:pt x="2645487" y="3706328"/>
                          <a:pt x="2554958" y="3652983"/>
                          <a:pt x="2427524" y="3705023"/>
                        </a:cubicBezTo>
                        <a:cubicBezTo>
                          <a:pt x="2300090" y="3757063"/>
                          <a:pt x="2075949" y="3647845"/>
                          <a:pt x="1875814" y="3705023"/>
                        </a:cubicBezTo>
                        <a:cubicBezTo>
                          <a:pt x="1675679" y="3762201"/>
                          <a:pt x="1657774" y="3662540"/>
                          <a:pt x="1489617" y="3705023"/>
                        </a:cubicBezTo>
                        <a:cubicBezTo>
                          <a:pt x="1321460" y="3747506"/>
                          <a:pt x="1211879" y="3692689"/>
                          <a:pt x="1103420" y="3705023"/>
                        </a:cubicBezTo>
                        <a:cubicBezTo>
                          <a:pt x="994961" y="3717357"/>
                          <a:pt x="724840" y="3651360"/>
                          <a:pt x="551710" y="3705023"/>
                        </a:cubicBezTo>
                        <a:cubicBezTo>
                          <a:pt x="378580" y="3758686"/>
                          <a:pt x="163039" y="3669227"/>
                          <a:pt x="0" y="3705023"/>
                        </a:cubicBezTo>
                        <a:cubicBezTo>
                          <a:pt x="-54728" y="3532296"/>
                          <a:pt x="66027" y="3319192"/>
                          <a:pt x="0" y="3138684"/>
                        </a:cubicBezTo>
                        <a:cubicBezTo>
                          <a:pt x="-66027" y="2958176"/>
                          <a:pt x="14804" y="2774809"/>
                          <a:pt x="0" y="2646445"/>
                        </a:cubicBezTo>
                        <a:cubicBezTo>
                          <a:pt x="-14804" y="2518081"/>
                          <a:pt x="46937" y="2384816"/>
                          <a:pt x="0" y="2228307"/>
                        </a:cubicBezTo>
                        <a:cubicBezTo>
                          <a:pt x="-46937" y="2071798"/>
                          <a:pt x="66945" y="1891444"/>
                          <a:pt x="0" y="1661967"/>
                        </a:cubicBezTo>
                        <a:cubicBezTo>
                          <a:pt x="-66945" y="1432490"/>
                          <a:pt x="4706" y="1318097"/>
                          <a:pt x="0" y="1206779"/>
                        </a:cubicBezTo>
                        <a:cubicBezTo>
                          <a:pt x="-4706" y="1095461"/>
                          <a:pt x="57983" y="767534"/>
                          <a:pt x="0" y="640440"/>
                        </a:cubicBezTo>
                        <a:cubicBezTo>
                          <a:pt x="-57983" y="513346"/>
                          <a:pt x="69228" y="284092"/>
                          <a:pt x="0" y="0"/>
                        </a:cubicBezTo>
                        <a:close/>
                      </a:path>
                    </a:pathLst>
                  </a:custGeom>
                  <ask:type>
                    <ask:lineSketchNone/>
                  </ask:type>
                </ask:lineSketchStyleProps>
              </a:ext>
            </a:extLst>
          </a:ln>
        </p:spPr>
        <p:style>
          <a:lnRef idx="2">
            <a:schemeClr val="accent1"/>
          </a:lnRef>
          <a:fillRef idx="1">
            <a:schemeClr val="lt1"/>
          </a:fillRef>
          <a:effectRef idx="0">
            <a:schemeClr val="accent1"/>
          </a:effectRef>
          <a:fontRef idx="minor">
            <a:schemeClr val="dk1"/>
          </a:fontRef>
        </p:style>
        <p:txBody>
          <a:bodyPr tIns="36000" rtlCol="0" anchor="t"/>
          <a:lstStyle/>
          <a:p>
            <a:pPr algn="ctr"/>
            <a:r>
              <a:rPr lang="en-IN" sz="1200" dirty="0">
                <a:solidFill>
                  <a:schemeClr val="dk1"/>
                </a:solidFill>
                <a:latin typeface="IBM Plex Sans" panose="020B0503050203000203" pitchFamily="34" charset="0"/>
              </a:rPr>
              <a:t>User Zone</a:t>
            </a:r>
          </a:p>
        </p:txBody>
      </p:sp>
      <p:sp>
        <p:nvSpPr>
          <p:cNvPr id="74" name="TextBox 73">
            <a:extLst>
              <a:ext uri="{FF2B5EF4-FFF2-40B4-BE49-F238E27FC236}">
                <a16:creationId xmlns:a16="http://schemas.microsoft.com/office/drawing/2014/main" id="{88D76E83-A769-86FA-6FE8-0A7E02AA7A2C}"/>
              </a:ext>
            </a:extLst>
          </p:cNvPr>
          <p:cNvSpPr txBox="1"/>
          <p:nvPr/>
        </p:nvSpPr>
        <p:spPr>
          <a:xfrm>
            <a:off x="9900491" y="1364021"/>
            <a:ext cx="987167" cy="696721"/>
          </a:xfrm>
          <a:prstGeom prst="rect">
            <a:avLst/>
          </a:prstGeom>
          <a:solidFill>
            <a:schemeClr val="accent5">
              <a:lumMod val="20000"/>
              <a:lumOff val="80000"/>
            </a:schemeClr>
          </a:solidFill>
          <a:ln w="3175">
            <a:solidFill>
              <a:schemeClr val="accent5">
                <a:lumMod val="75000"/>
              </a:schemeClr>
            </a:solidFill>
          </a:ln>
        </p:spPr>
        <p:txBody>
          <a:bodyPr wrap="square" lIns="36000" rIns="36000" anchor="ctr">
            <a:noAutofit/>
          </a:bodyPr>
          <a:lstStyle/>
          <a:p>
            <a:pPr algn="ctr" defTabSz="1097236"/>
            <a:r>
              <a:rPr lang="en-IN" sz="1100" dirty="0">
                <a:solidFill>
                  <a:prstClr val="black"/>
                </a:solidFill>
                <a:latin typeface="IBM Plex Sans" panose="020B0503050203000203" pitchFamily="34" charset="0"/>
              </a:rPr>
              <a:t>Data Visualization </a:t>
            </a:r>
            <a:r>
              <a:rPr lang="en-IN" sz="1100">
                <a:solidFill>
                  <a:prstClr val="black"/>
                </a:solidFill>
                <a:latin typeface="IBM Plex Sans" panose="020B0503050203000203" pitchFamily="34" charset="0"/>
              </a:rPr>
              <a:t>and Reporting</a:t>
            </a:r>
            <a:endParaRPr lang="en-IN" sz="1100" dirty="0">
              <a:solidFill>
                <a:prstClr val="black"/>
              </a:solidFill>
              <a:latin typeface="IBM Plex Sans" panose="020B0503050203000203" pitchFamily="34" charset="0"/>
            </a:endParaRPr>
          </a:p>
        </p:txBody>
      </p:sp>
      <p:sp>
        <p:nvSpPr>
          <p:cNvPr id="77" name="TextBox 76">
            <a:extLst>
              <a:ext uri="{FF2B5EF4-FFF2-40B4-BE49-F238E27FC236}">
                <a16:creationId xmlns:a16="http://schemas.microsoft.com/office/drawing/2014/main" id="{A2CA8050-8C2E-3FFC-C5A6-9CC0C5DDC9F5}"/>
              </a:ext>
            </a:extLst>
          </p:cNvPr>
          <p:cNvSpPr txBox="1"/>
          <p:nvPr/>
        </p:nvSpPr>
        <p:spPr>
          <a:xfrm>
            <a:off x="9900491" y="2133589"/>
            <a:ext cx="987167" cy="490007"/>
          </a:xfrm>
          <a:prstGeom prst="rect">
            <a:avLst/>
          </a:prstGeom>
          <a:solidFill>
            <a:schemeClr val="accent5">
              <a:lumMod val="20000"/>
              <a:lumOff val="80000"/>
            </a:schemeClr>
          </a:solidFill>
          <a:ln w="3175">
            <a:solidFill>
              <a:schemeClr val="accent5">
                <a:lumMod val="75000"/>
              </a:schemeClr>
            </a:solidFill>
          </a:ln>
        </p:spPr>
        <p:txBody>
          <a:bodyPr wrap="square" lIns="36000" rIns="36000" anchor="ctr">
            <a:noAutofit/>
          </a:bodyPr>
          <a:lstStyle/>
          <a:p>
            <a:pPr algn="ctr" defTabSz="1097236"/>
            <a:r>
              <a:rPr lang="en-IN" sz="1100" dirty="0">
                <a:solidFill>
                  <a:prstClr val="black"/>
                </a:solidFill>
                <a:latin typeface="IBM Plex Sans" panose="020B0503050203000203" pitchFamily="34" charset="0"/>
              </a:rPr>
              <a:t>Get AI Apps (RAG)</a:t>
            </a:r>
          </a:p>
        </p:txBody>
      </p:sp>
      <p:sp>
        <p:nvSpPr>
          <p:cNvPr id="78" name="Rectangle 77">
            <a:extLst>
              <a:ext uri="{FF2B5EF4-FFF2-40B4-BE49-F238E27FC236}">
                <a16:creationId xmlns:a16="http://schemas.microsoft.com/office/drawing/2014/main" id="{86B8F0A2-561D-8DFF-8F42-9B4C3EC0090E}"/>
              </a:ext>
            </a:extLst>
          </p:cNvPr>
          <p:cNvSpPr/>
          <p:nvPr/>
        </p:nvSpPr>
        <p:spPr>
          <a:xfrm>
            <a:off x="9799131" y="2790937"/>
            <a:ext cx="1190869" cy="2155583"/>
          </a:xfrm>
          <a:prstGeom prst="rect">
            <a:avLst/>
          </a:prstGeom>
          <a:solidFill>
            <a:schemeClr val="bg1"/>
          </a:solidFill>
          <a:ln w="12700">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defTabSz="1097236"/>
            <a:r>
              <a:rPr lang="en-IN" sz="1200" dirty="0">
                <a:solidFill>
                  <a:prstClr val="black"/>
                </a:solidFill>
                <a:latin typeface="IBM Plex Sans" panose="020B0503050203000203" pitchFamily="34" charset="0"/>
              </a:rPr>
              <a:t>Modelling</a:t>
            </a:r>
          </a:p>
          <a:p>
            <a:pPr algn="ctr" defTabSz="1097236"/>
            <a:endParaRPr lang="en-IN" sz="1200" dirty="0">
              <a:solidFill>
                <a:prstClr val="black"/>
              </a:solidFill>
              <a:latin typeface="IBM Plex Sans" panose="020B0503050203000203" pitchFamily="34" charset="0"/>
            </a:endParaRPr>
          </a:p>
          <a:p>
            <a:pPr algn="ctr" defTabSz="1097236"/>
            <a:endParaRPr lang="en-IN" sz="1200" dirty="0">
              <a:solidFill>
                <a:prstClr val="black"/>
              </a:solidFill>
              <a:latin typeface="IBM Plex Sans" panose="020B0503050203000203" pitchFamily="34" charset="0"/>
            </a:endParaRPr>
          </a:p>
          <a:p>
            <a:pPr algn="ctr" defTabSz="1097236"/>
            <a:endParaRPr lang="en-IN" sz="1200" dirty="0">
              <a:solidFill>
                <a:prstClr val="black"/>
              </a:solidFill>
              <a:latin typeface="IBM Plex Sans" panose="020B0503050203000203" pitchFamily="34" charset="0"/>
            </a:endParaRPr>
          </a:p>
          <a:p>
            <a:pPr algn="ctr" defTabSz="1097236"/>
            <a:endParaRPr lang="en-IN" sz="1200" dirty="0">
              <a:solidFill>
                <a:prstClr val="black"/>
              </a:solidFill>
              <a:latin typeface="IBM Plex Sans" panose="020B0503050203000203" pitchFamily="34" charset="0"/>
            </a:endParaRPr>
          </a:p>
          <a:p>
            <a:pPr algn="ctr" defTabSz="1097236"/>
            <a:endParaRPr lang="en-IN" sz="1200" dirty="0">
              <a:solidFill>
                <a:prstClr val="black"/>
              </a:solidFill>
              <a:latin typeface="IBM Plex Sans" panose="020B0503050203000203" pitchFamily="34" charset="0"/>
            </a:endParaRPr>
          </a:p>
        </p:txBody>
      </p:sp>
      <p:sp>
        <p:nvSpPr>
          <p:cNvPr id="79" name="TextBox 78">
            <a:extLst>
              <a:ext uri="{FF2B5EF4-FFF2-40B4-BE49-F238E27FC236}">
                <a16:creationId xmlns:a16="http://schemas.microsoft.com/office/drawing/2014/main" id="{9B55F907-6B52-37E6-4D1A-6BDBC0EF7C9B}"/>
              </a:ext>
            </a:extLst>
          </p:cNvPr>
          <p:cNvSpPr txBox="1"/>
          <p:nvPr/>
        </p:nvSpPr>
        <p:spPr>
          <a:xfrm>
            <a:off x="9900491" y="3175911"/>
            <a:ext cx="987167" cy="432000"/>
          </a:xfrm>
          <a:prstGeom prst="rect">
            <a:avLst/>
          </a:prstGeom>
          <a:solidFill>
            <a:schemeClr val="accent5">
              <a:lumMod val="20000"/>
              <a:lumOff val="80000"/>
            </a:schemeClr>
          </a:solidFill>
          <a:ln w="3175">
            <a:solidFill>
              <a:schemeClr val="tx1"/>
            </a:solidFill>
          </a:ln>
        </p:spPr>
        <p:txBody>
          <a:bodyPr wrap="square" lIns="36000" rIns="36000" anchor="ctr">
            <a:noAutofit/>
          </a:bodyPr>
          <a:lstStyle/>
          <a:p>
            <a:pPr algn="ctr" defTabSz="1097236"/>
            <a:r>
              <a:rPr lang="en-IN" sz="1100" dirty="0">
                <a:solidFill>
                  <a:prstClr val="black"/>
                </a:solidFill>
                <a:latin typeface="IBM Plex Sans" panose="020B0503050203000203" pitchFamily="34" charset="0"/>
              </a:rPr>
              <a:t>Lifecycle Mgmt.</a:t>
            </a:r>
          </a:p>
        </p:txBody>
      </p:sp>
      <p:sp>
        <p:nvSpPr>
          <p:cNvPr id="80" name="TextBox 79">
            <a:extLst>
              <a:ext uri="{FF2B5EF4-FFF2-40B4-BE49-F238E27FC236}">
                <a16:creationId xmlns:a16="http://schemas.microsoft.com/office/drawing/2014/main" id="{4E9D5B6A-74C5-DACA-E0B5-1FFE0624937F}"/>
              </a:ext>
            </a:extLst>
          </p:cNvPr>
          <p:cNvSpPr txBox="1"/>
          <p:nvPr/>
        </p:nvSpPr>
        <p:spPr>
          <a:xfrm>
            <a:off x="9900491" y="3632995"/>
            <a:ext cx="987167" cy="234000"/>
          </a:xfrm>
          <a:prstGeom prst="rect">
            <a:avLst/>
          </a:prstGeom>
          <a:solidFill>
            <a:schemeClr val="accent5">
              <a:lumMod val="20000"/>
              <a:lumOff val="80000"/>
            </a:schemeClr>
          </a:solidFill>
          <a:ln w="3175">
            <a:solidFill>
              <a:schemeClr val="tx1"/>
            </a:solidFill>
          </a:ln>
        </p:spPr>
        <p:txBody>
          <a:bodyPr wrap="square" lIns="36000" rIns="36000" anchor="ctr">
            <a:noAutofit/>
          </a:bodyPr>
          <a:lstStyle/>
          <a:p>
            <a:pPr algn="ctr" defTabSz="1097236"/>
            <a:r>
              <a:rPr lang="en-IN" sz="1100" dirty="0">
                <a:solidFill>
                  <a:prstClr val="black"/>
                </a:solidFill>
                <a:latin typeface="IBM Plex Sans" panose="020B0503050203000203" pitchFamily="34" charset="0"/>
              </a:rPr>
              <a:t>Library</a:t>
            </a:r>
          </a:p>
        </p:txBody>
      </p:sp>
      <p:sp>
        <p:nvSpPr>
          <p:cNvPr id="81" name="TextBox 80">
            <a:extLst>
              <a:ext uri="{FF2B5EF4-FFF2-40B4-BE49-F238E27FC236}">
                <a16:creationId xmlns:a16="http://schemas.microsoft.com/office/drawing/2014/main" id="{6DDC3775-F59A-C634-F560-B0C3CA704C53}"/>
              </a:ext>
            </a:extLst>
          </p:cNvPr>
          <p:cNvSpPr txBox="1"/>
          <p:nvPr/>
        </p:nvSpPr>
        <p:spPr>
          <a:xfrm>
            <a:off x="9900491" y="3901002"/>
            <a:ext cx="987167" cy="234000"/>
          </a:xfrm>
          <a:prstGeom prst="rect">
            <a:avLst/>
          </a:prstGeom>
          <a:solidFill>
            <a:schemeClr val="accent5">
              <a:lumMod val="20000"/>
              <a:lumOff val="80000"/>
            </a:schemeClr>
          </a:solidFill>
          <a:ln w="3175">
            <a:solidFill>
              <a:schemeClr val="tx1"/>
            </a:solidFill>
          </a:ln>
        </p:spPr>
        <p:txBody>
          <a:bodyPr wrap="square" lIns="36000" rIns="36000" anchor="ctr">
            <a:noAutofit/>
          </a:bodyPr>
          <a:lstStyle/>
          <a:p>
            <a:pPr algn="ctr" defTabSz="1097236"/>
            <a:r>
              <a:rPr lang="en-IN" sz="1100" dirty="0">
                <a:solidFill>
                  <a:prstClr val="black"/>
                </a:solidFill>
                <a:latin typeface="IBM Plex Sans" panose="020B0503050203000203" pitchFamily="34" charset="0"/>
              </a:rPr>
              <a:t>Persistence</a:t>
            </a:r>
          </a:p>
        </p:txBody>
      </p:sp>
      <p:sp>
        <p:nvSpPr>
          <p:cNvPr id="82" name="TextBox 81">
            <a:extLst>
              <a:ext uri="{FF2B5EF4-FFF2-40B4-BE49-F238E27FC236}">
                <a16:creationId xmlns:a16="http://schemas.microsoft.com/office/drawing/2014/main" id="{60A72112-EE88-7ADB-EB1D-A41ED7F08CCD}"/>
              </a:ext>
            </a:extLst>
          </p:cNvPr>
          <p:cNvSpPr txBox="1"/>
          <p:nvPr/>
        </p:nvSpPr>
        <p:spPr>
          <a:xfrm>
            <a:off x="9900491" y="4169009"/>
            <a:ext cx="987167" cy="428400"/>
          </a:xfrm>
          <a:prstGeom prst="rect">
            <a:avLst/>
          </a:prstGeom>
          <a:solidFill>
            <a:schemeClr val="accent5">
              <a:lumMod val="20000"/>
              <a:lumOff val="80000"/>
            </a:schemeClr>
          </a:solidFill>
          <a:ln w="3175">
            <a:solidFill>
              <a:schemeClr val="tx1"/>
            </a:solidFill>
          </a:ln>
        </p:spPr>
        <p:txBody>
          <a:bodyPr wrap="square" lIns="36000" rIns="36000" anchor="ctr">
            <a:noAutofit/>
          </a:bodyPr>
          <a:lstStyle/>
          <a:p>
            <a:pPr algn="ctr" defTabSz="1097236"/>
            <a:r>
              <a:rPr lang="en-IN" sz="1100" dirty="0">
                <a:solidFill>
                  <a:prstClr val="black"/>
                </a:solidFill>
                <a:latin typeface="IBM Plex Sans" panose="020B0503050203000203" pitchFamily="34" charset="0"/>
              </a:rPr>
              <a:t>Dev and Deploy</a:t>
            </a:r>
          </a:p>
        </p:txBody>
      </p:sp>
      <p:sp>
        <p:nvSpPr>
          <p:cNvPr id="84" name="Rectangle 83">
            <a:extLst>
              <a:ext uri="{FF2B5EF4-FFF2-40B4-BE49-F238E27FC236}">
                <a16:creationId xmlns:a16="http://schemas.microsoft.com/office/drawing/2014/main" id="{B82F3326-F89E-7B58-064B-9641C7EC31DD}"/>
              </a:ext>
            </a:extLst>
          </p:cNvPr>
          <p:cNvSpPr/>
          <p:nvPr/>
        </p:nvSpPr>
        <p:spPr>
          <a:xfrm>
            <a:off x="269790" y="6442226"/>
            <a:ext cx="10836000" cy="287958"/>
          </a:xfrm>
          <a:prstGeom prst="rect">
            <a:avLst/>
          </a:prstGeom>
          <a:solidFill>
            <a:schemeClr val="bg1">
              <a:lumMod val="85000"/>
            </a:schemeClr>
          </a:solidFill>
          <a:ln w="12700" cmpd="sng">
            <a:solidFill>
              <a:schemeClr val="tx1">
                <a:lumMod val="50000"/>
                <a:lumOff val="50000"/>
                <a:alpha val="99000"/>
              </a:schemeClr>
            </a:solidFill>
            <a:prstDash val="solid"/>
            <a:extLst>
              <a:ext uri="{C807C97D-BFC1-408E-A445-0C87EB9F89A2}">
                <ask:lineSketchStyleProps xmlns:ask="http://schemas.microsoft.com/office/drawing/2018/sketchyshapes" sd="1219033472">
                  <a:custGeom>
                    <a:avLst/>
                    <a:gdLst>
                      <a:gd name="connsiteX0" fmla="*/ 0 w 5517100"/>
                      <a:gd name="connsiteY0" fmla="*/ 0 h 3705023"/>
                      <a:gd name="connsiteX1" fmla="*/ 496539 w 5517100"/>
                      <a:gd name="connsiteY1" fmla="*/ 0 h 3705023"/>
                      <a:gd name="connsiteX2" fmla="*/ 882736 w 5517100"/>
                      <a:gd name="connsiteY2" fmla="*/ 0 h 3705023"/>
                      <a:gd name="connsiteX3" fmla="*/ 1544788 w 5517100"/>
                      <a:gd name="connsiteY3" fmla="*/ 0 h 3705023"/>
                      <a:gd name="connsiteX4" fmla="*/ 2041327 w 5517100"/>
                      <a:gd name="connsiteY4" fmla="*/ 0 h 3705023"/>
                      <a:gd name="connsiteX5" fmla="*/ 2537866 w 5517100"/>
                      <a:gd name="connsiteY5" fmla="*/ 0 h 3705023"/>
                      <a:gd name="connsiteX6" fmla="*/ 3199918 w 5517100"/>
                      <a:gd name="connsiteY6" fmla="*/ 0 h 3705023"/>
                      <a:gd name="connsiteX7" fmla="*/ 3641286 w 5517100"/>
                      <a:gd name="connsiteY7" fmla="*/ 0 h 3705023"/>
                      <a:gd name="connsiteX8" fmla="*/ 4303338 w 5517100"/>
                      <a:gd name="connsiteY8" fmla="*/ 0 h 3705023"/>
                      <a:gd name="connsiteX9" fmla="*/ 4965390 w 5517100"/>
                      <a:gd name="connsiteY9" fmla="*/ 0 h 3705023"/>
                      <a:gd name="connsiteX10" fmla="*/ 5517100 w 5517100"/>
                      <a:gd name="connsiteY10" fmla="*/ 0 h 3705023"/>
                      <a:gd name="connsiteX11" fmla="*/ 5517100 w 5517100"/>
                      <a:gd name="connsiteY11" fmla="*/ 603389 h 3705023"/>
                      <a:gd name="connsiteX12" fmla="*/ 5517100 w 5517100"/>
                      <a:gd name="connsiteY12" fmla="*/ 1169729 h 3705023"/>
                      <a:gd name="connsiteX13" fmla="*/ 5517100 w 5517100"/>
                      <a:gd name="connsiteY13" fmla="*/ 1587867 h 3705023"/>
                      <a:gd name="connsiteX14" fmla="*/ 5517100 w 5517100"/>
                      <a:gd name="connsiteY14" fmla="*/ 2117156 h 3705023"/>
                      <a:gd name="connsiteX15" fmla="*/ 5517100 w 5517100"/>
                      <a:gd name="connsiteY15" fmla="*/ 2646445 h 3705023"/>
                      <a:gd name="connsiteX16" fmla="*/ 5517100 w 5517100"/>
                      <a:gd name="connsiteY16" fmla="*/ 3175734 h 3705023"/>
                      <a:gd name="connsiteX17" fmla="*/ 5517100 w 5517100"/>
                      <a:gd name="connsiteY17" fmla="*/ 3705023 h 3705023"/>
                      <a:gd name="connsiteX18" fmla="*/ 4910219 w 5517100"/>
                      <a:gd name="connsiteY18" fmla="*/ 3705023 h 3705023"/>
                      <a:gd name="connsiteX19" fmla="*/ 4524022 w 5517100"/>
                      <a:gd name="connsiteY19" fmla="*/ 3705023 h 3705023"/>
                      <a:gd name="connsiteX20" fmla="*/ 4082654 w 5517100"/>
                      <a:gd name="connsiteY20" fmla="*/ 3705023 h 3705023"/>
                      <a:gd name="connsiteX21" fmla="*/ 3420602 w 5517100"/>
                      <a:gd name="connsiteY21" fmla="*/ 3705023 h 3705023"/>
                      <a:gd name="connsiteX22" fmla="*/ 2868892 w 5517100"/>
                      <a:gd name="connsiteY22" fmla="*/ 3705023 h 3705023"/>
                      <a:gd name="connsiteX23" fmla="*/ 2427524 w 5517100"/>
                      <a:gd name="connsiteY23" fmla="*/ 3705023 h 3705023"/>
                      <a:gd name="connsiteX24" fmla="*/ 1875814 w 5517100"/>
                      <a:gd name="connsiteY24" fmla="*/ 3705023 h 3705023"/>
                      <a:gd name="connsiteX25" fmla="*/ 1489617 w 5517100"/>
                      <a:gd name="connsiteY25" fmla="*/ 3705023 h 3705023"/>
                      <a:gd name="connsiteX26" fmla="*/ 1103420 w 5517100"/>
                      <a:gd name="connsiteY26" fmla="*/ 3705023 h 3705023"/>
                      <a:gd name="connsiteX27" fmla="*/ 551710 w 5517100"/>
                      <a:gd name="connsiteY27" fmla="*/ 3705023 h 3705023"/>
                      <a:gd name="connsiteX28" fmla="*/ 0 w 5517100"/>
                      <a:gd name="connsiteY28" fmla="*/ 3705023 h 3705023"/>
                      <a:gd name="connsiteX29" fmla="*/ 0 w 5517100"/>
                      <a:gd name="connsiteY29" fmla="*/ 3138684 h 3705023"/>
                      <a:gd name="connsiteX30" fmla="*/ 0 w 5517100"/>
                      <a:gd name="connsiteY30" fmla="*/ 2646445 h 3705023"/>
                      <a:gd name="connsiteX31" fmla="*/ 0 w 5517100"/>
                      <a:gd name="connsiteY31" fmla="*/ 2228307 h 3705023"/>
                      <a:gd name="connsiteX32" fmla="*/ 0 w 5517100"/>
                      <a:gd name="connsiteY32" fmla="*/ 1661967 h 3705023"/>
                      <a:gd name="connsiteX33" fmla="*/ 0 w 5517100"/>
                      <a:gd name="connsiteY33" fmla="*/ 1206779 h 3705023"/>
                      <a:gd name="connsiteX34" fmla="*/ 0 w 5517100"/>
                      <a:gd name="connsiteY34" fmla="*/ 640440 h 3705023"/>
                      <a:gd name="connsiteX35" fmla="*/ 0 w 5517100"/>
                      <a:gd name="connsiteY35" fmla="*/ 0 h 3705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17100" h="3705023" extrusionOk="0">
                        <a:moveTo>
                          <a:pt x="0" y="0"/>
                        </a:moveTo>
                        <a:cubicBezTo>
                          <a:pt x="136378" y="-22571"/>
                          <a:pt x="263509" y="41984"/>
                          <a:pt x="496539" y="0"/>
                        </a:cubicBezTo>
                        <a:cubicBezTo>
                          <a:pt x="729569" y="-41984"/>
                          <a:pt x="802058" y="40759"/>
                          <a:pt x="882736" y="0"/>
                        </a:cubicBezTo>
                        <a:cubicBezTo>
                          <a:pt x="963414" y="-40759"/>
                          <a:pt x="1389642" y="63693"/>
                          <a:pt x="1544788" y="0"/>
                        </a:cubicBezTo>
                        <a:cubicBezTo>
                          <a:pt x="1699934" y="-63693"/>
                          <a:pt x="1922519" y="24155"/>
                          <a:pt x="2041327" y="0"/>
                        </a:cubicBezTo>
                        <a:cubicBezTo>
                          <a:pt x="2160135" y="-24155"/>
                          <a:pt x="2378845" y="9596"/>
                          <a:pt x="2537866" y="0"/>
                        </a:cubicBezTo>
                        <a:cubicBezTo>
                          <a:pt x="2696887" y="-9596"/>
                          <a:pt x="2968875" y="40693"/>
                          <a:pt x="3199918" y="0"/>
                        </a:cubicBezTo>
                        <a:cubicBezTo>
                          <a:pt x="3430961" y="-40693"/>
                          <a:pt x="3461340" y="758"/>
                          <a:pt x="3641286" y="0"/>
                        </a:cubicBezTo>
                        <a:cubicBezTo>
                          <a:pt x="3821232" y="-758"/>
                          <a:pt x="4088999" y="17944"/>
                          <a:pt x="4303338" y="0"/>
                        </a:cubicBezTo>
                        <a:cubicBezTo>
                          <a:pt x="4517677" y="-17944"/>
                          <a:pt x="4742167" y="16828"/>
                          <a:pt x="4965390" y="0"/>
                        </a:cubicBezTo>
                        <a:cubicBezTo>
                          <a:pt x="5188613" y="-16828"/>
                          <a:pt x="5365529" y="16223"/>
                          <a:pt x="5517100" y="0"/>
                        </a:cubicBezTo>
                        <a:cubicBezTo>
                          <a:pt x="5566659" y="209353"/>
                          <a:pt x="5516049" y="323191"/>
                          <a:pt x="5517100" y="603389"/>
                        </a:cubicBezTo>
                        <a:cubicBezTo>
                          <a:pt x="5518151" y="883587"/>
                          <a:pt x="5489366" y="909633"/>
                          <a:pt x="5517100" y="1169729"/>
                        </a:cubicBezTo>
                        <a:cubicBezTo>
                          <a:pt x="5544834" y="1429825"/>
                          <a:pt x="5478324" y="1490040"/>
                          <a:pt x="5517100" y="1587867"/>
                        </a:cubicBezTo>
                        <a:cubicBezTo>
                          <a:pt x="5555876" y="1685694"/>
                          <a:pt x="5454958" y="1922253"/>
                          <a:pt x="5517100" y="2117156"/>
                        </a:cubicBezTo>
                        <a:cubicBezTo>
                          <a:pt x="5579242" y="2312059"/>
                          <a:pt x="5513772" y="2432029"/>
                          <a:pt x="5517100" y="2646445"/>
                        </a:cubicBezTo>
                        <a:cubicBezTo>
                          <a:pt x="5520428" y="2860861"/>
                          <a:pt x="5459207" y="3066020"/>
                          <a:pt x="5517100" y="3175734"/>
                        </a:cubicBezTo>
                        <a:cubicBezTo>
                          <a:pt x="5574993" y="3285448"/>
                          <a:pt x="5474241" y="3591688"/>
                          <a:pt x="5517100" y="3705023"/>
                        </a:cubicBezTo>
                        <a:cubicBezTo>
                          <a:pt x="5358966" y="3745541"/>
                          <a:pt x="5117600" y="3646996"/>
                          <a:pt x="4910219" y="3705023"/>
                        </a:cubicBezTo>
                        <a:cubicBezTo>
                          <a:pt x="4702838" y="3763050"/>
                          <a:pt x="4702351" y="3704641"/>
                          <a:pt x="4524022" y="3705023"/>
                        </a:cubicBezTo>
                        <a:cubicBezTo>
                          <a:pt x="4345693" y="3705405"/>
                          <a:pt x="4178065" y="3671836"/>
                          <a:pt x="4082654" y="3705023"/>
                        </a:cubicBezTo>
                        <a:cubicBezTo>
                          <a:pt x="3987243" y="3738210"/>
                          <a:pt x="3727866" y="3680657"/>
                          <a:pt x="3420602" y="3705023"/>
                        </a:cubicBezTo>
                        <a:cubicBezTo>
                          <a:pt x="3113338" y="3729389"/>
                          <a:pt x="3092297" y="3703718"/>
                          <a:pt x="2868892" y="3705023"/>
                        </a:cubicBezTo>
                        <a:cubicBezTo>
                          <a:pt x="2645487" y="3706328"/>
                          <a:pt x="2554958" y="3652983"/>
                          <a:pt x="2427524" y="3705023"/>
                        </a:cubicBezTo>
                        <a:cubicBezTo>
                          <a:pt x="2300090" y="3757063"/>
                          <a:pt x="2075949" y="3647845"/>
                          <a:pt x="1875814" y="3705023"/>
                        </a:cubicBezTo>
                        <a:cubicBezTo>
                          <a:pt x="1675679" y="3762201"/>
                          <a:pt x="1657774" y="3662540"/>
                          <a:pt x="1489617" y="3705023"/>
                        </a:cubicBezTo>
                        <a:cubicBezTo>
                          <a:pt x="1321460" y="3747506"/>
                          <a:pt x="1211879" y="3692689"/>
                          <a:pt x="1103420" y="3705023"/>
                        </a:cubicBezTo>
                        <a:cubicBezTo>
                          <a:pt x="994961" y="3717357"/>
                          <a:pt x="724840" y="3651360"/>
                          <a:pt x="551710" y="3705023"/>
                        </a:cubicBezTo>
                        <a:cubicBezTo>
                          <a:pt x="378580" y="3758686"/>
                          <a:pt x="163039" y="3669227"/>
                          <a:pt x="0" y="3705023"/>
                        </a:cubicBezTo>
                        <a:cubicBezTo>
                          <a:pt x="-54728" y="3532296"/>
                          <a:pt x="66027" y="3319192"/>
                          <a:pt x="0" y="3138684"/>
                        </a:cubicBezTo>
                        <a:cubicBezTo>
                          <a:pt x="-66027" y="2958176"/>
                          <a:pt x="14804" y="2774809"/>
                          <a:pt x="0" y="2646445"/>
                        </a:cubicBezTo>
                        <a:cubicBezTo>
                          <a:pt x="-14804" y="2518081"/>
                          <a:pt x="46937" y="2384816"/>
                          <a:pt x="0" y="2228307"/>
                        </a:cubicBezTo>
                        <a:cubicBezTo>
                          <a:pt x="-46937" y="2071798"/>
                          <a:pt x="66945" y="1891444"/>
                          <a:pt x="0" y="1661967"/>
                        </a:cubicBezTo>
                        <a:cubicBezTo>
                          <a:pt x="-66945" y="1432490"/>
                          <a:pt x="4706" y="1318097"/>
                          <a:pt x="0" y="1206779"/>
                        </a:cubicBezTo>
                        <a:cubicBezTo>
                          <a:pt x="-4706" y="1095461"/>
                          <a:pt x="57983" y="767534"/>
                          <a:pt x="0" y="640440"/>
                        </a:cubicBezTo>
                        <a:cubicBezTo>
                          <a:pt x="-57983" y="513346"/>
                          <a:pt x="69228" y="284092"/>
                          <a:pt x="0" y="0"/>
                        </a:cubicBezTo>
                        <a:close/>
                      </a:path>
                    </a:pathLst>
                  </a:custGeom>
                  <ask:type>
                    <ask:lineSketchNone/>
                  </ask:type>
                </ask:lineSketchStyleProps>
              </a:ext>
            </a:extLst>
          </a:ln>
        </p:spPr>
        <p:style>
          <a:lnRef idx="2">
            <a:schemeClr val="accent1"/>
          </a:lnRef>
          <a:fillRef idx="1">
            <a:schemeClr val="lt1"/>
          </a:fillRef>
          <a:effectRef idx="0">
            <a:schemeClr val="accent1"/>
          </a:effectRef>
          <a:fontRef idx="minor">
            <a:schemeClr val="dk1"/>
          </a:fontRef>
        </p:style>
        <p:txBody>
          <a:bodyPr tIns="0" rtlCol="0" anchor="ctr"/>
          <a:lstStyle/>
          <a:p>
            <a:pPr algn="ctr"/>
            <a:r>
              <a:rPr lang="en-IN" sz="1400" dirty="0">
                <a:latin typeface="IBM Plex Sans" panose="020B0503050203000203" pitchFamily="34" charset="0"/>
              </a:rPr>
              <a:t>Infrastructure on Data Centre / Private Cloud (Meghdoot) with Network Connectivity | DR replication | Backup</a:t>
            </a:r>
          </a:p>
        </p:txBody>
      </p:sp>
      <p:pic>
        <p:nvPicPr>
          <p:cNvPr id="85" name="Graphic 84" descr="Volume outline">
            <a:extLst>
              <a:ext uri="{FF2B5EF4-FFF2-40B4-BE49-F238E27FC236}">
                <a16:creationId xmlns:a16="http://schemas.microsoft.com/office/drawing/2014/main" id="{A22E37C9-D0F7-0FC5-4F6F-FAD957C27FBF}"/>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600137" y="4484668"/>
            <a:ext cx="428036" cy="360000"/>
          </a:xfrm>
          <a:prstGeom prst="rect">
            <a:avLst/>
          </a:prstGeom>
        </p:spPr>
      </p:pic>
      <p:pic>
        <p:nvPicPr>
          <p:cNvPr id="86" name="Graphic 85" descr="Vlog outline">
            <a:extLst>
              <a:ext uri="{FF2B5EF4-FFF2-40B4-BE49-F238E27FC236}">
                <a16:creationId xmlns:a16="http://schemas.microsoft.com/office/drawing/2014/main" id="{242397F9-9022-3009-D509-B9BFD0A2E3A8}"/>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1069794" y="4472563"/>
            <a:ext cx="360000" cy="360000"/>
          </a:xfrm>
          <a:prstGeom prst="rect">
            <a:avLst/>
          </a:prstGeom>
        </p:spPr>
      </p:pic>
      <p:pic>
        <p:nvPicPr>
          <p:cNvPr id="87" name="Graphic 86" descr="Images outline">
            <a:extLst>
              <a:ext uri="{FF2B5EF4-FFF2-40B4-BE49-F238E27FC236}">
                <a16:creationId xmlns:a16="http://schemas.microsoft.com/office/drawing/2014/main" id="{3944386E-636B-7AE7-6658-9B2C9EB7D525}"/>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862273" y="4785803"/>
            <a:ext cx="360000" cy="360000"/>
          </a:xfrm>
          <a:prstGeom prst="rect">
            <a:avLst/>
          </a:prstGeom>
        </p:spPr>
      </p:pic>
      <p:pic>
        <p:nvPicPr>
          <p:cNvPr id="88" name="Picture 87" descr="A blue cylinder with white letters on it&#10;&#10;Description automatically generated">
            <a:extLst>
              <a:ext uri="{FF2B5EF4-FFF2-40B4-BE49-F238E27FC236}">
                <a16:creationId xmlns:a16="http://schemas.microsoft.com/office/drawing/2014/main" id="{F1C4CCC1-7311-8765-7AC1-81C50C99CDCD}"/>
              </a:ext>
            </a:extLst>
          </p:cNvPr>
          <p:cNvPicPr>
            <a:picLocks noChangeAspect="1"/>
          </p:cNvPicPr>
          <p:nvPr/>
        </p:nvPicPr>
        <p:blipFill>
          <a:blip r:embed="rId28"/>
          <a:stretch>
            <a:fillRect/>
          </a:stretch>
        </p:blipFill>
        <p:spPr>
          <a:xfrm>
            <a:off x="790540" y="2067314"/>
            <a:ext cx="432000" cy="432000"/>
          </a:xfrm>
          <a:prstGeom prst="rect">
            <a:avLst/>
          </a:prstGeom>
        </p:spPr>
      </p:pic>
      <p:pic>
        <p:nvPicPr>
          <p:cNvPr id="89" name="Graphic 88" descr="Database with solid fill">
            <a:extLst>
              <a:ext uri="{FF2B5EF4-FFF2-40B4-BE49-F238E27FC236}">
                <a16:creationId xmlns:a16="http://schemas.microsoft.com/office/drawing/2014/main" id="{96536863-C2DD-49A3-AD7D-63391E4B705F}"/>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639017" y="1441931"/>
            <a:ext cx="432000" cy="432000"/>
          </a:xfrm>
          <a:prstGeom prst="rect">
            <a:avLst/>
          </a:prstGeom>
        </p:spPr>
      </p:pic>
      <p:pic>
        <p:nvPicPr>
          <p:cNvPr id="90" name="Graphic 89" descr="Database with solid fill">
            <a:extLst>
              <a:ext uri="{FF2B5EF4-FFF2-40B4-BE49-F238E27FC236}">
                <a16:creationId xmlns:a16="http://schemas.microsoft.com/office/drawing/2014/main" id="{12254034-0423-2B4F-9649-8EF7DA96C8B6}"/>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933775" y="1437362"/>
            <a:ext cx="432000" cy="432000"/>
          </a:xfrm>
          <a:prstGeom prst="rect">
            <a:avLst/>
          </a:prstGeom>
        </p:spPr>
      </p:pic>
      <p:sp>
        <p:nvSpPr>
          <p:cNvPr id="91" name="TextBox 90">
            <a:extLst>
              <a:ext uri="{FF2B5EF4-FFF2-40B4-BE49-F238E27FC236}">
                <a16:creationId xmlns:a16="http://schemas.microsoft.com/office/drawing/2014/main" id="{AA0FD459-F60B-51A6-31EB-E63D4808CB1A}"/>
              </a:ext>
            </a:extLst>
          </p:cNvPr>
          <p:cNvSpPr txBox="1"/>
          <p:nvPr/>
        </p:nvSpPr>
        <p:spPr>
          <a:xfrm>
            <a:off x="9906735" y="4639674"/>
            <a:ext cx="987167" cy="234000"/>
          </a:xfrm>
          <a:prstGeom prst="rect">
            <a:avLst/>
          </a:prstGeom>
          <a:solidFill>
            <a:schemeClr val="accent5">
              <a:lumMod val="20000"/>
              <a:lumOff val="80000"/>
            </a:schemeClr>
          </a:solidFill>
          <a:ln w="3175">
            <a:solidFill>
              <a:schemeClr val="tx1"/>
            </a:solidFill>
          </a:ln>
        </p:spPr>
        <p:txBody>
          <a:bodyPr wrap="square" lIns="36000" rIns="36000" anchor="ctr">
            <a:noAutofit/>
          </a:bodyPr>
          <a:lstStyle/>
          <a:p>
            <a:pPr algn="ctr" defTabSz="1097236"/>
            <a:r>
              <a:rPr lang="en-IN" sz="1100" dirty="0">
                <a:solidFill>
                  <a:prstClr val="black"/>
                </a:solidFill>
                <a:latin typeface="IBM Plex Sans" panose="020B0503050203000203" pitchFamily="34" charset="0"/>
              </a:rPr>
              <a:t>Monitor</a:t>
            </a:r>
          </a:p>
        </p:txBody>
      </p:sp>
      <p:sp>
        <p:nvSpPr>
          <p:cNvPr id="92" name="Rectangle 91">
            <a:extLst>
              <a:ext uri="{FF2B5EF4-FFF2-40B4-BE49-F238E27FC236}">
                <a16:creationId xmlns:a16="http://schemas.microsoft.com/office/drawing/2014/main" id="{0663E973-172D-0612-030A-4E4695225A8E}"/>
              </a:ext>
            </a:extLst>
          </p:cNvPr>
          <p:cNvSpPr/>
          <p:nvPr/>
        </p:nvSpPr>
        <p:spPr>
          <a:xfrm>
            <a:off x="2094914" y="3054167"/>
            <a:ext cx="618935" cy="424968"/>
          </a:xfrm>
          <a:prstGeom prst="rect">
            <a:avLst/>
          </a:prstGeom>
          <a:solidFill>
            <a:schemeClr val="accent6">
              <a:lumMod val="20000"/>
              <a:lumOff val="80000"/>
            </a:schemeClr>
          </a:solidFill>
          <a:ln>
            <a:solidFill>
              <a:schemeClr val="accent6">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lIns="36000" rIns="36000" rtlCol="0" anchor="ctr"/>
          <a:lstStyle/>
          <a:p>
            <a:pPr algn="ctr" defTabSz="1097236"/>
            <a:r>
              <a:rPr lang="en-IN" sz="1200" dirty="0">
                <a:solidFill>
                  <a:prstClr val="black"/>
                </a:solidFill>
                <a:latin typeface="IBM Plex Sans" panose="020B0503050203000203" pitchFamily="34" charset="0"/>
              </a:rPr>
              <a:t>DB Pull</a:t>
            </a:r>
          </a:p>
        </p:txBody>
      </p:sp>
      <p:sp>
        <p:nvSpPr>
          <p:cNvPr id="93" name="Rectangle 92">
            <a:extLst>
              <a:ext uri="{FF2B5EF4-FFF2-40B4-BE49-F238E27FC236}">
                <a16:creationId xmlns:a16="http://schemas.microsoft.com/office/drawing/2014/main" id="{56FFCF5F-B51F-FE46-EEFD-00A5828C7406}"/>
              </a:ext>
            </a:extLst>
          </p:cNvPr>
          <p:cNvSpPr/>
          <p:nvPr/>
        </p:nvSpPr>
        <p:spPr>
          <a:xfrm>
            <a:off x="2094914" y="3555996"/>
            <a:ext cx="618935" cy="424968"/>
          </a:xfrm>
          <a:prstGeom prst="rect">
            <a:avLst/>
          </a:prstGeom>
          <a:solidFill>
            <a:schemeClr val="accent6">
              <a:lumMod val="20000"/>
              <a:lumOff val="80000"/>
            </a:schemeClr>
          </a:solidFill>
          <a:ln>
            <a:solidFill>
              <a:schemeClr val="accent6">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lIns="36000" rIns="36000" rtlCol="0" anchor="ctr"/>
          <a:lstStyle/>
          <a:p>
            <a:pPr algn="ctr" defTabSz="1097236"/>
            <a:r>
              <a:rPr lang="en-IN" sz="1200" dirty="0">
                <a:solidFill>
                  <a:prstClr val="black"/>
                </a:solidFill>
                <a:latin typeface="IBM Plex Sans" panose="020B0503050203000203" pitchFamily="34" charset="0"/>
              </a:rPr>
              <a:t>API Invoke</a:t>
            </a:r>
          </a:p>
        </p:txBody>
      </p:sp>
      <p:sp>
        <p:nvSpPr>
          <p:cNvPr id="94" name="Rectangle 93">
            <a:extLst>
              <a:ext uri="{FF2B5EF4-FFF2-40B4-BE49-F238E27FC236}">
                <a16:creationId xmlns:a16="http://schemas.microsoft.com/office/drawing/2014/main" id="{1FB3C3BD-72BB-6D89-107A-BCC8DDB12386}"/>
              </a:ext>
            </a:extLst>
          </p:cNvPr>
          <p:cNvSpPr/>
          <p:nvPr/>
        </p:nvSpPr>
        <p:spPr>
          <a:xfrm>
            <a:off x="3073941" y="3696480"/>
            <a:ext cx="180000" cy="144000"/>
          </a:xfrm>
          <a:prstGeom prst="rect">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defTabSz="1097236"/>
            <a:endParaRPr lang="en-IN" sz="1200" dirty="0">
              <a:solidFill>
                <a:schemeClr val="tx1"/>
              </a:solidFill>
              <a:latin typeface="IBM Plex Sans" panose="020B0503050203000203" pitchFamily="34" charset="0"/>
            </a:endParaRPr>
          </a:p>
        </p:txBody>
      </p:sp>
      <p:sp>
        <p:nvSpPr>
          <p:cNvPr id="95" name="Rectangle 94">
            <a:extLst>
              <a:ext uri="{FF2B5EF4-FFF2-40B4-BE49-F238E27FC236}">
                <a16:creationId xmlns:a16="http://schemas.microsoft.com/office/drawing/2014/main" id="{624C95A6-FA60-0410-9306-5F793530A4C3}"/>
              </a:ext>
            </a:extLst>
          </p:cNvPr>
          <p:cNvSpPr/>
          <p:nvPr/>
        </p:nvSpPr>
        <p:spPr>
          <a:xfrm>
            <a:off x="3069821" y="3194651"/>
            <a:ext cx="180000" cy="144000"/>
          </a:xfrm>
          <a:prstGeom prst="rect">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defTabSz="1097236"/>
            <a:endParaRPr lang="en-IN" sz="1200" dirty="0">
              <a:solidFill>
                <a:schemeClr val="tx1"/>
              </a:solidFill>
              <a:latin typeface="IBM Plex Sans" panose="020B0503050203000203" pitchFamily="34" charset="0"/>
            </a:endParaRPr>
          </a:p>
        </p:txBody>
      </p:sp>
      <p:sp>
        <p:nvSpPr>
          <p:cNvPr id="96" name="Rectangle 95">
            <a:extLst>
              <a:ext uri="{FF2B5EF4-FFF2-40B4-BE49-F238E27FC236}">
                <a16:creationId xmlns:a16="http://schemas.microsoft.com/office/drawing/2014/main" id="{5888CC11-8F12-04DA-EC3E-28824579D604}"/>
              </a:ext>
            </a:extLst>
          </p:cNvPr>
          <p:cNvSpPr/>
          <p:nvPr/>
        </p:nvSpPr>
        <p:spPr>
          <a:xfrm>
            <a:off x="3084587" y="1953420"/>
            <a:ext cx="180000" cy="144000"/>
          </a:xfrm>
          <a:prstGeom prst="rect">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defTabSz="1097236"/>
            <a:endParaRPr lang="en-IN" sz="1200" dirty="0">
              <a:solidFill>
                <a:schemeClr val="tx1"/>
              </a:solidFill>
              <a:latin typeface="IBM Plex Sans" panose="020B0503050203000203" pitchFamily="34" charset="0"/>
            </a:endParaRPr>
          </a:p>
        </p:txBody>
      </p:sp>
      <p:pic>
        <p:nvPicPr>
          <p:cNvPr id="97" name="Graphic 96" descr="Open folder with solid fill">
            <a:extLst>
              <a:ext uri="{FF2B5EF4-FFF2-40B4-BE49-F238E27FC236}">
                <a16:creationId xmlns:a16="http://schemas.microsoft.com/office/drawing/2014/main" id="{6741AE22-B3F5-31A4-BD38-81002AFA115F}"/>
              </a:ext>
            </a:extLst>
          </p:cNvPr>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a:off x="2187096" y="1809420"/>
            <a:ext cx="432000" cy="432000"/>
          </a:xfrm>
          <a:prstGeom prst="rect">
            <a:avLst/>
          </a:prstGeom>
        </p:spPr>
      </p:pic>
      <p:cxnSp>
        <p:nvCxnSpPr>
          <p:cNvPr id="98" name="Straight Connector 97">
            <a:extLst>
              <a:ext uri="{FF2B5EF4-FFF2-40B4-BE49-F238E27FC236}">
                <a16:creationId xmlns:a16="http://schemas.microsoft.com/office/drawing/2014/main" id="{37C95403-92C8-3DD5-AE0F-E27D1B886471}"/>
              </a:ext>
            </a:extLst>
          </p:cNvPr>
          <p:cNvCxnSpPr>
            <a:cxnSpLocks/>
            <a:stCxn id="92" idx="3"/>
            <a:endCxn id="95" idx="1"/>
          </p:cNvCxnSpPr>
          <p:nvPr/>
        </p:nvCxnSpPr>
        <p:spPr>
          <a:xfrm>
            <a:off x="2713849" y="3266651"/>
            <a:ext cx="35597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9AB82D9F-BFB2-1417-04CE-E19526CEB63E}"/>
              </a:ext>
            </a:extLst>
          </p:cNvPr>
          <p:cNvCxnSpPr>
            <a:stCxn id="93" idx="3"/>
            <a:endCxn id="94" idx="1"/>
          </p:cNvCxnSpPr>
          <p:nvPr/>
        </p:nvCxnSpPr>
        <p:spPr>
          <a:xfrm>
            <a:off x="2713849" y="3768480"/>
            <a:ext cx="36009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6197C6EC-402E-0771-58DE-7B4FA4D88536}"/>
              </a:ext>
            </a:extLst>
          </p:cNvPr>
          <p:cNvCxnSpPr>
            <a:cxnSpLocks/>
            <a:stCxn id="97" idx="3"/>
            <a:endCxn id="96" idx="1"/>
          </p:cNvCxnSpPr>
          <p:nvPr/>
        </p:nvCxnSpPr>
        <p:spPr>
          <a:xfrm>
            <a:off x="2619096" y="2025420"/>
            <a:ext cx="465491" cy="0"/>
          </a:xfrm>
          <a:prstGeom prst="line">
            <a:avLst/>
          </a:prstGeom>
        </p:spPr>
        <p:style>
          <a:lnRef idx="1">
            <a:schemeClr val="accent1"/>
          </a:lnRef>
          <a:fillRef idx="0">
            <a:schemeClr val="accent1"/>
          </a:fillRef>
          <a:effectRef idx="0">
            <a:schemeClr val="accent1"/>
          </a:effectRef>
          <a:fontRef idx="minor">
            <a:schemeClr val="tx1"/>
          </a:fontRef>
        </p:style>
      </p:cxnSp>
      <p:sp>
        <p:nvSpPr>
          <p:cNvPr id="104" name="Rectangle 103">
            <a:extLst>
              <a:ext uri="{FF2B5EF4-FFF2-40B4-BE49-F238E27FC236}">
                <a16:creationId xmlns:a16="http://schemas.microsoft.com/office/drawing/2014/main" id="{B5D72889-5B6D-8208-9082-A2F09339CEA4}"/>
              </a:ext>
            </a:extLst>
          </p:cNvPr>
          <p:cNvSpPr/>
          <p:nvPr/>
        </p:nvSpPr>
        <p:spPr>
          <a:xfrm>
            <a:off x="2101784" y="1419740"/>
            <a:ext cx="618935" cy="226177"/>
          </a:xfrm>
          <a:prstGeom prst="rect">
            <a:avLst/>
          </a:prstGeom>
          <a:solidFill>
            <a:schemeClr val="accent6">
              <a:lumMod val="20000"/>
              <a:lumOff val="80000"/>
            </a:schemeClr>
          </a:solidFill>
          <a:ln>
            <a:solidFill>
              <a:schemeClr val="accent6">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defTabSz="1097236"/>
            <a:r>
              <a:rPr lang="en-IN" sz="1200" dirty="0">
                <a:solidFill>
                  <a:prstClr val="black"/>
                </a:solidFill>
                <a:latin typeface="IBM Plex Sans" panose="020B0503050203000203" pitchFamily="34" charset="0"/>
              </a:rPr>
              <a:t>Events</a:t>
            </a:r>
          </a:p>
        </p:txBody>
      </p:sp>
      <p:cxnSp>
        <p:nvCxnSpPr>
          <p:cNvPr id="106" name="Straight Connector 105">
            <a:extLst>
              <a:ext uri="{FF2B5EF4-FFF2-40B4-BE49-F238E27FC236}">
                <a16:creationId xmlns:a16="http://schemas.microsoft.com/office/drawing/2014/main" id="{24C5DA40-C441-AFB6-18B0-EF9080B27FB6}"/>
              </a:ext>
            </a:extLst>
          </p:cNvPr>
          <p:cNvCxnSpPr>
            <a:cxnSpLocks/>
            <a:stCxn id="12" idx="3"/>
            <a:endCxn id="14" idx="1"/>
          </p:cNvCxnSpPr>
          <p:nvPr/>
        </p:nvCxnSpPr>
        <p:spPr>
          <a:xfrm>
            <a:off x="2716120" y="1255483"/>
            <a:ext cx="278172" cy="115843"/>
          </a:xfrm>
          <a:prstGeom prst="line">
            <a:avLst/>
          </a:prstGeom>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B507E664-B16F-3513-53DB-2C332B30D7C3}"/>
              </a:ext>
            </a:extLst>
          </p:cNvPr>
          <p:cNvCxnSpPr>
            <a:cxnSpLocks/>
            <a:stCxn id="104" idx="3"/>
            <a:endCxn id="14" idx="1"/>
          </p:cNvCxnSpPr>
          <p:nvPr/>
        </p:nvCxnSpPr>
        <p:spPr>
          <a:xfrm flipV="1">
            <a:off x="2720719" y="1371326"/>
            <a:ext cx="273573" cy="161503"/>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4D7B23CA-5E05-ADA9-5799-EF87F449FE93}"/>
              </a:ext>
            </a:extLst>
          </p:cNvPr>
          <p:cNvSpPr/>
          <p:nvPr/>
        </p:nvSpPr>
        <p:spPr>
          <a:xfrm>
            <a:off x="4620144" y="2025420"/>
            <a:ext cx="3505950" cy="1248421"/>
          </a:xfrm>
          <a:prstGeom prst="rect">
            <a:avLst/>
          </a:prstGeom>
          <a:solidFill>
            <a:schemeClr val="bg1">
              <a:lumMod val="95000"/>
            </a:schemeClr>
          </a:solidFill>
          <a:ln w="12700">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defTabSz="1097236"/>
            <a:r>
              <a:rPr lang="en-IN" sz="1200" dirty="0">
                <a:solidFill>
                  <a:prstClr val="black"/>
                </a:solidFill>
                <a:latin typeface="IBM Plex Sans" panose="020B0503050203000203" pitchFamily="34" charset="0"/>
              </a:rPr>
              <a:t>Data Storage Layer</a:t>
            </a:r>
          </a:p>
        </p:txBody>
      </p:sp>
      <p:grpSp>
        <p:nvGrpSpPr>
          <p:cNvPr id="62" name="Group 61">
            <a:extLst>
              <a:ext uri="{FF2B5EF4-FFF2-40B4-BE49-F238E27FC236}">
                <a16:creationId xmlns:a16="http://schemas.microsoft.com/office/drawing/2014/main" id="{6FCA5DCB-419D-C18E-F148-2EA625ED1DA3}"/>
              </a:ext>
            </a:extLst>
          </p:cNvPr>
          <p:cNvGrpSpPr/>
          <p:nvPr/>
        </p:nvGrpSpPr>
        <p:grpSpPr>
          <a:xfrm>
            <a:off x="6822651" y="2409522"/>
            <a:ext cx="585679" cy="448404"/>
            <a:chOff x="9380234" y="1720696"/>
            <a:chExt cx="668208" cy="546327"/>
          </a:xfrm>
        </p:grpSpPr>
        <p:pic>
          <p:nvPicPr>
            <p:cNvPr id="63" name="Graphic 62" descr="Database with solid fill">
              <a:extLst>
                <a:ext uri="{FF2B5EF4-FFF2-40B4-BE49-F238E27FC236}">
                  <a16:creationId xmlns:a16="http://schemas.microsoft.com/office/drawing/2014/main" id="{8D7B3E21-2557-616C-2BA9-BEF8034D557B}"/>
                </a:ext>
              </a:extLst>
            </p:cNvPr>
            <p:cNvPicPr>
              <a:picLocks noChangeAspect="1"/>
            </p:cNvPicPr>
            <p:nvPr/>
          </p:nvPicPr>
          <p:blipFill>
            <a:blip r:embed="rId33">
              <a:extLst>
                <a:ext uri="{96DAC541-7B7A-43D3-8B79-37D633B846F1}">
                  <asvg:svgBlip xmlns:asvg="http://schemas.microsoft.com/office/drawing/2016/SVG/main" r:embed="rId34"/>
                </a:ext>
              </a:extLst>
            </a:blip>
            <a:stretch>
              <a:fillRect/>
            </a:stretch>
          </p:blipFill>
          <p:spPr>
            <a:xfrm>
              <a:off x="9380234" y="1720696"/>
              <a:ext cx="371626" cy="371626"/>
            </a:xfrm>
            <a:prstGeom prst="rect">
              <a:avLst/>
            </a:prstGeom>
          </p:spPr>
        </p:pic>
        <p:pic>
          <p:nvPicPr>
            <p:cNvPr id="64" name="Graphic 63" descr="Database with solid fill">
              <a:extLst>
                <a:ext uri="{FF2B5EF4-FFF2-40B4-BE49-F238E27FC236}">
                  <a16:creationId xmlns:a16="http://schemas.microsoft.com/office/drawing/2014/main" id="{94AB2FB5-1398-212A-8C08-FCE962D5677E}"/>
                </a:ext>
              </a:extLst>
            </p:cNvPr>
            <p:cNvPicPr>
              <a:picLocks noChangeAspect="1"/>
            </p:cNvPicPr>
            <p:nvPr/>
          </p:nvPicPr>
          <p:blipFill>
            <a:blip r:embed="rId35">
              <a:extLst>
                <a:ext uri="{96DAC541-7B7A-43D3-8B79-37D633B846F1}">
                  <asvg:svgBlip xmlns:asvg="http://schemas.microsoft.com/office/drawing/2016/SVG/main" r:embed="rId36"/>
                </a:ext>
              </a:extLst>
            </a:blip>
            <a:stretch>
              <a:fillRect/>
            </a:stretch>
          </p:blipFill>
          <p:spPr>
            <a:xfrm>
              <a:off x="9676816" y="1730944"/>
              <a:ext cx="371626" cy="371626"/>
            </a:xfrm>
            <a:prstGeom prst="rect">
              <a:avLst/>
            </a:prstGeom>
          </p:spPr>
        </p:pic>
        <p:pic>
          <p:nvPicPr>
            <p:cNvPr id="65" name="Graphic 64" descr="Database with solid fill">
              <a:extLst>
                <a:ext uri="{FF2B5EF4-FFF2-40B4-BE49-F238E27FC236}">
                  <a16:creationId xmlns:a16="http://schemas.microsoft.com/office/drawing/2014/main" id="{6808A90E-9784-4DB9-80CB-8E5923B3BF3D}"/>
                </a:ext>
              </a:extLst>
            </p:cNvPr>
            <p:cNvPicPr>
              <a:picLocks noChangeAspect="1"/>
            </p:cNvPicPr>
            <p:nvPr/>
          </p:nvPicPr>
          <p:blipFill>
            <a:blip r:embed="rId37">
              <a:extLst>
                <a:ext uri="{96DAC541-7B7A-43D3-8B79-37D633B846F1}">
                  <asvg:svgBlip xmlns:asvg="http://schemas.microsoft.com/office/drawing/2016/SVG/main" r:embed="rId38"/>
                </a:ext>
              </a:extLst>
            </a:blip>
            <a:stretch>
              <a:fillRect/>
            </a:stretch>
          </p:blipFill>
          <p:spPr>
            <a:xfrm>
              <a:off x="9516231" y="1895397"/>
              <a:ext cx="371626" cy="371626"/>
            </a:xfrm>
            <a:prstGeom prst="rect">
              <a:avLst/>
            </a:prstGeom>
          </p:spPr>
        </p:pic>
      </p:grpSp>
      <p:sp>
        <p:nvSpPr>
          <p:cNvPr id="66" name="TextBox 65">
            <a:extLst>
              <a:ext uri="{FF2B5EF4-FFF2-40B4-BE49-F238E27FC236}">
                <a16:creationId xmlns:a16="http://schemas.microsoft.com/office/drawing/2014/main" id="{1925EA84-CBFD-58E4-A2C2-4474E06BED22}"/>
              </a:ext>
            </a:extLst>
          </p:cNvPr>
          <p:cNvSpPr txBox="1"/>
          <p:nvPr/>
        </p:nvSpPr>
        <p:spPr>
          <a:xfrm>
            <a:off x="5359433" y="2846457"/>
            <a:ext cx="1002388" cy="369332"/>
          </a:xfrm>
          <a:prstGeom prst="rect">
            <a:avLst/>
          </a:prstGeom>
          <a:noFill/>
        </p:spPr>
        <p:txBody>
          <a:bodyPr wrap="square" lIns="0" tIns="0" rIns="0" bIns="0">
            <a:spAutoFit/>
          </a:bodyPr>
          <a:lstStyle/>
          <a:p>
            <a:pPr algn="ctr" defTabSz="1097236"/>
            <a:r>
              <a:rPr lang="en-IN" sz="1200" dirty="0">
                <a:solidFill>
                  <a:srgbClr val="000000"/>
                </a:solidFill>
                <a:latin typeface="IBM Plex Sans" panose="020B0503050203000203" pitchFamily="34" charset="0"/>
                <a:ea typeface="Arial" panose="020B0604020202020204" pitchFamily="34" charset="0"/>
              </a:rPr>
              <a:t>Marts (R/T+DW) </a:t>
            </a:r>
            <a:endParaRPr lang="en-IN" sz="1200" dirty="0">
              <a:solidFill>
                <a:prstClr val="black"/>
              </a:solidFill>
              <a:latin typeface="IBM Plex Sans" panose="020B0503050203000203" pitchFamily="34" charset="0"/>
            </a:endParaRPr>
          </a:p>
        </p:txBody>
      </p:sp>
      <p:pic>
        <p:nvPicPr>
          <p:cNvPr id="69" name="Picture 8" descr="Graph Databases - M2M / IoT Integration Platform">
            <a:extLst>
              <a:ext uri="{FF2B5EF4-FFF2-40B4-BE49-F238E27FC236}">
                <a16:creationId xmlns:a16="http://schemas.microsoft.com/office/drawing/2014/main" id="{6F8D1C19-81CE-C9C8-2BB7-A3967C0421EC}"/>
              </a:ext>
            </a:extLst>
          </p:cNvPr>
          <p:cNvPicPr>
            <a:picLocks noChangeAspect="1" noChangeArrowheads="1"/>
          </p:cNvPicPr>
          <p:nvPr/>
        </p:nvPicPr>
        <p:blipFill>
          <a:blip r:embed="rId39">
            <a:extLst>
              <a:ext uri="{28A0092B-C50C-407E-A947-70E740481C1C}">
                <a14:useLocalDpi xmlns:a14="http://schemas.microsoft.com/office/drawing/2010/main" val="0"/>
              </a:ext>
            </a:extLst>
          </a:blip>
          <a:srcRect/>
          <a:stretch>
            <a:fillRect/>
          </a:stretch>
        </p:blipFill>
        <p:spPr bwMode="auto">
          <a:xfrm>
            <a:off x="5658260" y="2465204"/>
            <a:ext cx="360000" cy="360000"/>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sp>
        <p:nvSpPr>
          <p:cNvPr id="70" name="TextBox 69">
            <a:extLst>
              <a:ext uri="{FF2B5EF4-FFF2-40B4-BE49-F238E27FC236}">
                <a16:creationId xmlns:a16="http://schemas.microsoft.com/office/drawing/2014/main" id="{E7C99C13-0377-E74F-A1F3-9FC89EAC088F}"/>
              </a:ext>
            </a:extLst>
          </p:cNvPr>
          <p:cNvSpPr txBox="1"/>
          <p:nvPr/>
        </p:nvSpPr>
        <p:spPr>
          <a:xfrm>
            <a:off x="6186548" y="2846457"/>
            <a:ext cx="612000" cy="369332"/>
          </a:xfrm>
          <a:prstGeom prst="rect">
            <a:avLst/>
          </a:prstGeom>
          <a:noFill/>
        </p:spPr>
        <p:txBody>
          <a:bodyPr wrap="square" tIns="0" bIns="0">
            <a:spAutoFit/>
          </a:bodyPr>
          <a:lstStyle/>
          <a:p>
            <a:pPr algn="ctr" defTabSz="1097236"/>
            <a:r>
              <a:rPr lang="en-IN" sz="1200" dirty="0">
                <a:solidFill>
                  <a:srgbClr val="000000"/>
                </a:solidFill>
                <a:latin typeface="IBM Plex Sans" panose="020B0503050203000203" pitchFamily="34" charset="0"/>
                <a:ea typeface="Arial" panose="020B0604020202020204" pitchFamily="34" charset="0"/>
              </a:rPr>
              <a:t>Graph DB</a:t>
            </a:r>
            <a:endParaRPr lang="en-IN" sz="1200" dirty="0">
              <a:solidFill>
                <a:prstClr val="black"/>
              </a:solidFill>
              <a:latin typeface="IBM Plex Sans" panose="020B0503050203000203" pitchFamily="34" charset="0"/>
            </a:endParaRPr>
          </a:p>
        </p:txBody>
      </p:sp>
      <p:sp>
        <p:nvSpPr>
          <p:cNvPr id="67" name="TextBox 66">
            <a:extLst>
              <a:ext uri="{FF2B5EF4-FFF2-40B4-BE49-F238E27FC236}">
                <a16:creationId xmlns:a16="http://schemas.microsoft.com/office/drawing/2014/main" id="{E57E45CE-EAD1-E4C2-B368-1ED8B8364E5C}"/>
              </a:ext>
            </a:extLst>
          </p:cNvPr>
          <p:cNvSpPr txBox="1"/>
          <p:nvPr/>
        </p:nvSpPr>
        <p:spPr>
          <a:xfrm>
            <a:off x="6786834" y="2846457"/>
            <a:ext cx="648000" cy="369332"/>
          </a:xfrm>
          <a:prstGeom prst="rect">
            <a:avLst/>
          </a:prstGeom>
          <a:noFill/>
        </p:spPr>
        <p:txBody>
          <a:bodyPr wrap="square" tIns="0" bIns="0">
            <a:spAutoFit/>
          </a:bodyPr>
          <a:lstStyle/>
          <a:p>
            <a:pPr algn="ctr" defTabSz="1097236"/>
            <a:r>
              <a:rPr lang="en-IN" sz="1200" i="1" dirty="0">
                <a:solidFill>
                  <a:srgbClr val="000000"/>
                </a:solidFill>
                <a:latin typeface="IBM Plex Sans" panose="020B0503050203000203" pitchFamily="34" charset="0"/>
                <a:ea typeface="Arial" panose="020B0604020202020204" pitchFamily="34" charset="0"/>
              </a:rPr>
              <a:t>Vector DB</a:t>
            </a:r>
            <a:endParaRPr lang="en-IN" sz="1200" i="1" dirty="0">
              <a:solidFill>
                <a:prstClr val="black"/>
              </a:solidFill>
              <a:latin typeface="IBM Plex Sans" panose="020B0503050203000203" pitchFamily="34" charset="0"/>
            </a:endParaRPr>
          </a:p>
        </p:txBody>
      </p:sp>
      <p:pic>
        <p:nvPicPr>
          <p:cNvPr id="103" name="Graphic 102" descr="Database with solid fill">
            <a:extLst>
              <a:ext uri="{FF2B5EF4-FFF2-40B4-BE49-F238E27FC236}">
                <a16:creationId xmlns:a16="http://schemas.microsoft.com/office/drawing/2014/main" id="{5096C6EC-D113-C5BC-069F-2E2C520B5911}"/>
              </a:ext>
            </a:extLst>
          </p:cNvPr>
          <p:cNvPicPr>
            <a:picLocks noChangeAspect="1"/>
          </p:cNvPicPr>
          <p:nvPr/>
        </p:nvPicPr>
        <p:blipFill>
          <a:blip r:embed="rId37">
            <a:extLst>
              <a:ext uri="{96DAC541-7B7A-43D3-8B79-37D633B846F1}">
                <asvg:svgBlip xmlns:asvg="http://schemas.microsoft.com/office/drawing/2016/SVG/main" r:embed="rId40"/>
              </a:ext>
            </a:extLst>
          </a:blip>
          <a:stretch>
            <a:fillRect/>
          </a:stretch>
        </p:blipFill>
        <p:spPr>
          <a:xfrm>
            <a:off x="6240631" y="2390626"/>
            <a:ext cx="468000" cy="468000"/>
          </a:xfrm>
          <a:prstGeom prst="rect">
            <a:avLst/>
          </a:prstGeom>
        </p:spPr>
      </p:pic>
      <p:pic>
        <p:nvPicPr>
          <p:cNvPr id="118" name="Picture 8" descr="Zero-Copy&quot; Hybrid Bursting with No App Changes">
            <a:extLst>
              <a:ext uri="{FF2B5EF4-FFF2-40B4-BE49-F238E27FC236}">
                <a16:creationId xmlns:a16="http://schemas.microsoft.com/office/drawing/2014/main" id="{5DA092A2-4884-6503-E885-4EE650E12829}"/>
              </a:ext>
            </a:extLst>
          </p:cNvPr>
          <p:cNvPicPr>
            <a:picLocks noChangeAspect="1" noChangeArrowheads="1"/>
          </p:cNvPicPr>
          <p:nvPr/>
        </p:nvPicPr>
        <p:blipFill>
          <a:blip r:embed="rId41">
            <a:extLst>
              <a:ext uri="{28A0092B-C50C-407E-A947-70E740481C1C}">
                <a14:useLocalDpi xmlns:a14="http://schemas.microsoft.com/office/drawing/2010/main" val="0"/>
              </a:ext>
            </a:extLst>
          </a:blip>
          <a:srcRect/>
          <a:stretch>
            <a:fillRect/>
          </a:stretch>
        </p:blipFill>
        <p:spPr bwMode="auto">
          <a:xfrm>
            <a:off x="4779020" y="2357826"/>
            <a:ext cx="504000" cy="504000"/>
          </a:xfrm>
          <a:prstGeom prst="rect">
            <a:avLst/>
          </a:prstGeom>
          <a:noFill/>
          <a:extLst>
            <a:ext uri="{909E8E84-426E-40DD-AFC4-6F175D3DCCD1}">
              <a14:hiddenFill xmlns:a14="http://schemas.microsoft.com/office/drawing/2010/main">
                <a:solidFill>
                  <a:srgbClr val="FFFFFF"/>
                </a:solidFill>
              </a14:hiddenFill>
            </a:ext>
          </a:extLst>
        </p:spPr>
      </p:pic>
      <p:sp>
        <p:nvSpPr>
          <p:cNvPr id="119" name="TextBox 118">
            <a:extLst>
              <a:ext uri="{FF2B5EF4-FFF2-40B4-BE49-F238E27FC236}">
                <a16:creationId xmlns:a16="http://schemas.microsoft.com/office/drawing/2014/main" id="{33158853-1820-9139-576F-FB092B4C1CF7}"/>
              </a:ext>
            </a:extLst>
          </p:cNvPr>
          <p:cNvSpPr txBox="1"/>
          <p:nvPr/>
        </p:nvSpPr>
        <p:spPr>
          <a:xfrm>
            <a:off x="4546967" y="2846457"/>
            <a:ext cx="1002388" cy="369332"/>
          </a:xfrm>
          <a:prstGeom prst="rect">
            <a:avLst/>
          </a:prstGeom>
          <a:noFill/>
        </p:spPr>
        <p:txBody>
          <a:bodyPr wrap="square" tIns="0" bIns="0" rtlCol="0">
            <a:spAutoFit/>
          </a:bodyPr>
          <a:lstStyle/>
          <a:p>
            <a:pPr algn="ctr" defTabSz="1097236"/>
            <a:r>
              <a:rPr lang="en-IN" sz="1200" dirty="0">
                <a:solidFill>
                  <a:prstClr val="black"/>
                </a:solidFill>
                <a:latin typeface="IBM Plex Sans" panose="020B0503050203000203" pitchFamily="34" charset="0"/>
              </a:rPr>
              <a:t>Obj. Store (+archive)</a:t>
            </a:r>
          </a:p>
        </p:txBody>
      </p:sp>
      <p:sp>
        <p:nvSpPr>
          <p:cNvPr id="124" name="Rectangle 123">
            <a:extLst>
              <a:ext uri="{FF2B5EF4-FFF2-40B4-BE49-F238E27FC236}">
                <a16:creationId xmlns:a16="http://schemas.microsoft.com/office/drawing/2014/main" id="{01BA2029-652E-258A-9C19-543D582CFA78}"/>
              </a:ext>
            </a:extLst>
          </p:cNvPr>
          <p:cNvSpPr/>
          <p:nvPr/>
        </p:nvSpPr>
        <p:spPr>
          <a:xfrm>
            <a:off x="4620877" y="3362559"/>
            <a:ext cx="3505217" cy="1608947"/>
          </a:xfrm>
          <a:prstGeom prst="rect">
            <a:avLst/>
          </a:prstGeom>
          <a:noFill/>
          <a:ln w="12700">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defTabSz="1097236"/>
            <a:r>
              <a:rPr lang="en-IN" sz="1200" dirty="0">
                <a:solidFill>
                  <a:prstClr val="black"/>
                </a:solidFill>
                <a:latin typeface="IBM Plex Sans" panose="020B0503050203000203" pitchFamily="34" charset="0"/>
              </a:rPr>
              <a:t>Data Processing across storage </a:t>
            </a:r>
          </a:p>
        </p:txBody>
      </p:sp>
      <p:sp>
        <p:nvSpPr>
          <p:cNvPr id="127" name="Rectangle 126">
            <a:extLst>
              <a:ext uri="{FF2B5EF4-FFF2-40B4-BE49-F238E27FC236}">
                <a16:creationId xmlns:a16="http://schemas.microsoft.com/office/drawing/2014/main" id="{23C2328D-0385-3EF2-BB38-53A1B5A7A83C}"/>
              </a:ext>
            </a:extLst>
          </p:cNvPr>
          <p:cNvSpPr/>
          <p:nvPr/>
        </p:nvSpPr>
        <p:spPr>
          <a:xfrm>
            <a:off x="4691626" y="3703430"/>
            <a:ext cx="3348000" cy="244867"/>
          </a:xfrm>
          <a:prstGeom prst="rect">
            <a:avLst/>
          </a:prstGeom>
          <a:solidFill>
            <a:schemeClr val="bg1">
              <a:lumMod val="95000"/>
            </a:schemeClr>
          </a:solidFill>
          <a:ln w="12700">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097236"/>
            <a:r>
              <a:rPr lang="en-IN" sz="1200" dirty="0">
                <a:solidFill>
                  <a:prstClr val="black"/>
                </a:solidFill>
                <a:latin typeface="IBM Plex Sans" panose="020B0503050203000203" pitchFamily="34" charset="0"/>
              </a:rPr>
              <a:t>Real-time Stream Processing </a:t>
            </a:r>
          </a:p>
        </p:txBody>
      </p:sp>
      <p:sp>
        <p:nvSpPr>
          <p:cNvPr id="128" name="Rectangle 127">
            <a:extLst>
              <a:ext uri="{FF2B5EF4-FFF2-40B4-BE49-F238E27FC236}">
                <a16:creationId xmlns:a16="http://schemas.microsoft.com/office/drawing/2014/main" id="{A4D9021A-23EE-19C9-CDBA-EF69BED3F72D}"/>
              </a:ext>
            </a:extLst>
          </p:cNvPr>
          <p:cNvSpPr/>
          <p:nvPr/>
        </p:nvSpPr>
        <p:spPr>
          <a:xfrm>
            <a:off x="4688492" y="4017524"/>
            <a:ext cx="3348000" cy="244867"/>
          </a:xfrm>
          <a:prstGeom prst="rect">
            <a:avLst/>
          </a:prstGeom>
          <a:solidFill>
            <a:schemeClr val="bg1">
              <a:lumMod val="95000"/>
            </a:schemeClr>
          </a:solidFill>
          <a:ln w="12700">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097236"/>
            <a:r>
              <a:rPr lang="en-GB" sz="1200" dirty="0">
                <a:solidFill>
                  <a:prstClr val="black"/>
                </a:solidFill>
                <a:latin typeface="IBM Plex Sans" panose="020B0503050203000203" pitchFamily="34" charset="0"/>
              </a:rPr>
              <a:t>Batch data Transformation and </a:t>
            </a:r>
            <a:r>
              <a:rPr lang="en-IN" sz="1200" dirty="0">
                <a:solidFill>
                  <a:prstClr val="black"/>
                </a:solidFill>
                <a:latin typeface="IBM Plex Sans" panose="020B0503050203000203" pitchFamily="34" charset="0"/>
              </a:rPr>
              <a:t>Processing</a:t>
            </a:r>
          </a:p>
        </p:txBody>
      </p:sp>
      <p:sp>
        <p:nvSpPr>
          <p:cNvPr id="129" name="Rectangle 128">
            <a:extLst>
              <a:ext uri="{FF2B5EF4-FFF2-40B4-BE49-F238E27FC236}">
                <a16:creationId xmlns:a16="http://schemas.microsoft.com/office/drawing/2014/main" id="{2B08626A-AF00-5AE2-7FC5-36C100B1E23C}"/>
              </a:ext>
            </a:extLst>
          </p:cNvPr>
          <p:cNvSpPr/>
          <p:nvPr/>
        </p:nvSpPr>
        <p:spPr>
          <a:xfrm>
            <a:off x="4698259" y="4328964"/>
            <a:ext cx="1548000" cy="244867"/>
          </a:xfrm>
          <a:prstGeom prst="rect">
            <a:avLst/>
          </a:prstGeom>
          <a:solidFill>
            <a:schemeClr val="bg1">
              <a:lumMod val="95000"/>
            </a:schemeClr>
          </a:solidFill>
          <a:ln w="12700">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097236"/>
            <a:r>
              <a:rPr lang="en-US" sz="1200" dirty="0">
                <a:solidFill>
                  <a:prstClr val="black"/>
                </a:solidFill>
                <a:latin typeface="IBM Plex Sans" panose="020B0503050203000203" pitchFamily="34" charset="0"/>
              </a:rPr>
              <a:t>AI / ML processing</a:t>
            </a:r>
            <a:endParaRPr lang="en-IN" sz="1200" dirty="0">
              <a:solidFill>
                <a:prstClr val="black"/>
              </a:solidFill>
              <a:latin typeface="IBM Plex Sans" panose="020B0503050203000203" pitchFamily="34" charset="0"/>
            </a:endParaRPr>
          </a:p>
        </p:txBody>
      </p:sp>
      <p:sp>
        <p:nvSpPr>
          <p:cNvPr id="130" name="Rectangle 129">
            <a:extLst>
              <a:ext uri="{FF2B5EF4-FFF2-40B4-BE49-F238E27FC236}">
                <a16:creationId xmlns:a16="http://schemas.microsoft.com/office/drawing/2014/main" id="{D478EE49-4409-590C-B1AB-75F5EA1651DB}"/>
              </a:ext>
            </a:extLst>
          </p:cNvPr>
          <p:cNvSpPr/>
          <p:nvPr/>
        </p:nvSpPr>
        <p:spPr>
          <a:xfrm>
            <a:off x="4708026" y="4640404"/>
            <a:ext cx="3348000" cy="244867"/>
          </a:xfrm>
          <a:prstGeom prst="rect">
            <a:avLst/>
          </a:prstGeom>
          <a:solidFill>
            <a:schemeClr val="bg1">
              <a:lumMod val="95000"/>
            </a:schemeClr>
          </a:solidFill>
          <a:ln w="12700">
            <a:solidFill>
              <a:schemeClr val="bg1">
                <a:lumMod val="7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097236"/>
            <a:r>
              <a:rPr lang="en-US" sz="1200" i="1" dirty="0">
                <a:solidFill>
                  <a:prstClr val="black"/>
                </a:solidFill>
                <a:latin typeface="IBM Plex Sans" panose="020B0503050203000203" pitchFamily="34" charset="0"/>
              </a:rPr>
              <a:t>Large Language Models</a:t>
            </a:r>
            <a:endParaRPr lang="en-IN" sz="1200" i="1" dirty="0">
              <a:solidFill>
                <a:prstClr val="black"/>
              </a:solidFill>
              <a:latin typeface="IBM Plex Sans" panose="020B0503050203000203" pitchFamily="34" charset="0"/>
            </a:endParaRPr>
          </a:p>
        </p:txBody>
      </p:sp>
      <p:sp>
        <p:nvSpPr>
          <p:cNvPr id="131" name="Rectangle 130">
            <a:extLst>
              <a:ext uri="{FF2B5EF4-FFF2-40B4-BE49-F238E27FC236}">
                <a16:creationId xmlns:a16="http://schemas.microsoft.com/office/drawing/2014/main" id="{A84FC1FF-AC53-FEA3-87A2-7D0B94897660}"/>
              </a:ext>
            </a:extLst>
          </p:cNvPr>
          <p:cNvSpPr/>
          <p:nvPr/>
        </p:nvSpPr>
        <p:spPr>
          <a:xfrm>
            <a:off x="6308492" y="4324790"/>
            <a:ext cx="1728000" cy="244867"/>
          </a:xfrm>
          <a:prstGeom prst="rect">
            <a:avLst/>
          </a:prstGeom>
          <a:solidFill>
            <a:schemeClr val="bg1">
              <a:lumMod val="95000"/>
            </a:schemeClr>
          </a:solidFill>
          <a:ln w="12700">
            <a:solidFill>
              <a:schemeClr val="bg1">
                <a:lumMod val="7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tIns="0" bIns="0" rtlCol="0" anchor="ctr"/>
          <a:lstStyle/>
          <a:p>
            <a:pPr algn="ctr" defTabSz="1097236"/>
            <a:r>
              <a:rPr lang="en-US" sz="1200" i="1" dirty="0">
                <a:solidFill>
                  <a:prstClr val="black"/>
                </a:solidFill>
                <a:latin typeface="IBM Plex Sans" panose="020B0503050203000203" pitchFamily="34" charset="0"/>
              </a:rPr>
              <a:t>Gen AI pre-processing</a:t>
            </a:r>
            <a:endParaRPr lang="en-IN" sz="1200" i="1" dirty="0">
              <a:solidFill>
                <a:prstClr val="black"/>
              </a:solidFill>
              <a:latin typeface="IBM Plex Sans" panose="020B0503050203000203" pitchFamily="34" charset="0"/>
            </a:endParaRPr>
          </a:p>
        </p:txBody>
      </p:sp>
      <p:pic>
        <p:nvPicPr>
          <p:cNvPr id="132" name="Picture 131" descr="A blue cylinder with white letters on it&#10;&#10;Description automatically generated">
            <a:extLst>
              <a:ext uri="{FF2B5EF4-FFF2-40B4-BE49-F238E27FC236}">
                <a16:creationId xmlns:a16="http://schemas.microsoft.com/office/drawing/2014/main" id="{2AC56730-EC6E-ED40-8F1D-9F0D8EA4A8F9}"/>
              </a:ext>
            </a:extLst>
          </p:cNvPr>
          <p:cNvPicPr>
            <a:picLocks noChangeAspect="1"/>
          </p:cNvPicPr>
          <p:nvPr/>
        </p:nvPicPr>
        <p:blipFill>
          <a:blip r:embed="rId28">
            <a:grayscl/>
          </a:blip>
          <a:stretch>
            <a:fillRect/>
          </a:stretch>
        </p:blipFill>
        <p:spPr>
          <a:xfrm>
            <a:off x="7570301" y="2417933"/>
            <a:ext cx="396000" cy="396000"/>
          </a:xfrm>
          <a:prstGeom prst="rect">
            <a:avLst/>
          </a:prstGeom>
        </p:spPr>
      </p:pic>
      <p:sp>
        <p:nvSpPr>
          <p:cNvPr id="133" name="TextBox 132">
            <a:extLst>
              <a:ext uri="{FF2B5EF4-FFF2-40B4-BE49-F238E27FC236}">
                <a16:creationId xmlns:a16="http://schemas.microsoft.com/office/drawing/2014/main" id="{1DA688A8-8297-BD95-5990-256EBD86F650}"/>
              </a:ext>
            </a:extLst>
          </p:cNvPr>
          <p:cNvSpPr txBox="1"/>
          <p:nvPr/>
        </p:nvSpPr>
        <p:spPr>
          <a:xfrm>
            <a:off x="7442916" y="2850226"/>
            <a:ext cx="648000" cy="369332"/>
          </a:xfrm>
          <a:prstGeom prst="rect">
            <a:avLst/>
          </a:prstGeom>
          <a:noFill/>
        </p:spPr>
        <p:txBody>
          <a:bodyPr wrap="square" tIns="0" bIns="0">
            <a:spAutoFit/>
          </a:bodyPr>
          <a:lstStyle/>
          <a:p>
            <a:pPr algn="ctr" defTabSz="1097236"/>
            <a:r>
              <a:rPr lang="en-IN" sz="1200" i="1" dirty="0">
                <a:solidFill>
                  <a:srgbClr val="000000"/>
                </a:solidFill>
                <a:latin typeface="IBM Plex Sans" panose="020B0503050203000203" pitchFamily="34" charset="0"/>
                <a:ea typeface="Arial" panose="020B0604020202020204" pitchFamily="34" charset="0"/>
              </a:rPr>
              <a:t>Other NoSQL</a:t>
            </a:r>
            <a:endParaRPr lang="en-IN" sz="1200" i="1" dirty="0">
              <a:solidFill>
                <a:prstClr val="black"/>
              </a:solidFill>
              <a:latin typeface="IBM Plex Sans" panose="020B0503050203000203" pitchFamily="34" charset="0"/>
            </a:endParaRPr>
          </a:p>
        </p:txBody>
      </p:sp>
      <p:sp>
        <p:nvSpPr>
          <p:cNvPr id="11" name="Rectangle 10">
            <a:extLst>
              <a:ext uri="{FF2B5EF4-FFF2-40B4-BE49-F238E27FC236}">
                <a16:creationId xmlns:a16="http://schemas.microsoft.com/office/drawing/2014/main" id="{7CFA2BF9-BD24-A3BD-7068-F781EA1EBCA9}"/>
              </a:ext>
            </a:extLst>
          </p:cNvPr>
          <p:cNvSpPr/>
          <p:nvPr/>
        </p:nvSpPr>
        <p:spPr>
          <a:xfrm>
            <a:off x="4628238" y="688281"/>
            <a:ext cx="1080000" cy="1248421"/>
          </a:xfrm>
          <a:prstGeom prst="rect">
            <a:avLst/>
          </a:prstGeom>
          <a:solidFill>
            <a:schemeClr val="bg1"/>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defTabSz="1097236"/>
            <a:r>
              <a:rPr lang="en-IN" sz="1200" dirty="0">
                <a:solidFill>
                  <a:schemeClr val="tx1">
                    <a:lumMod val="75000"/>
                    <a:lumOff val="25000"/>
                  </a:schemeClr>
                </a:solidFill>
                <a:latin typeface="IBM Plex Sans" panose="020B0503050203000203" pitchFamily="34" charset="0"/>
              </a:rPr>
              <a:t>Lake</a:t>
            </a:r>
          </a:p>
        </p:txBody>
      </p:sp>
      <p:sp>
        <p:nvSpPr>
          <p:cNvPr id="135" name="Rectangle 134">
            <a:extLst>
              <a:ext uri="{FF2B5EF4-FFF2-40B4-BE49-F238E27FC236}">
                <a16:creationId xmlns:a16="http://schemas.microsoft.com/office/drawing/2014/main" id="{BF5DA45A-AA7B-B09F-CC4C-A2DEB6647D72}"/>
              </a:ext>
            </a:extLst>
          </p:cNvPr>
          <p:cNvSpPr/>
          <p:nvPr/>
        </p:nvSpPr>
        <p:spPr>
          <a:xfrm>
            <a:off x="5826707" y="688281"/>
            <a:ext cx="1080000" cy="1242014"/>
          </a:xfrm>
          <a:prstGeom prst="rect">
            <a:avLst/>
          </a:prstGeom>
          <a:solidFill>
            <a:schemeClr val="bg1"/>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defTabSz="1097236"/>
            <a:r>
              <a:rPr lang="en-IN" sz="1200" dirty="0">
                <a:solidFill>
                  <a:schemeClr val="tx1">
                    <a:lumMod val="75000"/>
                    <a:lumOff val="25000"/>
                  </a:schemeClr>
                </a:solidFill>
                <a:latin typeface="IBM Plex Sans" panose="020B0503050203000203" pitchFamily="34" charset="0"/>
              </a:rPr>
              <a:t>Warehouse</a:t>
            </a:r>
          </a:p>
        </p:txBody>
      </p:sp>
      <p:sp>
        <p:nvSpPr>
          <p:cNvPr id="137" name="Rectangle 136">
            <a:extLst>
              <a:ext uri="{FF2B5EF4-FFF2-40B4-BE49-F238E27FC236}">
                <a16:creationId xmlns:a16="http://schemas.microsoft.com/office/drawing/2014/main" id="{6853F43C-61CA-B78F-A5A7-4200BE9E9DD4}"/>
              </a:ext>
            </a:extLst>
          </p:cNvPr>
          <p:cNvSpPr/>
          <p:nvPr/>
        </p:nvSpPr>
        <p:spPr>
          <a:xfrm>
            <a:off x="7024036" y="693978"/>
            <a:ext cx="1080000" cy="1242014"/>
          </a:xfrm>
          <a:prstGeom prst="rect">
            <a:avLst/>
          </a:prstGeom>
          <a:solidFill>
            <a:schemeClr val="bg1"/>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defTabSz="1097236"/>
            <a:r>
              <a:rPr lang="en-IN" sz="1200" dirty="0">
                <a:solidFill>
                  <a:schemeClr val="tx1">
                    <a:lumMod val="75000"/>
                    <a:lumOff val="25000"/>
                  </a:schemeClr>
                </a:solidFill>
                <a:latin typeface="IBM Plex Sans" panose="020B0503050203000203" pitchFamily="34" charset="0"/>
              </a:rPr>
              <a:t>Data Prod.</a:t>
            </a:r>
          </a:p>
        </p:txBody>
      </p:sp>
      <p:sp>
        <p:nvSpPr>
          <p:cNvPr id="150" name="Rectangle 149">
            <a:extLst>
              <a:ext uri="{FF2B5EF4-FFF2-40B4-BE49-F238E27FC236}">
                <a16:creationId xmlns:a16="http://schemas.microsoft.com/office/drawing/2014/main" id="{E8EEC617-4F59-210C-D942-D358CC872C0C}"/>
              </a:ext>
            </a:extLst>
          </p:cNvPr>
          <p:cNvSpPr/>
          <p:nvPr/>
        </p:nvSpPr>
        <p:spPr>
          <a:xfrm>
            <a:off x="4619956" y="1059903"/>
            <a:ext cx="3478437" cy="256401"/>
          </a:xfrm>
          <a:prstGeom prst="rect">
            <a:avLst/>
          </a:prstGeom>
          <a:solidFill>
            <a:schemeClr val="bg1">
              <a:lumMod val="95000"/>
              <a:alpha val="50000"/>
            </a:schemeClr>
          </a:solidFill>
          <a:ln w="12700">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097236"/>
            <a:endParaRPr lang="en-IN" sz="1100" dirty="0">
              <a:solidFill>
                <a:prstClr val="black"/>
              </a:solidFill>
              <a:latin typeface="IBM Plex Sans" panose="020B0503050203000203" pitchFamily="34" charset="0"/>
            </a:endParaRPr>
          </a:p>
        </p:txBody>
      </p:sp>
      <p:sp>
        <p:nvSpPr>
          <p:cNvPr id="151" name="Rectangle 150">
            <a:extLst>
              <a:ext uri="{FF2B5EF4-FFF2-40B4-BE49-F238E27FC236}">
                <a16:creationId xmlns:a16="http://schemas.microsoft.com/office/drawing/2014/main" id="{0CDB32EC-4BA4-4584-D3D9-57559AEB9F1C}"/>
              </a:ext>
            </a:extLst>
          </p:cNvPr>
          <p:cNvSpPr/>
          <p:nvPr/>
        </p:nvSpPr>
        <p:spPr>
          <a:xfrm>
            <a:off x="4619956" y="1318540"/>
            <a:ext cx="3478437" cy="256401"/>
          </a:xfrm>
          <a:prstGeom prst="rect">
            <a:avLst/>
          </a:prstGeom>
          <a:solidFill>
            <a:schemeClr val="bg1">
              <a:lumMod val="95000"/>
              <a:alpha val="50000"/>
            </a:schemeClr>
          </a:solidFill>
          <a:ln w="12700">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097236"/>
            <a:endParaRPr lang="en-IN" sz="1100" dirty="0">
              <a:solidFill>
                <a:prstClr val="black"/>
              </a:solidFill>
              <a:latin typeface="IBM Plex Sans" panose="020B0503050203000203" pitchFamily="34" charset="0"/>
            </a:endParaRPr>
          </a:p>
        </p:txBody>
      </p:sp>
      <p:sp>
        <p:nvSpPr>
          <p:cNvPr id="152" name="Rectangle 151">
            <a:extLst>
              <a:ext uri="{FF2B5EF4-FFF2-40B4-BE49-F238E27FC236}">
                <a16:creationId xmlns:a16="http://schemas.microsoft.com/office/drawing/2014/main" id="{FFC459ED-6E2E-56CE-8265-0818A308CA29}"/>
              </a:ext>
            </a:extLst>
          </p:cNvPr>
          <p:cNvSpPr/>
          <p:nvPr/>
        </p:nvSpPr>
        <p:spPr>
          <a:xfrm>
            <a:off x="4619956" y="1577177"/>
            <a:ext cx="3478437" cy="256401"/>
          </a:xfrm>
          <a:prstGeom prst="rect">
            <a:avLst/>
          </a:prstGeom>
          <a:solidFill>
            <a:schemeClr val="bg1">
              <a:lumMod val="95000"/>
              <a:alpha val="50000"/>
            </a:schemeClr>
          </a:solidFill>
          <a:ln w="12700">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097236"/>
            <a:endParaRPr lang="en-IN" sz="1100" dirty="0">
              <a:solidFill>
                <a:prstClr val="black"/>
              </a:solidFill>
              <a:latin typeface="IBM Plex Sans" panose="020B0503050203000203" pitchFamily="34" charset="0"/>
            </a:endParaRPr>
          </a:p>
        </p:txBody>
      </p:sp>
      <p:pic>
        <p:nvPicPr>
          <p:cNvPr id="154" name="Graphic 153" descr="Document with solid fill">
            <a:extLst>
              <a:ext uri="{FF2B5EF4-FFF2-40B4-BE49-F238E27FC236}">
                <a16:creationId xmlns:a16="http://schemas.microsoft.com/office/drawing/2014/main" id="{1B1A1562-0863-199D-E1B3-F366338E1F64}"/>
              </a:ext>
            </a:extLst>
          </p:cNvPr>
          <p:cNvPicPr>
            <a:picLocks noChangeAspect="1"/>
          </p:cNvPicPr>
          <p:nvPr/>
        </p:nvPicPr>
        <p:blipFill>
          <a:blip r:embed="rId42">
            <a:extLst>
              <a:ext uri="{96DAC541-7B7A-43D3-8B79-37D633B846F1}">
                <asvg:svgBlip xmlns:asvg="http://schemas.microsoft.com/office/drawing/2016/SVG/main" r:embed="rId43"/>
              </a:ext>
            </a:extLst>
          </a:blip>
          <a:stretch>
            <a:fillRect/>
          </a:stretch>
        </p:blipFill>
        <p:spPr>
          <a:xfrm>
            <a:off x="4797862" y="1086408"/>
            <a:ext cx="196238" cy="196238"/>
          </a:xfrm>
          <a:prstGeom prst="rect">
            <a:avLst/>
          </a:prstGeom>
        </p:spPr>
      </p:pic>
      <p:pic>
        <p:nvPicPr>
          <p:cNvPr id="155" name="Graphic 154" descr="Document with solid fill">
            <a:extLst>
              <a:ext uri="{FF2B5EF4-FFF2-40B4-BE49-F238E27FC236}">
                <a16:creationId xmlns:a16="http://schemas.microsoft.com/office/drawing/2014/main" id="{3A7DCB96-2A91-F6B2-1339-978F7283586E}"/>
              </a:ext>
            </a:extLst>
          </p:cNvPr>
          <p:cNvPicPr>
            <a:picLocks noChangeAspect="1"/>
          </p:cNvPicPr>
          <p:nvPr/>
        </p:nvPicPr>
        <p:blipFill>
          <a:blip r:embed="rId42">
            <a:extLst>
              <a:ext uri="{96DAC541-7B7A-43D3-8B79-37D633B846F1}">
                <asvg:svgBlip xmlns:asvg="http://schemas.microsoft.com/office/drawing/2016/SVG/main" r:embed="rId43"/>
              </a:ext>
            </a:extLst>
          </a:blip>
          <a:stretch>
            <a:fillRect/>
          </a:stretch>
        </p:blipFill>
        <p:spPr>
          <a:xfrm>
            <a:off x="4996644" y="1086408"/>
            <a:ext cx="196238" cy="196238"/>
          </a:xfrm>
          <a:prstGeom prst="rect">
            <a:avLst/>
          </a:prstGeom>
        </p:spPr>
      </p:pic>
      <p:pic>
        <p:nvPicPr>
          <p:cNvPr id="156" name="Graphic 155" descr="Document with solid fill">
            <a:extLst>
              <a:ext uri="{FF2B5EF4-FFF2-40B4-BE49-F238E27FC236}">
                <a16:creationId xmlns:a16="http://schemas.microsoft.com/office/drawing/2014/main" id="{F78BD379-D569-45B7-D5E4-F1D577114779}"/>
              </a:ext>
            </a:extLst>
          </p:cNvPr>
          <p:cNvPicPr>
            <a:picLocks noChangeAspect="1"/>
          </p:cNvPicPr>
          <p:nvPr/>
        </p:nvPicPr>
        <p:blipFill>
          <a:blip r:embed="rId42">
            <a:extLst>
              <a:ext uri="{96DAC541-7B7A-43D3-8B79-37D633B846F1}">
                <asvg:svgBlip xmlns:asvg="http://schemas.microsoft.com/office/drawing/2016/SVG/main" r:embed="rId43"/>
              </a:ext>
            </a:extLst>
          </a:blip>
          <a:stretch>
            <a:fillRect/>
          </a:stretch>
        </p:blipFill>
        <p:spPr>
          <a:xfrm>
            <a:off x="5195426" y="1086408"/>
            <a:ext cx="196238" cy="196238"/>
          </a:xfrm>
          <a:prstGeom prst="rect">
            <a:avLst/>
          </a:prstGeom>
        </p:spPr>
      </p:pic>
      <p:pic>
        <p:nvPicPr>
          <p:cNvPr id="157" name="Graphic 156" descr="Document with solid fill">
            <a:extLst>
              <a:ext uri="{FF2B5EF4-FFF2-40B4-BE49-F238E27FC236}">
                <a16:creationId xmlns:a16="http://schemas.microsoft.com/office/drawing/2014/main" id="{05EB61C8-A659-DDA4-DF3A-3E0B4239D1DD}"/>
              </a:ext>
            </a:extLst>
          </p:cNvPr>
          <p:cNvPicPr>
            <a:picLocks noChangeAspect="1"/>
          </p:cNvPicPr>
          <p:nvPr/>
        </p:nvPicPr>
        <p:blipFill>
          <a:blip r:embed="rId42">
            <a:extLst>
              <a:ext uri="{96DAC541-7B7A-43D3-8B79-37D633B846F1}">
                <asvg:svgBlip xmlns:asvg="http://schemas.microsoft.com/office/drawing/2016/SVG/main" r:embed="rId43"/>
              </a:ext>
            </a:extLst>
          </a:blip>
          <a:stretch>
            <a:fillRect/>
          </a:stretch>
        </p:blipFill>
        <p:spPr>
          <a:xfrm>
            <a:off x="4802146" y="1344687"/>
            <a:ext cx="196238" cy="196238"/>
          </a:xfrm>
          <a:prstGeom prst="rect">
            <a:avLst/>
          </a:prstGeom>
        </p:spPr>
      </p:pic>
      <p:pic>
        <p:nvPicPr>
          <p:cNvPr id="158" name="Graphic 157" descr="Document with solid fill">
            <a:extLst>
              <a:ext uri="{FF2B5EF4-FFF2-40B4-BE49-F238E27FC236}">
                <a16:creationId xmlns:a16="http://schemas.microsoft.com/office/drawing/2014/main" id="{5C100441-59E8-6257-E0EB-59666CDC9C0C}"/>
              </a:ext>
            </a:extLst>
          </p:cNvPr>
          <p:cNvPicPr>
            <a:picLocks noChangeAspect="1"/>
          </p:cNvPicPr>
          <p:nvPr/>
        </p:nvPicPr>
        <p:blipFill>
          <a:blip r:embed="rId42">
            <a:extLst>
              <a:ext uri="{96DAC541-7B7A-43D3-8B79-37D633B846F1}">
                <asvg:svgBlip xmlns:asvg="http://schemas.microsoft.com/office/drawing/2016/SVG/main" r:embed="rId43"/>
              </a:ext>
            </a:extLst>
          </a:blip>
          <a:stretch>
            <a:fillRect/>
          </a:stretch>
        </p:blipFill>
        <p:spPr>
          <a:xfrm>
            <a:off x="5000928" y="1344687"/>
            <a:ext cx="196238" cy="196238"/>
          </a:xfrm>
          <a:prstGeom prst="rect">
            <a:avLst/>
          </a:prstGeom>
        </p:spPr>
      </p:pic>
      <p:pic>
        <p:nvPicPr>
          <p:cNvPr id="160" name="Graphic 159" descr="Document with solid fill">
            <a:extLst>
              <a:ext uri="{FF2B5EF4-FFF2-40B4-BE49-F238E27FC236}">
                <a16:creationId xmlns:a16="http://schemas.microsoft.com/office/drawing/2014/main" id="{EDAA8A49-E0A4-3118-0C89-87F43395AFB5}"/>
              </a:ext>
            </a:extLst>
          </p:cNvPr>
          <p:cNvPicPr>
            <a:picLocks noChangeAspect="1"/>
          </p:cNvPicPr>
          <p:nvPr/>
        </p:nvPicPr>
        <p:blipFill>
          <a:blip r:embed="rId42">
            <a:extLst>
              <a:ext uri="{96DAC541-7B7A-43D3-8B79-37D633B846F1}">
                <asvg:svgBlip xmlns:asvg="http://schemas.microsoft.com/office/drawing/2016/SVG/main" r:embed="rId43"/>
              </a:ext>
            </a:extLst>
          </a:blip>
          <a:stretch>
            <a:fillRect/>
          </a:stretch>
        </p:blipFill>
        <p:spPr>
          <a:xfrm>
            <a:off x="4806430" y="1602966"/>
            <a:ext cx="196238" cy="196238"/>
          </a:xfrm>
          <a:prstGeom prst="rect">
            <a:avLst/>
          </a:prstGeom>
        </p:spPr>
      </p:pic>
      <p:pic>
        <p:nvPicPr>
          <p:cNvPr id="161" name="Graphic 160" descr="Document with solid fill">
            <a:extLst>
              <a:ext uri="{FF2B5EF4-FFF2-40B4-BE49-F238E27FC236}">
                <a16:creationId xmlns:a16="http://schemas.microsoft.com/office/drawing/2014/main" id="{176BB39F-D62A-B36B-037A-3640682BA20D}"/>
              </a:ext>
            </a:extLst>
          </p:cNvPr>
          <p:cNvPicPr>
            <a:picLocks noChangeAspect="1"/>
          </p:cNvPicPr>
          <p:nvPr/>
        </p:nvPicPr>
        <p:blipFill>
          <a:blip r:embed="rId42">
            <a:extLst>
              <a:ext uri="{96DAC541-7B7A-43D3-8B79-37D633B846F1}">
                <asvg:svgBlip xmlns:asvg="http://schemas.microsoft.com/office/drawing/2016/SVG/main" r:embed="rId43"/>
              </a:ext>
            </a:extLst>
          </a:blip>
          <a:stretch>
            <a:fillRect/>
          </a:stretch>
        </p:blipFill>
        <p:spPr>
          <a:xfrm>
            <a:off x="5005212" y="1602966"/>
            <a:ext cx="196238" cy="196238"/>
          </a:xfrm>
          <a:prstGeom prst="rect">
            <a:avLst/>
          </a:prstGeom>
        </p:spPr>
      </p:pic>
      <p:pic>
        <p:nvPicPr>
          <p:cNvPr id="162" name="Graphic 161" descr="Document with solid fill">
            <a:extLst>
              <a:ext uri="{FF2B5EF4-FFF2-40B4-BE49-F238E27FC236}">
                <a16:creationId xmlns:a16="http://schemas.microsoft.com/office/drawing/2014/main" id="{03D1A95F-F171-B9B5-EC6C-F2F0DA217F89}"/>
              </a:ext>
            </a:extLst>
          </p:cNvPr>
          <p:cNvPicPr>
            <a:picLocks noChangeAspect="1"/>
          </p:cNvPicPr>
          <p:nvPr/>
        </p:nvPicPr>
        <p:blipFill>
          <a:blip r:embed="rId42">
            <a:extLst>
              <a:ext uri="{96DAC541-7B7A-43D3-8B79-37D633B846F1}">
                <asvg:svgBlip xmlns:asvg="http://schemas.microsoft.com/office/drawing/2016/SVG/main" r:embed="rId43"/>
              </a:ext>
            </a:extLst>
          </a:blip>
          <a:stretch>
            <a:fillRect/>
          </a:stretch>
        </p:blipFill>
        <p:spPr>
          <a:xfrm>
            <a:off x="5203994" y="1602966"/>
            <a:ext cx="196238" cy="196238"/>
          </a:xfrm>
          <a:prstGeom prst="rect">
            <a:avLst/>
          </a:prstGeom>
        </p:spPr>
      </p:pic>
      <p:sp>
        <p:nvSpPr>
          <p:cNvPr id="163" name="TextBox 162">
            <a:extLst>
              <a:ext uri="{FF2B5EF4-FFF2-40B4-BE49-F238E27FC236}">
                <a16:creationId xmlns:a16="http://schemas.microsoft.com/office/drawing/2014/main" id="{9D60FBA2-7CCB-16B0-E579-F0703B70D656}"/>
              </a:ext>
            </a:extLst>
          </p:cNvPr>
          <p:cNvSpPr txBox="1"/>
          <p:nvPr/>
        </p:nvSpPr>
        <p:spPr>
          <a:xfrm>
            <a:off x="5820377" y="1059903"/>
            <a:ext cx="729688" cy="276999"/>
          </a:xfrm>
          <a:prstGeom prst="rect">
            <a:avLst/>
          </a:prstGeom>
          <a:noFill/>
        </p:spPr>
        <p:txBody>
          <a:bodyPr wrap="none" rtlCol="0">
            <a:spAutoFit/>
          </a:bodyPr>
          <a:lstStyle/>
          <a:p>
            <a:pPr>
              <a:spcBef>
                <a:spcPts val="600"/>
              </a:spcBef>
            </a:pPr>
            <a:r>
              <a:rPr lang="en-US" sz="1200" dirty="0">
                <a:latin typeface="IBM Plex Sans" panose="020B0503050203000203" pitchFamily="34" charset="0"/>
              </a:rPr>
              <a:t>Product</a:t>
            </a:r>
          </a:p>
        </p:txBody>
      </p:sp>
      <p:sp>
        <p:nvSpPr>
          <p:cNvPr id="164" name="TextBox 163">
            <a:extLst>
              <a:ext uri="{FF2B5EF4-FFF2-40B4-BE49-F238E27FC236}">
                <a16:creationId xmlns:a16="http://schemas.microsoft.com/office/drawing/2014/main" id="{D74147BB-7786-84B5-C306-A08F94F0E924}"/>
              </a:ext>
            </a:extLst>
          </p:cNvPr>
          <p:cNvSpPr txBox="1"/>
          <p:nvPr/>
        </p:nvSpPr>
        <p:spPr>
          <a:xfrm>
            <a:off x="5820377" y="1318383"/>
            <a:ext cx="861134" cy="276999"/>
          </a:xfrm>
          <a:prstGeom prst="rect">
            <a:avLst/>
          </a:prstGeom>
          <a:noFill/>
        </p:spPr>
        <p:txBody>
          <a:bodyPr wrap="none" rtlCol="0">
            <a:spAutoFit/>
          </a:bodyPr>
          <a:lstStyle/>
          <a:p>
            <a:pPr>
              <a:spcBef>
                <a:spcPts val="600"/>
              </a:spcBef>
            </a:pPr>
            <a:r>
              <a:rPr lang="en-US" sz="1200" dirty="0">
                <a:latin typeface="IBM Plex Sans" panose="020B0503050203000203" pitchFamily="34" charset="0"/>
              </a:rPr>
              <a:t>Customer</a:t>
            </a:r>
          </a:p>
        </p:txBody>
      </p:sp>
      <p:sp>
        <p:nvSpPr>
          <p:cNvPr id="165" name="TextBox 164">
            <a:extLst>
              <a:ext uri="{FF2B5EF4-FFF2-40B4-BE49-F238E27FC236}">
                <a16:creationId xmlns:a16="http://schemas.microsoft.com/office/drawing/2014/main" id="{4001E2A9-23A5-446B-F8F3-1FBC631FFDC6}"/>
              </a:ext>
            </a:extLst>
          </p:cNvPr>
          <p:cNvSpPr txBox="1"/>
          <p:nvPr/>
        </p:nvSpPr>
        <p:spPr>
          <a:xfrm>
            <a:off x="5813796" y="1576415"/>
            <a:ext cx="577402" cy="276999"/>
          </a:xfrm>
          <a:prstGeom prst="rect">
            <a:avLst/>
          </a:prstGeom>
          <a:noFill/>
        </p:spPr>
        <p:txBody>
          <a:bodyPr wrap="none" rtlCol="0">
            <a:spAutoFit/>
          </a:bodyPr>
          <a:lstStyle/>
          <a:p>
            <a:pPr>
              <a:spcBef>
                <a:spcPts val="600"/>
              </a:spcBef>
            </a:pPr>
            <a:r>
              <a:rPr lang="en-US" sz="1200" i="1" dirty="0">
                <a:latin typeface="IBM Plex Sans" panose="020B0503050203000203" pitchFamily="34" charset="0"/>
              </a:rPr>
              <a:t>Other</a:t>
            </a:r>
          </a:p>
        </p:txBody>
      </p:sp>
      <p:sp>
        <p:nvSpPr>
          <p:cNvPr id="166" name="Regular Pentagon 165">
            <a:extLst>
              <a:ext uri="{FF2B5EF4-FFF2-40B4-BE49-F238E27FC236}">
                <a16:creationId xmlns:a16="http://schemas.microsoft.com/office/drawing/2014/main" id="{B0C59E5C-BA89-1240-205F-60D5E48250B7}"/>
              </a:ext>
            </a:extLst>
          </p:cNvPr>
          <p:cNvSpPr>
            <a:spLocks/>
          </p:cNvSpPr>
          <p:nvPr/>
        </p:nvSpPr>
        <p:spPr>
          <a:xfrm>
            <a:off x="7117394" y="1087146"/>
            <a:ext cx="180000" cy="180000"/>
          </a:xfrm>
          <a:prstGeom prst="pentagon">
            <a:avLst/>
          </a:prstGeom>
          <a:solidFill>
            <a:schemeClr val="accent4">
              <a:lumMod val="60000"/>
              <a:lumOff val="40000"/>
            </a:schemeClr>
          </a:solidFill>
          <a:ln w="3175">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097236"/>
            <a:endParaRPr lang="en-US" sz="1400" dirty="0">
              <a:solidFill>
                <a:schemeClr val="tx1"/>
              </a:solidFill>
              <a:latin typeface="IBM Plex Sans" panose="020B0503050203000203" pitchFamily="34" charset="0"/>
            </a:endParaRPr>
          </a:p>
        </p:txBody>
      </p:sp>
      <p:sp>
        <p:nvSpPr>
          <p:cNvPr id="168" name="Oval 167">
            <a:extLst>
              <a:ext uri="{FF2B5EF4-FFF2-40B4-BE49-F238E27FC236}">
                <a16:creationId xmlns:a16="http://schemas.microsoft.com/office/drawing/2014/main" id="{91EAC5FF-6A51-ACA4-5136-6AE3807FBF00}"/>
              </a:ext>
            </a:extLst>
          </p:cNvPr>
          <p:cNvSpPr>
            <a:spLocks noChangeAspect="1"/>
          </p:cNvSpPr>
          <p:nvPr/>
        </p:nvSpPr>
        <p:spPr>
          <a:xfrm>
            <a:off x="7418264" y="1120439"/>
            <a:ext cx="144000" cy="144000"/>
          </a:xfrm>
          <a:prstGeom prst="ellipse">
            <a:avLst/>
          </a:prstGeom>
          <a:solidFill>
            <a:schemeClr val="accent4">
              <a:lumMod val="60000"/>
              <a:lumOff val="40000"/>
            </a:schemeClr>
          </a:solidFill>
          <a:ln w="3175">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097236"/>
            <a:endParaRPr lang="en-US" sz="1400" dirty="0">
              <a:solidFill>
                <a:schemeClr val="tx1"/>
              </a:solidFill>
              <a:latin typeface="IBM Plex Sans" panose="020B0503050203000203" pitchFamily="34" charset="0"/>
            </a:endParaRPr>
          </a:p>
        </p:txBody>
      </p:sp>
      <p:sp>
        <p:nvSpPr>
          <p:cNvPr id="169" name="Rectangle 168">
            <a:extLst>
              <a:ext uri="{FF2B5EF4-FFF2-40B4-BE49-F238E27FC236}">
                <a16:creationId xmlns:a16="http://schemas.microsoft.com/office/drawing/2014/main" id="{F730A0D7-FA9C-14DB-8335-B13A425683B6}"/>
              </a:ext>
            </a:extLst>
          </p:cNvPr>
          <p:cNvSpPr>
            <a:spLocks noChangeAspect="1"/>
          </p:cNvSpPr>
          <p:nvPr/>
        </p:nvSpPr>
        <p:spPr>
          <a:xfrm>
            <a:off x="7143898" y="1637589"/>
            <a:ext cx="144000" cy="144000"/>
          </a:xfrm>
          <a:prstGeom prst="rect">
            <a:avLst/>
          </a:prstGeom>
          <a:solidFill>
            <a:schemeClr val="accent6">
              <a:lumMod val="20000"/>
              <a:lumOff val="80000"/>
            </a:schemeClr>
          </a:solidFill>
          <a:ln w="3175">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097236"/>
            <a:endParaRPr lang="en-US" sz="1400" dirty="0">
              <a:solidFill>
                <a:schemeClr val="tx1"/>
              </a:solidFill>
              <a:latin typeface="IBM Plex Sans" panose="020B0503050203000203" pitchFamily="34" charset="0"/>
            </a:endParaRPr>
          </a:p>
        </p:txBody>
      </p:sp>
      <p:sp>
        <p:nvSpPr>
          <p:cNvPr id="170" name="Rectangle 169">
            <a:extLst>
              <a:ext uri="{FF2B5EF4-FFF2-40B4-BE49-F238E27FC236}">
                <a16:creationId xmlns:a16="http://schemas.microsoft.com/office/drawing/2014/main" id="{25DF12ED-1C0E-5E95-F40B-A3709B107C1E}"/>
              </a:ext>
            </a:extLst>
          </p:cNvPr>
          <p:cNvSpPr>
            <a:spLocks noChangeAspect="1"/>
          </p:cNvSpPr>
          <p:nvPr/>
        </p:nvSpPr>
        <p:spPr>
          <a:xfrm>
            <a:off x="7414368" y="1379101"/>
            <a:ext cx="144000" cy="144000"/>
          </a:xfrm>
          <a:prstGeom prst="rect">
            <a:avLst/>
          </a:prstGeom>
          <a:solidFill>
            <a:schemeClr val="accent5">
              <a:lumMod val="20000"/>
              <a:lumOff val="80000"/>
            </a:schemeClr>
          </a:solidFill>
          <a:ln w="3175">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097236"/>
            <a:endParaRPr lang="en-US" sz="1400" dirty="0">
              <a:solidFill>
                <a:schemeClr val="tx1"/>
              </a:solidFill>
              <a:latin typeface="IBM Plex Sans" panose="020B0503050203000203" pitchFamily="34" charset="0"/>
            </a:endParaRPr>
          </a:p>
        </p:txBody>
      </p:sp>
      <p:sp>
        <p:nvSpPr>
          <p:cNvPr id="171" name="Regular Pentagon 170">
            <a:extLst>
              <a:ext uri="{FF2B5EF4-FFF2-40B4-BE49-F238E27FC236}">
                <a16:creationId xmlns:a16="http://schemas.microsoft.com/office/drawing/2014/main" id="{6F1ACFB6-D6CA-A306-6859-EDB6B4405D0B}"/>
              </a:ext>
            </a:extLst>
          </p:cNvPr>
          <p:cNvSpPr>
            <a:spLocks/>
          </p:cNvSpPr>
          <p:nvPr/>
        </p:nvSpPr>
        <p:spPr>
          <a:xfrm>
            <a:off x="7125528" y="1345082"/>
            <a:ext cx="180000" cy="180000"/>
          </a:xfrm>
          <a:prstGeom prst="pentagon">
            <a:avLst/>
          </a:prstGeom>
          <a:solidFill>
            <a:schemeClr val="accent5">
              <a:lumMod val="20000"/>
              <a:lumOff val="80000"/>
            </a:schemeClr>
          </a:solidFill>
          <a:ln w="3175">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097236"/>
            <a:endParaRPr lang="en-US" sz="1400" dirty="0">
              <a:solidFill>
                <a:schemeClr val="tx1"/>
              </a:solidFill>
              <a:latin typeface="IBM Plex Sans" panose="020B0503050203000203" pitchFamily="34" charset="0"/>
            </a:endParaRPr>
          </a:p>
        </p:txBody>
      </p:sp>
      <p:sp>
        <p:nvSpPr>
          <p:cNvPr id="172" name="Oval 171">
            <a:extLst>
              <a:ext uri="{FF2B5EF4-FFF2-40B4-BE49-F238E27FC236}">
                <a16:creationId xmlns:a16="http://schemas.microsoft.com/office/drawing/2014/main" id="{995747EC-926F-A878-EF02-C5339AAC8D3E}"/>
              </a:ext>
            </a:extLst>
          </p:cNvPr>
          <p:cNvSpPr>
            <a:spLocks noChangeAspect="1"/>
          </p:cNvSpPr>
          <p:nvPr/>
        </p:nvSpPr>
        <p:spPr>
          <a:xfrm>
            <a:off x="7411134" y="1631890"/>
            <a:ext cx="144000" cy="144000"/>
          </a:xfrm>
          <a:prstGeom prst="ellipse">
            <a:avLst/>
          </a:prstGeom>
          <a:solidFill>
            <a:schemeClr val="accent6">
              <a:lumMod val="20000"/>
              <a:lumOff val="80000"/>
            </a:schemeClr>
          </a:solidFill>
          <a:ln w="3175">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097236"/>
            <a:endParaRPr lang="en-US" sz="1400" dirty="0">
              <a:solidFill>
                <a:schemeClr val="tx1"/>
              </a:solidFill>
              <a:latin typeface="IBM Plex Sans" panose="020B0503050203000203" pitchFamily="34" charset="0"/>
            </a:endParaRPr>
          </a:p>
        </p:txBody>
      </p:sp>
      <p:sp>
        <p:nvSpPr>
          <p:cNvPr id="174" name="Regular Pentagon 173">
            <a:extLst>
              <a:ext uri="{FF2B5EF4-FFF2-40B4-BE49-F238E27FC236}">
                <a16:creationId xmlns:a16="http://schemas.microsoft.com/office/drawing/2014/main" id="{51640367-9535-BD03-3840-A9FCF6BE252C}"/>
              </a:ext>
            </a:extLst>
          </p:cNvPr>
          <p:cNvSpPr>
            <a:spLocks/>
          </p:cNvSpPr>
          <p:nvPr/>
        </p:nvSpPr>
        <p:spPr>
          <a:xfrm>
            <a:off x="7601172" y="1610369"/>
            <a:ext cx="180000" cy="180000"/>
          </a:xfrm>
          <a:prstGeom prst="pentagon">
            <a:avLst/>
          </a:prstGeom>
          <a:solidFill>
            <a:schemeClr val="accent6">
              <a:lumMod val="20000"/>
              <a:lumOff val="80000"/>
            </a:schemeClr>
          </a:solidFill>
          <a:ln w="3175">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097236"/>
            <a:endParaRPr lang="en-US" sz="1400" dirty="0">
              <a:solidFill>
                <a:schemeClr val="tx1"/>
              </a:solidFill>
              <a:latin typeface="IBM Plex Sans" panose="020B0503050203000203" pitchFamily="34" charset="0"/>
            </a:endParaRPr>
          </a:p>
        </p:txBody>
      </p:sp>
      <p:sp>
        <p:nvSpPr>
          <p:cNvPr id="175" name="Rectangle 174">
            <a:extLst>
              <a:ext uri="{FF2B5EF4-FFF2-40B4-BE49-F238E27FC236}">
                <a16:creationId xmlns:a16="http://schemas.microsoft.com/office/drawing/2014/main" id="{2891F432-AC0C-FA1C-C573-C55A47F099A3}"/>
              </a:ext>
            </a:extLst>
          </p:cNvPr>
          <p:cNvSpPr/>
          <p:nvPr/>
        </p:nvSpPr>
        <p:spPr>
          <a:xfrm>
            <a:off x="8366049" y="976199"/>
            <a:ext cx="1190869" cy="2229554"/>
          </a:xfrm>
          <a:prstGeom prst="rect">
            <a:avLst/>
          </a:prstGeom>
          <a:solidFill>
            <a:schemeClr val="bg1"/>
          </a:solidFill>
          <a:ln w="3175">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defTabSz="1097236"/>
            <a:r>
              <a:rPr lang="en-IN" sz="1200" dirty="0">
                <a:solidFill>
                  <a:prstClr val="black"/>
                </a:solidFill>
                <a:latin typeface="IBM Plex Sans" panose="020B0503050203000203" pitchFamily="34" charset="0"/>
              </a:rPr>
              <a:t>Data Marketplace</a:t>
            </a:r>
          </a:p>
          <a:p>
            <a:pPr algn="ctr" defTabSz="1097236"/>
            <a:endParaRPr lang="en-IN" sz="1200" dirty="0">
              <a:solidFill>
                <a:prstClr val="black"/>
              </a:solidFill>
              <a:latin typeface="IBM Plex Sans" panose="020B0503050203000203" pitchFamily="34" charset="0"/>
            </a:endParaRPr>
          </a:p>
          <a:p>
            <a:pPr algn="ctr" defTabSz="1097236"/>
            <a:endParaRPr lang="en-IN" sz="1200" dirty="0">
              <a:solidFill>
                <a:prstClr val="black"/>
              </a:solidFill>
              <a:latin typeface="IBM Plex Sans" panose="020B0503050203000203" pitchFamily="34" charset="0"/>
            </a:endParaRPr>
          </a:p>
          <a:p>
            <a:pPr algn="ctr" defTabSz="1097236"/>
            <a:endParaRPr lang="en-IN" sz="1200" dirty="0">
              <a:solidFill>
                <a:prstClr val="black"/>
              </a:solidFill>
              <a:latin typeface="IBM Plex Sans" panose="020B0503050203000203" pitchFamily="34" charset="0"/>
            </a:endParaRPr>
          </a:p>
          <a:p>
            <a:pPr algn="ctr" defTabSz="1097236"/>
            <a:endParaRPr lang="en-IN" sz="1200" dirty="0">
              <a:solidFill>
                <a:prstClr val="black"/>
              </a:solidFill>
              <a:latin typeface="IBM Plex Sans" panose="020B0503050203000203" pitchFamily="34" charset="0"/>
            </a:endParaRPr>
          </a:p>
          <a:p>
            <a:pPr algn="ctr" defTabSz="1097236"/>
            <a:endParaRPr lang="en-IN" sz="1200" dirty="0">
              <a:solidFill>
                <a:prstClr val="black"/>
              </a:solidFill>
              <a:latin typeface="IBM Plex Sans" panose="020B0503050203000203" pitchFamily="34" charset="0"/>
            </a:endParaRPr>
          </a:p>
        </p:txBody>
      </p:sp>
      <p:sp>
        <p:nvSpPr>
          <p:cNvPr id="76" name="TextBox 75">
            <a:extLst>
              <a:ext uri="{FF2B5EF4-FFF2-40B4-BE49-F238E27FC236}">
                <a16:creationId xmlns:a16="http://schemas.microsoft.com/office/drawing/2014/main" id="{374D189A-EC64-C821-7996-6EEED2A17DDB}"/>
              </a:ext>
            </a:extLst>
          </p:cNvPr>
          <p:cNvSpPr txBox="1"/>
          <p:nvPr/>
        </p:nvSpPr>
        <p:spPr>
          <a:xfrm>
            <a:off x="8454586" y="2772091"/>
            <a:ext cx="987167" cy="351877"/>
          </a:xfrm>
          <a:prstGeom prst="rect">
            <a:avLst/>
          </a:prstGeom>
          <a:solidFill>
            <a:schemeClr val="accent5">
              <a:lumMod val="20000"/>
              <a:lumOff val="80000"/>
            </a:schemeClr>
          </a:solidFill>
          <a:ln w="3175">
            <a:solidFill>
              <a:schemeClr val="accent5">
                <a:lumMod val="75000"/>
              </a:schemeClr>
            </a:solidFill>
            <a:prstDash val="dash"/>
          </a:ln>
        </p:spPr>
        <p:txBody>
          <a:bodyPr wrap="square" lIns="36000" rIns="36000" anchor="ctr">
            <a:noAutofit/>
          </a:bodyPr>
          <a:lstStyle/>
          <a:p>
            <a:pPr algn="ctr" defTabSz="1097236"/>
            <a:r>
              <a:rPr lang="en-IN" sz="1100" dirty="0">
                <a:solidFill>
                  <a:prstClr val="black"/>
                </a:solidFill>
                <a:latin typeface="IBM Plex Sans" panose="020B0503050203000203" pitchFamily="34" charset="0"/>
              </a:rPr>
              <a:t>Data Virtualization</a:t>
            </a:r>
          </a:p>
        </p:txBody>
      </p:sp>
      <p:sp>
        <p:nvSpPr>
          <p:cNvPr id="176" name="Rectangle 175">
            <a:extLst>
              <a:ext uri="{FF2B5EF4-FFF2-40B4-BE49-F238E27FC236}">
                <a16:creationId xmlns:a16="http://schemas.microsoft.com/office/drawing/2014/main" id="{7DF24C66-2514-7EE7-6F46-0C4A904DE25E}"/>
              </a:ext>
            </a:extLst>
          </p:cNvPr>
          <p:cNvSpPr/>
          <p:nvPr/>
        </p:nvSpPr>
        <p:spPr>
          <a:xfrm>
            <a:off x="8364914" y="3768481"/>
            <a:ext cx="1190869" cy="617396"/>
          </a:xfrm>
          <a:prstGeom prst="rect">
            <a:avLst/>
          </a:prstGeom>
          <a:solidFill>
            <a:schemeClr val="bg1"/>
          </a:solidFill>
          <a:ln w="12700">
            <a:solidFill>
              <a:schemeClr val="tx1">
                <a:lumMod val="50000"/>
                <a:lumOff val="50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defTabSz="1097236"/>
            <a:r>
              <a:rPr lang="en-IN" sz="1200" i="1" dirty="0">
                <a:solidFill>
                  <a:prstClr val="black"/>
                </a:solidFill>
                <a:latin typeface="IBM Plex Sans" panose="020B0503050203000203" pitchFamily="34" charset="0"/>
              </a:rPr>
              <a:t>AI marketplace (feature store)</a:t>
            </a:r>
          </a:p>
          <a:p>
            <a:pPr algn="ctr" defTabSz="1097236"/>
            <a:endParaRPr lang="en-IN" sz="1200" i="1" dirty="0">
              <a:solidFill>
                <a:prstClr val="black"/>
              </a:solidFill>
              <a:latin typeface="IBM Plex Sans" panose="020B0503050203000203" pitchFamily="34" charset="0"/>
            </a:endParaRPr>
          </a:p>
          <a:p>
            <a:pPr algn="ctr" defTabSz="1097236"/>
            <a:endParaRPr lang="en-IN" sz="1200" i="1" dirty="0">
              <a:solidFill>
                <a:prstClr val="black"/>
              </a:solidFill>
              <a:latin typeface="IBM Plex Sans" panose="020B0503050203000203" pitchFamily="34" charset="0"/>
            </a:endParaRPr>
          </a:p>
          <a:p>
            <a:pPr algn="ctr" defTabSz="1097236"/>
            <a:endParaRPr lang="en-IN" sz="1200" i="1" dirty="0">
              <a:solidFill>
                <a:prstClr val="black"/>
              </a:solidFill>
              <a:latin typeface="IBM Plex Sans" panose="020B0503050203000203" pitchFamily="34" charset="0"/>
            </a:endParaRPr>
          </a:p>
          <a:p>
            <a:pPr algn="ctr" defTabSz="1097236"/>
            <a:endParaRPr lang="en-IN" sz="1200" i="1" dirty="0">
              <a:solidFill>
                <a:prstClr val="black"/>
              </a:solidFill>
              <a:latin typeface="IBM Plex Sans" panose="020B0503050203000203" pitchFamily="34" charset="0"/>
            </a:endParaRPr>
          </a:p>
          <a:p>
            <a:pPr algn="ctr" defTabSz="1097236"/>
            <a:endParaRPr lang="en-IN" sz="1200" i="1" dirty="0">
              <a:solidFill>
                <a:prstClr val="black"/>
              </a:solidFill>
              <a:latin typeface="IBM Plex Sans" panose="020B0503050203000203" pitchFamily="34" charset="0"/>
            </a:endParaRPr>
          </a:p>
        </p:txBody>
      </p:sp>
      <p:sp>
        <p:nvSpPr>
          <p:cNvPr id="177" name="Rectangle 176">
            <a:extLst>
              <a:ext uri="{FF2B5EF4-FFF2-40B4-BE49-F238E27FC236}">
                <a16:creationId xmlns:a16="http://schemas.microsoft.com/office/drawing/2014/main" id="{0A7DE1FC-E126-D9DF-2C68-4B5A12549C1D}"/>
              </a:ext>
            </a:extLst>
          </p:cNvPr>
          <p:cNvSpPr/>
          <p:nvPr/>
        </p:nvSpPr>
        <p:spPr>
          <a:xfrm>
            <a:off x="8370704" y="4447382"/>
            <a:ext cx="1190869" cy="501749"/>
          </a:xfrm>
          <a:prstGeom prst="rect">
            <a:avLst/>
          </a:prstGeom>
          <a:solidFill>
            <a:schemeClr val="bg1"/>
          </a:solidFill>
          <a:ln w="12700">
            <a:solidFill>
              <a:schemeClr val="tx1">
                <a:lumMod val="50000"/>
                <a:lumOff val="50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defTabSz="1097236"/>
            <a:r>
              <a:rPr lang="en-IN" sz="1200" i="1" dirty="0">
                <a:solidFill>
                  <a:prstClr val="black"/>
                </a:solidFill>
                <a:latin typeface="IBM Plex Sans" panose="020B0503050203000203" pitchFamily="34" charset="0"/>
              </a:rPr>
              <a:t>Prompt Engineering</a:t>
            </a:r>
          </a:p>
          <a:p>
            <a:pPr algn="ctr" defTabSz="1097236"/>
            <a:endParaRPr lang="en-IN" sz="1200" i="1" dirty="0">
              <a:solidFill>
                <a:prstClr val="black"/>
              </a:solidFill>
              <a:latin typeface="IBM Plex Sans" panose="020B0503050203000203" pitchFamily="34" charset="0"/>
            </a:endParaRPr>
          </a:p>
          <a:p>
            <a:pPr algn="ctr" defTabSz="1097236"/>
            <a:endParaRPr lang="en-IN" sz="1200" i="1" dirty="0">
              <a:solidFill>
                <a:prstClr val="black"/>
              </a:solidFill>
              <a:latin typeface="IBM Plex Sans" panose="020B0503050203000203" pitchFamily="34" charset="0"/>
            </a:endParaRPr>
          </a:p>
          <a:p>
            <a:pPr algn="ctr" defTabSz="1097236"/>
            <a:endParaRPr lang="en-IN" sz="1200" i="1" dirty="0">
              <a:solidFill>
                <a:prstClr val="black"/>
              </a:solidFill>
              <a:latin typeface="IBM Plex Sans" panose="020B0503050203000203" pitchFamily="34" charset="0"/>
            </a:endParaRPr>
          </a:p>
          <a:p>
            <a:pPr algn="ctr" defTabSz="1097236"/>
            <a:endParaRPr lang="en-IN" sz="1200" i="1" dirty="0">
              <a:solidFill>
                <a:prstClr val="black"/>
              </a:solidFill>
              <a:latin typeface="IBM Plex Sans" panose="020B0503050203000203" pitchFamily="34" charset="0"/>
            </a:endParaRPr>
          </a:p>
          <a:p>
            <a:pPr algn="ctr" defTabSz="1097236"/>
            <a:endParaRPr lang="en-IN" sz="1200" i="1" dirty="0">
              <a:solidFill>
                <a:prstClr val="black"/>
              </a:solidFill>
              <a:latin typeface="IBM Plex Sans" panose="020B0503050203000203" pitchFamily="34" charset="0"/>
            </a:endParaRPr>
          </a:p>
        </p:txBody>
      </p:sp>
      <p:sp>
        <p:nvSpPr>
          <p:cNvPr id="178" name="Rectangle 177">
            <a:extLst>
              <a:ext uri="{FF2B5EF4-FFF2-40B4-BE49-F238E27FC236}">
                <a16:creationId xmlns:a16="http://schemas.microsoft.com/office/drawing/2014/main" id="{D2222ECE-0308-8704-F8B7-3125A2671611}"/>
              </a:ext>
            </a:extLst>
          </p:cNvPr>
          <p:cNvSpPr/>
          <p:nvPr/>
        </p:nvSpPr>
        <p:spPr>
          <a:xfrm>
            <a:off x="8364913" y="3273841"/>
            <a:ext cx="1190869" cy="443302"/>
          </a:xfrm>
          <a:prstGeom prst="rect">
            <a:avLst/>
          </a:prstGeom>
          <a:solidFill>
            <a:schemeClr val="bg1"/>
          </a:solidFill>
          <a:ln w="12700">
            <a:solidFill>
              <a:schemeClr val="tx1">
                <a:lumMod val="50000"/>
                <a:lumOff val="50000"/>
              </a:schemeClr>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defTabSz="1097236"/>
            <a:r>
              <a:rPr lang="en-IN" sz="1200" dirty="0">
                <a:solidFill>
                  <a:prstClr val="black"/>
                </a:solidFill>
                <a:latin typeface="IBM Plex Sans" panose="020B0503050203000203" pitchFamily="34" charset="0"/>
              </a:rPr>
              <a:t>API marketplace</a:t>
            </a:r>
          </a:p>
          <a:p>
            <a:pPr algn="ctr" defTabSz="1097236"/>
            <a:endParaRPr lang="en-IN" sz="1200" dirty="0">
              <a:solidFill>
                <a:prstClr val="black"/>
              </a:solidFill>
              <a:latin typeface="IBM Plex Sans" panose="020B0503050203000203" pitchFamily="34" charset="0"/>
            </a:endParaRPr>
          </a:p>
          <a:p>
            <a:pPr algn="ctr" defTabSz="1097236"/>
            <a:endParaRPr lang="en-IN" sz="1200" dirty="0">
              <a:solidFill>
                <a:prstClr val="black"/>
              </a:solidFill>
              <a:latin typeface="IBM Plex Sans" panose="020B0503050203000203" pitchFamily="34" charset="0"/>
            </a:endParaRPr>
          </a:p>
          <a:p>
            <a:pPr algn="ctr" defTabSz="1097236"/>
            <a:endParaRPr lang="en-IN" sz="1200" dirty="0">
              <a:solidFill>
                <a:prstClr val="black"/>
              </a:solidFill>
              <a:latin typeface="IBM Plex Sans" panose="020B0503050203000203" pitchFamily="34" charset="0"/>
            </a:endParaRPr>
          </a:p>
          <a:p>
            <a:pPr algn="ctr" defTabSz="1097236"/>
            <a:endParaRPr lang="en-IN" sz="1200" dirty="0">
              <a:solidFill>
                <a:prstClr val="black"/>
              </a:solidFill>
              <a:latin typeface="IBM Plex Sans" panose="020B0503050203000203" pitchFamily="34" charset="0"/>
            </a:endParaRPr>
          </a:p>
          <a:p>
            <a:pPr algn="ctr" defTabSz="1097236"/>
            <a:endParaRPr lang="en-IN" sz="1200" dirty="0">
              <a:solidFill>
                <a:prstClr val="black"/>
              </a:solidFill>
              <a:latin typeface="IBM Plex Sans" panose="020B0503050203000203" pitchFamily="34" charset="0"/>
            </a:endParaRPr>
          </a:p>
        </p:txBody>
      </p:sp>
      <p:sp>
        <p:nvSpPr>
          <p:cNvPr id="179" name="TextBox 178">
            <a:extLst>
              <a:ext uri="{FF2B5EF4-FFF2-40B4-BE49-F238E27FC236}">
                <a16:creationId xmlns:a16="http://schemas.microsoft.com/office/drawing/2014/main" id="{1FD527BF-6792-9418-5325-3703D864150B}"/>
              </a:ext>
            </a:extLst>
          </p:cNvPr>
          <p:cNvSpPr txBox="1"/>
          <p:nvPr/>
        </p:nvSpPr>
        <p:spPr>
          <a:xfrm>
            <a:off x="8473842" y="2018646"/>
            <a:ext cx="987167" cy="391992"/>
          </a:xfrm>
          <a:prstGeom prst="rect">
            <a:avLst/>
          </a:prstGeom>
          <a:solidFill>
            <a:schemeClr val="accent5">
              <a:lumMod val="20000"/>
              <a:lumOff val="80000"/>
            </a:schemeClr>
          </a:solidFill>
          <a:ln w="12700">
            <a:solidFill>
              <a:schemeClr val="accent5">
                <a:lumMod val="75000"/>
              </a:schemeClr>
            </a:solidFill>
            <a:prstDash val="dash"/>
          </a:ln>
        </p:spPr>
        <p:txBody>
          <a:bodyPr wrap="square" lIns="36000" rIns="36000" anchor="ctr">
            <a:noAutofit/>
          </a:bodyPr>
          <a:lstStyle>
            <a:defPPr>
              <a:defRPr lang="en-US"/>
            </a:defPPr>
            <a:lvl1pPr algn="ctr" defTabSz="1097236">
              <a:defRPr sz="1100" i="1">
                <a:solidFill>
                  <a:prstClr val="black"/>
                </a:solidFill>
                <a:latin typeface="IBM Plex Sans" panose="020B0503050203000203" pitchFamily="34" charset="0"/>
              </a:defRPr>
            </a:lvl1pPr>
          </a:lstStyle>
          <a:p>
            <a:r>
              <a:rPr lang="en-IN" dirty="0"/>
              <a:t>Stream Subscription</a:t>
            </a:r>
          </a:p>
        </p:txBody>
      </p:sp>
      <p:sp>
        <p:nvSpPr>
          <p:cNvPr id="180" name="TextBox 179">
            <a:extLst>
              <a:ext uri="{FF2B5EF4-FFF2-40B4-BE49-F238E27FC236}">
                <a16:creationId xmlns:a16="http://schemas.microsoft.com/office/drawing/2014/main" id="{546AF8A6-8502-7511-65B8-74B42BB7C88C}"/>
              </a:ext>
            </a:extLst>
          </p:cNvPr>
          <p:cNvSpPr txBox="1"/>
          <p:nvPr/>
        </p:nvSpPr>
        <p:spPr>
          <a:xfrm>
            <a:off x="8467639" y="1489290"/>
            <a:ext cx="987167" cy="212183"/>
          </a:xfrm>
          <a:prstGeom prst="rect">
            <a:avLst/>
          </a:prstGeom>
          <a:solidFill>
            <a:schemeClr val="accent5">
              <a:lumMod val="20000"/>
              <a:lumOff val="80000"/>
            </a:schemeClr>
          </a:solidFill>
          <a:ln w="3175">
            <a:solidFill>
              <a:schemeClr val="accent5">
                <a:lumMod val="75000"/>
              </a:schemeClr>
            </a:solidFill>
            <a:prstDash val="dash"/>
          </a:ln>
        </p:spPr>
        <p:txBody>
          <a:bodyPr wrap="square" lIns="36000" rIns="36000" anchor="ctr">
            <a:noAutofit/>
          </a:bodyPr>
          <a:lstStyle/>
          <a:p>
            <a:pPr algn="ctr" defTabSz="1097236"/>
            <a:r>
              <a:rPr lang="en-IN" sz="1100" dirty="0">
                <a:solidFill>
                  <a:prstClr val="black"/>
                </a:solidFill>
                <a:latin typeface="IBM Plex Sans" panose="020B0503050203000203" pitchFamily="34" charset="0"/>
              </a:rPr>
              <a:t>Self-service</a:t>
            </a:r>
          </a:p>
        </p:txBody>
      </p:sp>
      <p:sp>
        <p:nvSpPr>
          <p:cNvPr id="181" name="TextBox 180">
            <a:extLst>
              <a:ext uri="{FF2B5EF4-FFF2-40B4-BE49-F238E27FC236}">
                <a16:creationId xmlns:a16="http://schemas.microsoft.com/office/drawing/2014/main" id="{52A698BE-FC6B-91FD-A21F-6A6A5AE78C84}"/>
              </a:ext>
            </a:extLst>
          </p:cNvPr>
          <p:cNvSpPr txBox="1"/>
          <p:nvPr/>
        </p:nvSpPr>
        <p:spPr>
          <a:xfrm>
            <a:off x="8473843" y="1753968"/>
            <a:ext cx="987167" cy="212183"/>
          </a:xfrm>
          <a:prstGeom prst="rect">
            <a:avLst/>
          </a:prstGeom>
          <a:solidFill>
            <a:schemeClr val="accent5">
              <a:lumMod val="20000"/>
              <a:lumOff val="80000"/>
            </a:schemeClr>
          </a:solidFill>
          <a:ln w="12700">
            <a:solidFill>
              <a:schemeClr val="accent5">
                <a:lumMod val="75000"/>
              </a:schemeClr>
            </a:solidFill>
            <a:prstDash val="dash"/>
          </a:ln>
        </p:spPr>
        <p:txBody>
          <a:bodyPr wrap="square" lIns="36000" rIns="36000" anchor="ctr">
            <a:noAutofit/>
          </a:bodyPr>
          <a:lstStyle>
            <a:defPPr>
              <a:defRPr lang="en-US"/>
            </a:defPPr>
            <a:lvl1pPr algn="ctr" defTabSz="1097236">
              <a:defRPr sz="1100" i="1">
                <a:solidFill>
                  <a:prstClr val="black"/>
                </a:solidFill>
                <a:latin typeface="IBM Plex Sans" panose="020B0503050203000203" pitchFamily="34" charset="0"/>
              </a:defRPr>
            </a:lvl1pPr>
          </a:lstStyle>
          <a:p>
            <a:r>
              <a:rPr lang="en-IN" dirty="0"/>
              <a:t>Self-publish</a:t>
            </a:r>
          </a:p>
        </p:txBody>
      </p:sp>
      <p:sp>
        <p:nvSpPr>
          <p:cNvPr id="182" name="TextBox 181">
            <a:extLst>
              <a:ext uri="{FF2B5EF4-FFF2-40B4-BE49-F238E27FC236}">
                <a16:creationId xmlns:a16="http://schemas.microsoft.com/office/drawing/2014/main" id="{B92371F8-6B0C-96AD-8D75-41C1FFD1438C}"/>
              </a:ext>
            </a:extLst>
          </p:cNvPr>
          <p:cNvSpPr txBox="1"/>
          <p:nvPr/>
        </p:nvSpPr>
        <p:spPr>
          <a:xfrm>
            <a:off x="8461587" y="2463133"/>
            <a:ext cx="987167" cy="256462"/>
          </a:xfrm>
          <a:prstGeom prst="rect">
            <a:avLst/>
          </a:prstGeom>
          <a:solidFill>
            <a:schemeClr val="accent5">
              <a:lumMod val="20000"/>
              <a:lumOff val="80000"/>
            </a:schemeClr>
          </a:solidFill>
          <a:ln w="12700">
            <a:solidFill>
              <a:schemeClr val="accent5">
                <a:lumMod val="75000"/>
              </a:schemeClr>
            </a:solidFill>
            <a:prstDash val="dash"/>
          </a:ln>
        </p:spPr>
        <p:txBody>
          <a:bodyPr wrap="square" lIns="36000" rIns="36000" anchor="ctr">
            <a:noAutofit/>
          </a:bodyPr>
          <a:lstStyle>
            <a:defPPr>
              <a:defRPr lang="en-US"/>
            </a:defPPr>
            <a:lvl1pPr algn="ctr" defTabSz="1097236">
              <a:defRPr sz="1100" i="1">
                <a:solidFill>
                  <a:prstClr val="black"/>
                </a:solidFill>
                <a:latin typeface="IBM Plex Sans" panose="020B0503050203000203" pitchFamily="34" charset="0"/>
              </a:defRPr>
            </a:lvl1pPr>
          </a:lstStyle>
          <a:p>
            <a:r>
              <a:rPr lang="en-IN" dirty="0"/>
              <a:t>Data Sharing</a:t>
            </a:r>
          </a:p>
        </p:txBody>
      </p:sp>
      <p:sp>
        <p:nvSpPr>
          <p:cNvPr id="183" name="Title 1">
            <a:extLst>
              <a:ext uri="{FF2B5EF4-FFF2-40B4-BE49-F238E27FC236}">
                <a16:creationId xmlns:a16="http://schemas.microsoft.com/office/drawing/2014/main" id="{90E2BAB9-D7F9-7D89-A338-6444E6224073}"/>
              </a:ext>
            </a:extLst>
          </p:cNvPr>
          <p:cNvSpPr txBox="1">
            <a:spLocks/>
          </p:cNvSpPr>
          <p:nvPr/>
        </p:nvSpPr>
        <p:spPr>
          <a:xfrm>
            <a:off x="163496" y="93121"/>
            <a:ext cx="11281942" cy="452983"/>
          </a:xfrm>
          <a:prstGeom prst="rect">
            <a:avLst/>
          </a:prstGeom>
        </p:spPr>
        <p:txBody>
          <a:bodyPr vert="horz" lIns="91440" tIns="45720" rIns="91440" bIns="45720" rtlCol="0" anchor="ctr">
            <a:normAutofit/>
          </a:bodyPr>
          <a:lstStyle>
            <a:lvl1pPr>
              <a:lnSpc>
                <a:spcPct val="90000"/>
              </a:lnSpc>
              <a:spcBef>
                <a:spcPct val="0"/>
              </a:spcBef>
              <a:buNone/>
              <a:defRPr sz="2000" b="1">
                <a:latin typeface="IBM Plex Sans Condensed" panose="020B0506050203000203" pitchFamily="34" charset="77"/>
                <a:ea typeface="+mj-ea"/>
                <a:cs typeface="+mj-cs"/>
              </a:defRPr>
            </a:lvl1pPr>
          </a:lstStyle>
          <a:p>
            <a:r>
              <a:rPr lang="en-IN" dirty="0"/>
              <a:t>IBM is leveraging modern data platform reference architecture for the target data platform</a:t>
            </a:r>
          </a:p>
        </p:txBody>
      </p:sp>
    </p:spTree>
    <p:extLst>
      <p:ext uri="{BB962C8B-B14F-4D97-AF65-F5344CB8AC3E}">
        <p14:creationId xmlns:p14="http://schemas.microsoft.com/office/powerpoint/2010/main" val="5756169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6FFC65-A8D3-8199-A6EF-0084A1D8DE61}"/>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56FF2841-551B-7229-A860-318FBD96DF4B}"/>
              </a:ext>
            </a:extLst>
          </p:cNvPr>
          <p:cNvSpPr/>
          <p:nvPr/>
        </p:nvSpPr>
        <p:spPr>
          <a:xfrm>
            <a:off x="1878504" y="598387"/>
            <a:ext cx="2550162" cy="4459547"/>
          </a:xfrm>
          <a:prstGeom prst="rect">
            <a:avLst/>
          </a:prstGeom>
          <a:solidFill>
            <a:schemeClr val="bg1">
              <a:lumMod val="95000"/>
            </a:schemeClr>
          </a:solidFill>
          <a:ln w="12700" cmpd="sng">
            <a:solidFill>
              <a:schemeClr val="accent6">
                <a:lumMod val="50000"/>
                <a:alpha val="99000"/>
              </a:schemeClr>
            </a:solidFill>
            <a:prstDash val="solid"/>
            <a:extLst>
              <a:ext uri="{C807C97D-BFC1-408E-A445-0C87EB9F89A2}">
                <ask:lineSketchStyleProps xmlns:ask="http://schemas.microsoft.com/office/drawing/2018/sketchyshapes" sd="1219033472">
                  <a:custGeom>
                    <a:avLst/>
                    <a:gdLst>
                      <a:gd name="connsiteX0" fmla="*/ 0 w 5517100"/>
                      <a:gd name="connsiteY0" fmla="*/ 0 h 3705023"/>
                      <a:gd name="connsiteX1" fmla="*/ 496539 w 5517100"/>
                      <a:gd name="connsiteY1" fmla="*/ 0 h 3705023"/>
                      <a:gd name="connsiteX2" fmla="*/ 882736 w 5517100"/>
                      <a:gd name="connsiteY2" fmla="*/ 0 h 3705023"/>
                      <a:gd name="connsiteX3" fmla="*/ 1544788 w 5517100"/>
                      <a:gd name="connsiteY3" fmla="*/ 0 h 3705023"/>
                      <a:gd name="connsiteX4" fmla="*/ 2041327 w 5517100"/>
                      <a:gd name="connsiteY4" fmla="*/ 0 h 3705023"/>
                      <a:gd name="connsiteX5" fmla="*/ 2537866 w 5517100"/>
                      <a:gd name="connsiteY5" fmla="*/ 0 h 3705023"/>
                      <a:gd name="connsiteX6" fmla="*/ 3199918 w 5517100"/>
                      <a:gd name="connsiteY6" fmla="*/ 0 h 3705023"/>
                      <a:gd name="connsiteX7" fmla="*/ 3641286 w 5517100"/>
                      <a:gd name="connsiteY7" fmla="*/ 0 h 3705023"/>
                      <a:gd name="connsiteX8" fmla="*/ 4303338 w 5517100"/>
                      <a:gd name="connsiteY8" fmla="*/ 0 h 3705023"/>
                      <a:gd name="connsiteX9" fmla="*/ 4965390 w 5517100"/>
                      <a:gd name="connsiteY9" fmla="*/ 0 h 3705023"/>
                      <a:gd name="connsiteX10" fmla="*/ 5517100 w 5517100"/>
                      <a:gd name="connsiteY10" fmla="*/ 0 h 3705023"/>
                      <a:gd name="connsiteX11" fmla="*/ 5517100 w 5517100"/>
                      <a:gd name="connsiteY11" fmla="*/ 603389 h 3705023"/>
                      <a:gd name="connsiteX12" fmla="*/ 5517100 w 5517100"/>
                      <a:gd name="connsiteY12" fmla="*/ 1169729 h 3705023"/>
                      <a:gd name="connsiteX13" fmla="*/ 5517100 w 5517100"/>
                      <a:gd name="connsiteY13" fmla="*/ 1587867 h 3705023"/>
                      <a:gd name="connsiteX14" fmla="*/ 5517100 w 5517100"/>
                      <a:gd name="connsiteY14" fmla="*/ 2117156 h 3705023"/>
                      <a:gd name="connsiteX15" fmla="*/ 5517100 w 5517100"/>
                      <a:gd name="connsiteY15" fmla="*/ 2646445 h 3705023"/>
                      <a:gd name="connsiteX16" fmla="*/ 5517100 w 5517100"/>
                      <a:gd name="connsiteY16" fmla="*/ 3175734 h 3705023"/>
                      <a:gd name="connsiteX17" fmla="*/ 5517100 w 5517100"/>
                      <a:gd name="connsiteY17" fmla="*/ 3705023 h 3705023"/>
                      <a:gd name="connsiteX18" fmla="*/ 4910219 w 5517100"/>
                      <a:gd name="connsiteY18" fmla="*/ 3705023 h 3705023"/>
                      <a:gd name="connsiteX19" fmla="*/ 4524022 w 5517100"/>
                      <a:gd name="connsiteY19" fmla="*/ 3705023 h 3705023"/>
                      <a:gd name="connsiteX20" fmla="*/ 4082654 w 5517100"/>
                      <a:gd name="connsiteY20" fmla="*/ 3705023 h 3705023"/>
                      <a:gd name="connsiteX21" fmla="*/ 3420602 w 5517100"/>
                      <a:gd name="connsiteY21" fmla="*/ 3705023 h 3705023"/>
                      <a:gd name="connsiteX22" fmla="*/ 2868892 w 5517100"/>
                      <a:gd name="connsiteY22" fmla="*/ 3705023 h 3705023"/>
                      <a:gd name="connsiteX23" fmla="*/ 2427524 w 5517100"/>
                      <a:gd name="connsiteY23" fmla="*/ 3705023 h 3705023"/>
                      <a:gd name="connsiteX24" fmla="*/ 1875814 w 5517100"/>
                      <a:gd name="connsiteY24" fmla="*/ 3705023 h 3705023"/>
                      <a:gd name="connsiteX25" fmla="*/ 1489617 w 5517100"/>
                      <a:gd name="connsiteY25" fmla="*/ 3705023 h 3705023"/>
                      <a:gd name="connsiteX26" fmla="*/ 1103420 w 5517100"/>
                      <a:gd name="connsiteY26" fmla="*/ 3705023 h 3705023"/>
                      <a:gd name="connsiteX27" fmla="*/ 551710 w 5517100"/>
                      <a:gd name="connsiteY27" fmla="*/ 3705023 h 3705023"/>
                      <a:gd name="connsiteX28" fmla="*/ 0 w 5517100"/>
                      <a:gd name="connsiteY28" fmla="*/ 3705023 h 3705023"/>
                      <a:gd name="connsiteX29" fmla="*/ 0 w 5517100"/>
                      <a:gd name="connsiteY29" fmla="*/ 3138684 h 3705023"/>
                      <a:gd name="connsiteX30" fmla="*/ 0 w 5517100"/>
                      <a:gd name="connsiteY30" fmla="*/ 2646445 h 3705023"/>
                      <a:gd name="connsiteX31" fmla="*/ 0 w 5517100"/>
                      <a:gd name="connsiteY31" fmla="*/ 2228307 h 3705023"/>
                      <a:gd name="connsiteX32" fmla="*/ 0 w 5517100"/>
                      <a:gd name="connsiteY32" fmla="*/ 1661967 h 3705023"/>
                      <a:gd name="connsiteX33" fmla="*/ 0 w 5517100"/>
                      <a:gd name="connsiteY33" fmla="*/ 1206779 h 3705023"/>
                      <a:gd name="connsiteX34" fmla="*/ 0 w 5517100"/>
                      <a:gd name="connsiteY34" fmla="*/ 640440 h 3705023"/>
                      <a:gd name="connsiteX35" fmla="*/ 0 w 5517100"/>
                      <a:gd name="connsiteY35" fmla="*/ 0 h 3705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17100" h="3705023" extrusionOk="0">
                        <a:moveTo>
                          <a:pt x="0" y="0"/>
                        </a:moveTo>
                        <a:cubicBezTo>
                          <a:pt x="136378" y="-22571"/>
                          <a:pt x="263509" y="41984"/>
                          <a:pt x="496539" y="0"/>
                        </a:cubicBezTo>
                        <a:cubicBezTo>
                          <a:pt x="729569" y="-41984"/>
                          <a:pt x="802058" y="40759"/>
                          <a:pt x="882736" y="0"/>
                        </a:cubicBezTo>
                        <a:cubicBezTo>
                          <a:pt x="963414" y="-40759"/>
                          <a:pt x="1389642" y="63693"/>
                          <a:pt x="1544788" y="0"/>
                        </a:cubicBezTo>
                        <a:cubicBezTo>
                          <a:pt x="1699934" y="-63693"/>
                          <a:pt x="1922519" y="24155"/>
                          <a:pt x="2041327" y="0"/>
                        </a:cubicBezTo>
                        <a:cubicBezTo>
                          <a:pt x="2160135" y="-24155"/>
                          <a:pt x="2378845" y="9596"/>
                          <a:pt x="2537866" y="0"/>
                        </a:cubicBezTo>
                        <a:cubicBezTo>
                          <a:pt x="2696887" y="-9596"/>
                          <a:pt x="2968875" y="40693"/>
                          <a:pt x="3199918" y="0"/>
                        </a:cubicBezTo>
                        <a:cubicBezTo>
                          <a:pt x="3430961" y="-40693"/>
                          <a:pt x="3461340" y="758"/>
                          <a:pt x="3641286" y="0"/>
                        </a:cubicBezTo>
                        <a:cubicBezTo>
                          <a:pt x="3821232" y="-758"/>
                          <a:pt x="4088999" y="17944"/>
                          <a:pt x="4303338" y="0"/>
                        </a:cubicBezTo>
                        <a:cubicBezTo>
                          <a:pt x="4517677" y="-17944"/>
                          <a:pt x="4742167" y="16828"/>
                          <a:pt x="4965390" y="0"/>
                        </a:cubicBezTo>
                        <a:cubicBezTo>
                          <a:pt x="5188613" y="-16828"/>
                          <a:pt x="5365529" y="16223"/>
                          <a:pt x="5517100" y="0"/>
                        </a:cubicBezTo>
                        <a:cubicBezTo>
                          <a:pt x="5566659" y="209353"/>
                          <a:pt x="5516049" y="323191"/>
                          <a:pt x="5517100" y="603389"/>
                        </a:cubicBezTo>
                        <a:cubicBezTo>
                          <a:pt x="5518151" y="883587"/>
                          <a:pt x="5489366" y="909633"/>
                          <a:pt x="5517100" y="1169729"/>
                        </a:cubicBezTo>
                        <a:cubicBezTo>
                          <a:pt x="5544834" y="1429825"/>
                          <a:pt x="5478324" y="1490040"/>
                          <a:pt x="5517100" y="1587867"/>
                        </a:cubicBezTo>
                        <a:cubicBezTo>
                          <a:pt x="5555876" y="1685694"/>
                          <a:pt x="5454958" y="1922253"/>
                          <a:pt x="5517100" y="2117156"/>
                        </a:cubicBezTo>
                        <a:cubicBezTo>
                          <a:pt x="5579242" y="2312059"/>
                          <a:pt x="5513772" y="2432029"/>
                          <a:pt x="5517100" y="2646445"/>
                        </a:cubicBezTo>
                        <a:cubicBezTo>
                          <a:pt x="5520428" y="2860861"/>
                          <a:pt x="5459207" y="3066020"/>
                          <a:pt x="5517100" y="3175734"/>
                        </a:cubicBezTo>
                        <a:cubicBezTo>
                          <a:pt x="5574993" y="3285448"/>
                          <a:pt x="5474241" y="3591688"/>
                          <a:pt x="5517100" y="3705023"/>
                        </a:cubicBezTo>
                        <a:cubicBezTo>
                          <a:pt x="5358966" y="3745541"/>
                          <a:pt x="5117600" y="3646996"/>
                          <a:pt x="4910219" y="3705023"/>
                        </a:cubicBezTo>
                        <a:cubicBezTo>
                          <a:pt x="4702838" y="3763050"/>
                          <a:pt x="4702351" y="3704641"/>
                          <a:pt x="4524022" y="3705023"/>
                        </a:cubicBezTo>
                        <a:cubicBezTo>
                          <a:pt x="4345693" y="3705405"/>
                          <a:pt x="4178065" y="3671836"/>
                          <a:pt x="4082654" y="3705023"/>
                        </a:cubicBezTo>
                        <a:cubicBezTo>
                          <a:pt x="3987243" y="3738210"/>
                          <a:pt x="3727866" y="3680657"/>
                          <a:pt x="3420602" y="3705023"/>
                        </a:cubicBezTo>
                        <a:cubicBezTo>
                          <a:pt x="3113338" y="3729389"/>
                          <a:pt x="3092297" y="3703718"/>
                          <a:pt x="2868892" y="3705023"/>
                        </a:cubicBezTo>
                        <a:cubicBezTo>
                          <a:pt x="2645487" y="3706328"/>
                          <a:pt x="2554958" y="3652983"/>
                          <a:pt x="2427524" y="3705023"/>
                        </a:cubicBezTo>
                        <a:cubicBezTo>
                          <a:pt x="2300090" y="3757063"/>
                          <a:pt x="2075949" y="3647845"/>
                          <a:pt x="1875814" y="3705023"/>
                        </a:cubicBezTo>
                        <a:cubicBezTo>
                          <a:pt x="1675679" y="3762201"/>
                          <a:pt x="1657774" y="3662540"/>
                          <a:pt x="1489617" y="3705023"/>
                        </a:cubicBezTo>
                        <a:cubicBezTo>
                          <a:pt x="1321460" y="3747506"/>
                          <a:pt x="1211879" y="3692689"/>
                          <a:pt x="1103420" y="3705023"/>
                        </a:cubicBezTo>
                        <a:cubicBezTo>
                          <a:pt x="994961" y="3717357"/>
                          <a:pt x="724840" y="3651360"/>
                          <a:pt x="551710" y="3705023"/>
                        </a:cubicBezTo>
                        <a:cubicBezTo>
                          <a:pt x="378580" y="3758686"/>
                          <a:pt x="163039" y="3669227"/>
                          <a:pt x="0" y="3705023"/>
                        </a:cubicBezTo>
                        <a:cubicBezTo>
                          <a:pt x="-54728" y="3532296"/>
                          <a:pt x="66027" y="3319192"/>
                          <a:pt x="0" y="3138684"/>
                        </a:cubicBezTo>
                        <a:cubicBezTo>
                          <a:pt x="-66027" y="2958176"/>
                          <a:pt x="14804" y="2774809"/>
                          <a:pt x="0" y="2646445"/>
                        </a:cubicBezTo>
                        <a:cubicBezTo>
                          <a:pt x="-14804" y="2518081"/>
                          <a:pt x="46937" y="2384816"/>
                          <a:pt x="0" y="2228307"/>
                        </a:cubicBezTo>
                        <a:cubicBezTo>
                          <a:pt x="-46937" y="2071798"/>
                          <a:pt x="66945" y="1891444"/>
                          <a:pt x="0" y="1661967"/>
                        </a:cubicBezTo>
                        <a:cubicBezTo>
                          <a:pt x="-66945" y="1432490"/>
                          <a:pt x="4706" y="1318097"/>
                          <a:pt x="0" y="1206779"/>
                        </a:cubicBezTo>
                        <a:cubicBezTo>
                          <a:pt x="-4706" y="1095461"/>
                          <a:pt x="57983" y="767534"/>
                          <a:pt x="0" y="640440"/>
                        </a:cubicBezTo>
                        <a:cubicBezTo>
                          <a:pt x="-57983" y="513346"/>
                          <a:pt x="69228" y="284092"/>
                          <a:pt x="0" y="0"/>
                        </a:cubicBezTo>
                        <a:close/>
                      </a:path>
                    </a:pathLst>
                  </a:custGeom>
                  <ask:type>
                    <ask:lineSketchNone/>
                  </ask:type>
                </ask:lineSketchStyleProps>
              </a:ext>
            </a:extLst>
          </a:ln>
        </p:spPr>
        <p:style>
          <a:lnRef idx="2">
            <a:schemeClr val="accent1"/>
          </a:lnRef>
          <a:fillRef idx="1">
            <a:schemeClr val="lt1"/>
          </a:fillRef>
          <a:effectRef idx="0">
            <a:schemeClr val="accent1"/>
          </a:effectRef>
          <a:fontRef idx="minor">
            <a:schemeClr val="dk1"/>
          </a:fontRef>
        </p:style>
        <p:txBody>
          <a:bodyPr tIns="36000" rtlCol="0" anchor="t"/>
          <a:lstStyle/>
          <a:p>
            <a:pPr algn="ctr"/>
            <a:r>
              <a:rPr lang="en-IN" sz="1200" dirty="0">
                <a:latin typeface="IBM Plex Sans" panose="020B0503050203000203" pitchFamily="34" charset="0"/>
              </a:rPr>
              <a:t>Data Ingestion Layer</a:t>
            </a:r>
          </a:p>
        </p:txBody>
      </p:sp>
      <p:sp>
        <p:nvSpPr>
          <p:cNvPr id="3" name="Rectangle 2">
            <a:extLst>
              <a:ext uri="{FF2B5EF4-FFF2-40B4-BE49-F238E27FC236}">
                <a16:creationId xmlns:a16="http://schemas.microsoft.com/office/drawing/2014/main" id="{B8EA6F2F-F509-4119-8924-389240DEDA73}"/>
              </a:ext>
            </a:extLst>
          </p:cNvPr>
          <p:cNvSpPr/>
          <p:nvPr/>
        </p:nvSpPr>
        <p:spPr>
          <a:xfrm>
            <a:off x="1881563" y="5132316"/>
            <a:ext cx="9215041" cy="1241822"/>
          </a:xfrm>
          <a:prstGeom prst="rect">
            <a:avLst/>
          </a:prstGeom>
          <a:solidFill>
            <a:schemeClr val="accent1">
              <a:lumMod val="20000"/>
              <a:lumOff val="80000"/>
            </a:schemeClr>
          </a:solidFill>
          <a:ln w="12700" cmpd="sng">
            <a:solidFill>
              <a:schemeClr val="tx1">
                <a:alpha val="99000"/>
              </a:schemeClr>
            </a:solidFill>
            <a:prstDash val="solid"/>
            <a:extLst>
              <a:ext uri="{C807C97D-BFC1-408E-A445-0C87EB9F89A2}">
                <ask:lineSketchStyleProps xmlns:ask="http://schemas.microsoft.com/office/drawing/2018/sketchyshapes" sd="1219033472">
                  <a:custGeom>
                    <a:avLst/>
                    <a:gdLst>
                      <a:gd name="connsiteX0" fmla="*/ 0 w 5517100"/>
                      <a:gd name="connsiteY0" fmla="*/ 0 h 3705023"/>
                      <a:gd name="connsiteX1" fmla="*/ 496539 w 5517100"/>
                      <a:gd name="connsiteY1" fmla="*/ 0 h 3705023"/>
                      <a:gd name="connsiteX2" fmla="*/ 882736 w 5517100"/>
                      <a:gd name="connsiteY2" fmla="*/ 0 h 3705023"/>
                      <a:gd name="connsiteX3" fmla="*/ 1544788 w 5517100"/>
                      <a:gd name="connsiteY3" fmla="*/ 0 h 3705023"/>
                      <a:gd name="connsiteX4" fmla="*/ 2041327 w 5517100"/>
                      <a:gd name="connsiteY4" fmla="*/ 0 h 3705023"/>
                      <a:gd name="connsiteX5" fmla="*/ 2537866 w 5517100"/>
                      <a:gd name="connsiteY5" fmla="*/ 0 h 3705023"/>
                      <a:gd name="connsiteX6" fmla="*/ 3199918 w 5517100"/>
                      <a:gd name="connsiteY6" fmla="*/ 0 h 3705023"/>
                      <a:gd name="connsiteX7" fmla="*/ 3641286 w 5517100"/>
                      <a:gd name="connsiteY7" fmla="*/ 0 h 3705023"/>
                      <a:gd name="connsiteX8" fmla="*/ 4303338 w 5517100"/>
                      <a:gd name="connsiteY8" fmla="*/ 0 h 3705023"/>
                      <a:gd name="connsiteX9" fmla="*/ 4965390 w 5517100"/>
                      <a:gd name="connsiteY9" fmla="*/ 0 h 3705023"/>
                      <a:gd name="connsiteX10" fmla="*/ 5517100 w 5517100"/>
                      <a:gd name="connsiteY10" fmla="*/ 0 h 3705023"/>
                      <a:gd name="connsiteX11" fmla="*/ 5517100 w 5517100"/>
                      <a:gd name="connsiteY11" fmla="*/ 603389 h 3705023"/>
                      <a:gd name="connsiteX12" fmla="*/ 5517100 w 5517100"/>
                      <a:gd name="connsiteY12" fmla="*/ 1169729 h 3705023"/>
                      <a:gd name="connsiteX13" fmla="*/ 5517100 w 5517100"/>
                      <a:gd name="connsiteY13" fmla="*/ 1587867 h 3705023"/>
                      <a:gd name="connsiteX14" fmla="*/ 5517100 w 5517100"/>
                      <a:gd name="connsiteY14" fmla="*/ 2117156 h 3705023"/>
                      <a:gd name="connsiteX15" fmla="*/ 5517100 w 5517100"/>
                      <a:gd name="connsiteY15" fmla="*/ 2646445 h 3705023"/>
                      <a:gd name="connsiteX16" fmla="*/ 5517100 w 5517100"/>
                      <a:gd name="connsiteY16" fmla="*/ 3175734 h 3705023"/>
                      <a:gd name="connsiteX17" fmla="*/ 5517100 w 5517100"/>
                      <a:gd name="connsiteY17" fmla="*/ 3705023 h 3705023"/>
                      <a:gd name="connsiteX18" fmla="*/ 4910219 w 5517100"/>
                      <a:gd name="connsiteY18" fmla="*/ 3705023 h 3705023"/>
                      <a:gd name="connsiteX19" fmla="*/ 4524022 w 5517100"/>
                      <a:gd name="connsiteY19" fmla="*/ 3705023 h 3705023"/>
                      <a:gd name="connsiteX20" fmla="*/ 4082654 w 5517100"/>
                      <a:gd name="connsiteY20" fmla="*/ 3705023 h 3705023"/>
                      <a:gd name="connsiteX21" fmla="*/ 3420602 w 5517100"/>
                      <a:gd name="connsiteY21" fmla="*/ 3705023 h 3705023"/>
                      <a:gd name="connsiteX22" fmla="*/ 2868892 w 5517100"/>
                      <a:gd name="connsiteY22" fmla="*/ 3705023 h 3705023"/>
                      <a:gd name="connsiteX23" fmla="*/ 2427524 w 5517100"/>
                      <a:gd name="connsiteY23" fmla="*/ 3705023 h 3705023"/>
                      <a:gd name="connsiteX24" fmla="*/ 1875814 w 5517100"/>
                      <a:gd name="connsiteY24" fmla="*/ 3705023 h 3705023"/>
                      <a:gd name="connsiteX25" fmla="*/ 1489617 w 5517100"/>
                      <a:gd name="connsiteY25" fmla="*/ 3705023 h 3705023"/>
                      <a:gd name="connsiteX26" fmla="*/ 1103420 w 5517100"/>
                      <a:gd name="connsiteY26" fmla="*/ 3705023 h 3705023"/>
                      <a:gd name="connsiteX27" fmla="*/ 551710 w 5517100"/>
                      <a:gd name="connsiteY27" fmla="*/ 3705023 h 3705023"/>
                      <a:gd name="connsiteX28" fmla="*/ 0 w 5517100"/>
                      <a:gd name="connsiteY28" fmla="*/ 3705023 h 3705023"/>
                      <a:gd name="connsiteX29" fmla="*/ 0 w 5517100"/>
                      <a:gd name="connsiteY29" fmla="*/ 3138684 h 3705023"/>
                      <a:gd name="connsiteX30" fmla="*/ 0 w 5517100"/>
                      <a:gd name="connsiteY30" fmla="*/ 2646445 h 3705023"/>
                      <a:gd name="connsiteX31" fmla="*/ 0 w 5517100"/>
                      <a:gd name="connsiteY31" fmla="*/ 2228307 h 3705023"/>
                      <a:gd name="connsiteX32" fmla="*/ 0 w 5517100"/>
                      <a:gd name="connsiteY32" fmla="*/ 1661967 h 3705023"/>
                      <a:gd name="connsiteX33" fmla="*/ 0 w 5517100"/>
                      <a:gd name="connsiteY33" fmla="*/ 1206779 h 3705023"/>
                      <a:gd name="connsiteX34" fmla="*/ 0 w 5517100"/>
                      <a:gd name="connsiteY34" fmla="*/ 640440 h 3705023"/>
                      <a:gd name="connsiteX35" fmla="*/ 0 w 5517100"/>
                      <a:gd name="connsiteY35" fmla="*/ 0 h 3705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17100" h="3705023" extrusionOk="0">
                        <a:moveTo>
                          <a:pt x="0" y="0"/>
                        </a:moveTo>
                        <a:cubicBezTo>
                          <a:pt x="136378" y="-22571"/>
                          <a:pt x="263509" y="41984"/>
                          <a:pt x="496539" y="0"/>
                        </a:cubicBezTo>
                        <a:cubicBezTo>
                          <a:pt x="729569" y="-41984"/>
                          <a:pt x="802058" y="40759"/>
                          <a:pt x="882736" y="0"/>
                        </a:cubicBezTo>
                        <a:cubicBezTo>
                          <a:pt x="963414" y="-40759"/>
                          <a:pt x="1389642" y="63693"/>
                          <a:pt x="1544788" y="0"/>
                        </a:cubicBezTo>
                        <a:cubicBezTo>
                          <a:pt x="1699934" y="-63693"/>
                          <a:pt x="1922519" y="24155"/>
                          <a:pt x="2041327" y="0"/>
                        </a:cubicBezTo>
                        <a:cubicBezTo>
                          <a:pt x="2160135" y="-24155"/>
                          <a:pt x="2378845" y="9596"/>
                          <a:pt x="2537866" y="0"/>
                        </a:cubicBezTo>
                        <a:cubicBezTo>
                          <a:pt x="2696887" y="-9596"/>
                          <a:pt x="2968875" y="40693"/>
                          <a:pt x="3199918" y="0"/>
                        </a:cubicBezTo>
                        <a:cubicBezTo>
                          <a:pt x="3430961" y="-40693"/>
                          <a:pt x="3461340" y="758"/>
                          <a:pt x="3641286" y="0"/>
                        </a:cubicBezTo>
                        <a:cubicBezTo>
                          <a:pt x="3821232" y="-758"/>
                          <a:pt x="4088999" y="17944"/>
                          <a:pt x="4303338" y="0"/>
                        </a:cubicBezTo>
                        <a:cubicBezTo>
                          <a:pt x="4517677" y="-17944"/>
                          <a:pt x="4742167" y="16828"/>
                          <a:pt x="4965390" y="0"/>
                        </a:cubicBezTo>
                        <a:cubicBezTo>
                          <a:pt x="5188613" y="-16828"/>
                          <a:pt x="5365529" y="16223"/>
                          <a:pt x="5517100" y="0"/>
                        </a:cubicBezTo>
                        <a:cubicBezTo>
                          <a:pt x="5566659" y="209353"/>
                          <a:pt x="5516049" y="323191"/>
                          <a:pt x="5517100" y="603389"/>
                        </a:cubicBezTo>
                        <a:cubicBezTo>
                          <a:pt x="5518151" y="883587"/>
                          <a:pt x="5489366" y="909633"/>
                          <a:pt x="5517100" y="1169729"/>
                        </a:cubicBezTo>
                        <a:cubicBezTo>
                          <a:pt x="5544834" y="1429825"/>
                          <a:pt x="5478324" y="1490040"/>
                          <a:pt x="5517100" y="1587867"/>
                        </a:cubicBezTo>
                        <a:cubicBezTo>
                          <a:pt x="5555876" y="1685694"/>
                          <a:pt x="5454958" y="1922253"/>
                          <a:pt x="5517100" y="2117156"/>
                        </a:cubicBezTo>
                        <a:cubicBezTo>
                          <a:pt x="5579242" y="2312059"/>
                          <a:pt x="5513772" y="2432029"/>
                          <a:pt x="5517100" y="2646445"/>
                        </a:cubicBezTo>
                        <a:cubicBezTo>
                          <a:pt x="5520428" y="2860861"/>
                          <a:pt x="5459207" y="3066020"/>
                          <a:pt x="5517100" y="3175734"/>
                        </a:cubicBezTo>
                        <a:cubicBezTo>
                          <a:pt x="5574993" y="3285448"/>
                          <a:pt x="5474241" y="3591688"/>
                          <a:pt x="5517100" y="3705023"/>
                        </a:cubicBezTo>
                        <a:cubicBezTo>
                          <a:pt x="5358966" y="3745541"/>
                          <a:pt x="5117600" y="3646996"/>
                          <a:pt x="4910219" y="3705023"/>
                        </a:cubicBezTo>
                        <a:cubicBezTo>
                          <a:pt x="4702838" y="3763050"/>
                          <a:pt x="4702351" y="3704641"/>
                          <a:pt x="4524022" y="3705023"/>
                        </a:cubicBezTo>
                        <a:cubicBezTo>
                          <a:pt x="4345693" y="3705405"/>
                          <a:pt x="4178065" y="3671836"/>
                          <a:pt x="4082654" y="3705023"/>
                        </a:cubicBezTo>
                        <a:cubicBezTo>
                          <a:pt x="3987243" y="3738210"/>
                          <a:pt x="3727866" y="3680657"/>
                          <a:pt x="3420602" y="3705023"/>
                        </a:cubicBezTo>
                        <a:cubicBezTo>
                          <a:pt x="3113338" y="3729389"/>
                          <a:pt x="3092297" y="3703718"/>
                          <a:pt x="2868892" y="3705023"/>
                        </a:cubicBezTo>
                        <a:cubicBezTo>
                          <a:pt x="2645487" y="3706328"/>
                          <a:pt x="2554958" y="3652983"/>
                          <a:pt x="2427524" y="3705023"/>
                        </a:cubicBezTo>
                        <a:cubicBezTo>
                          <a:pt x="2300090" y="3757063"/>
                          <a:pt x="2075949" y="3647845"/>
                          <a:pt x="1875814" y="3705023"/>
                        </a:cubicBezTo>
                        <a:cubicBezTo>
                          <a:pt x="1675679" y="3762201"/>
                          <a:pt x="1657774" y="3662540"/>
                          <a:pt x="1489617" y="3705023"/>
                        </a:cubicBezTo>
                        <a:cubicBezTo>
                          <a:pt x="1321460" y="3747506"/>
                          <a:pt x="1211879" y="3692689"/>
                          <a:pt x="1103420" y="3705023"/>
                        </a:cubicBezTo>
                        <a:cubicBezTo>
                          <a:pt x="994961" y="3717357"/>
                          <a:pt x="724840" y="3651360"/>
                          <a:pt x="551710" y="3705023"/>
                        </a:cubicBezTo>
                        <a:cubicBezTo>
                          <a:pt x="378580" y="3758686"/>
                          <a:pt x="163039" y="3669227"/>
                          <a:pt x="0" y="3705023"/>
                        </a:cubicBezTo>
                        <a:cubicBezTo>
                          <a:pt x="-54728" y="3532296"/>
                          <a:pt x="66027" y="3319192"/>
                          <a:pt x="0" y="3138684"/>
                        </a:cubicBezTo>
                        <a:cubicBezTo>
                          <a:pt x="-66027" y="2958176"/>
                          <a:pt x="14804" y="2774809"/>
                          <a:pt x="0" y="2646445"/>
                        </a:cubicBezTo>
                        <a:cubicBezTo>
                          <a:pt x="-14804" y="2518081"/>
                          <a:pt x="46937" y="2384816"/>
                          <a:pt x="0" y="2228307"/>
                        </a:cubicBezTo>
                        <a:cubicBezTo>
                          <a:pt x="-46937" y="2071798"/>
                          <a:pt x="66945" y="1891444"/>
                          <a:pt x="0" y="1661967"/>
                        </a:cubicBezTo>
                        <a:cubicBezTo>
                          <a:pt x="-66945" y="1432490"/>
                          <a:pt x="4706" y="1318097"/>
                          <a:pt x="0" y="1206779"/>
                        </a:cubicBezTo>
                        <a:cubicBezTo>
                          <a:pt x="-4706" y="1095461"/>
                          <a:pt x="57983" y="767534"/>
                          <a:pt x="0" y="640440"/>
                        </a:cubicBezTo>
                        <a:cubicBezTo>
                          <a:pt x="-57983" y="513346"/>
                          <a:pt x="69228" y="284092"/>
                          <a:pt x="0" y="0"/>
                        </a:cubicBezTo>
                        <a:close/>
                      </a:path>
                    </a:pathLst>
                  </a:custGeom>
                  <ask:type>
                    <ask:lineSketchNone/>
                  </ask:type>
                </ask:lineSketchStyleProps>
              </a:ext>
            </a:extLst>
          </a:ln>
        </p:spPr>
        <p:style>
          <a:lnRef idx="2">
            <a:schemeClr val="accent1"/>
          </a:lnRef>
          <a:fillRef idx="1">
            <a:schemeClr val="lt1"/>
          </a:fillRef>
          <a:effectRef idx="0">
            <a:schemeClr val="accent1"/>
          </a:effectRef>
          <a:fontRef idx="minor">
            <a:schemeClr val="dk1"/>
          </a:fontRef>
        </p:style>
        <p:txBody>
          <a:bodyPr tIns="36000" rtlCol="0" anchor="t"/>
          <a:lstStyle/>
          <a:p>
            <a:pPr algn="ctr"/>
            <a:r>
              <a:rPr lang="en-IN" sz="1200" dirty="0">
                <a:latin typeface="IBM Plex Sans" panose="020B0503050203000203" pitchFamily="34" charset="0"/>
              </a:rPr>
              <a:t>Admin / Governance</a:t>
            </a:r>
          </a:p>
        </p:txBody>
      </p:sp>
      <p:sp>
        <p:nvSpPr>
          <p:cNvPr id="4" name="Rectangle 3">
            <a:extLst>
              <a:ext uri="{FF2B5EF4-FFF2-40B4-BE49-F238E27FC236}">
                <a16:creationId xmlns:a16="http://schemas.microsoft.com/office/drawing/2014/main" id="{3C10B24F-6789-FAE4-F023-FD3D8D8C6AF3}"/>
              </a:ext>
            </a:extLst>
          </p:cNvPr>
          <p:cNvSpPr/>
          <p:nvPr/>
        </p:nvSpPr>
        <p:spPr>
          <a:xfrm>
            <a:off x="284079" y="587477"/>
            <a:ext cx="1447424" cy="5766030"/>
          </a:xfrm>
          <a:prstGeom prst="rect">
            <a:avLst/>
          </a:prstGeom>
          <a:solidFill>
            <a:schemeClr val="bg1">
              <a:lumMod val="95000"/>
            </a:schemeClr>
          </a:solidFill>
          <a:ln w="12700" cmpd="sng">
            <a:solidFill>
              <a:schemeClr val="accent6">
                <a:lumMod val="50000"/>
                <a:alpha val="99000"/>
              </a:schemeClr>
            </a:solidFill>
            <a:prstDash val="solid"/>
            <a:extLst>
              <a:ext uri="{C807C97D-BFC1-408E-A445-0C87EB9F89A2}">
                <ask:lineSketchStyleProps xmlns:ask="http://schemas.microsoft.com/office/drawing/2018/sketchyshapes" sd="1219033472">
                  <a:custGeom>
                    <a:avLst/>
                    <a:gdLst>
                      <a:gd name="connsiteX0" fmla="*/ 0 w 5517100"/>
                      <a:gd name="connsiteY0" fmla="*/ 0 h 3705023"/>
                      <a:gd name="connsiteX1" fmla="*/ 496539 w 5517100"/>
                      <a:gd name="connsiteY1" fmla="*/ 0 h 3705023"/>
                      <a:gd name="connsiteX2" fmla="*/ 882736 w 5517100"/>
                      <a:gd name="connsiteY2" fmla="*/ 0 h 3705023"/>
                      <a:gd name="connsiteX3" fmla="*/ 1544788 w 5517100"/>
                      <a:gd name="connsiteY3" fmla="*/ 0 h 3705023"/>
                      <a:gd name="connsiteX4" fmla="*/ 2041327 w 5517100"/>
                      <a:gd name="connsiteY4" fmla="*/ 0 h 3705023"/>
                      <a:gd name="connsiteX5" fmla="*/ 2537866 w 5517100"/>
                      <a:gd name="connsiteY5" fmla="*/ 0 h 3705023"/>
                      <a:gd name="connsiteX6" fmla="*/ 3199918 w 5517100"/>
                      <a:gd name="connsiteY6" fmla="*/ 0 h 3705023"/>
                      <a:gd name="connsiteX7" fmla="*/ 3641286 w 5517100"/>
                      <a:gd name="connsiteY7" fmla="*/ 0 h 3705023"/>
                      <a:gd name="connsiteX8" fmla="*/ 4303338 w 5517100"/>
                      <a:gd name="connsiteY8" fmla="*/ 0 h 3705023"/>
                      <a:gd name="connsiteX9" fmla="*/ 4965390 w 5517100"/>
                      <a:gd name="connsiteY9" fmla="*/ 0 h 3705023"/>
                      <a:gd name="connsiteX10" fmla="*/ 5517100 w 5517100"/>
                      <a:gd name="connsiteY10" fmla="*/ 0 h 3705023"/>
                      <a:gd name="connsiteX11" fmla="*/ 5517100 w 5517100"/>
                      <a:gd name="connsiteY11" fmla="*/ 603389 h 3705023"/>
                      <a:gd name="connsiteX12" fmla="*/ 5517100 w 5517100"/>
                      <a:gd name="connsiteY12" fmla="*/ 1169729 h 3705023"/>
                      <a:gd name="connsiteX13" fmla="*/ 5517100 w 5517100"/>
                      <a:gd name="connsiteY13" fmla="*/ 1587867 h 3705023"/>
                      <a:gd name="connsiteX14" fmla="*/ 5517100 w 5517100"/>
                      <a:gd name="connsiteY14" fmla="*/ 2117156 h 3705023"/>
                      <a:gd name="connsiteX15" fmla="*/ 5517100 w 5517100"/>
                      <a:gd name="connsiteY15" fmla="*/ 2646445 h 3705023"/>
                      <a:gd name="connsiteX16" fmla="*/ 5517100 w 5517100"/>
                      <a:gd name="connsiteY16" fmla="*/ 3175734 h 3705023"/>
                      <a:gd name="connsiteX17" fmla="*/ 5517100 w 5517100"/>
                      <a:gd name="connsiteY17" fmla="*/ 3705023 h 3705023"/>
                      <a:gd name="connsiteX18" fmla="*/ 4910219 w 5517100"/>
                      <a:gd name="connsiteY18" fmla="*/ 3705023 h 3705023"/>
                      <a:gd name="connsiteX19" fmla="*/ 4524022 w 5517100"/>
                      <a:gd name="connsiteY19" fmla="*/ 3705023 h 3705023"/>
                      <a:gd name="connsiteX20" fmla="*/ 4082654 w 5517100"/>
                      <a:gd name="connsiteY20" fmla="*/ 3705023 h 3705023"/>
                      <a:gd name="connsiteX21" fmla="*/ 3420602 w 5517100"/>
                      <a:gd name="connsiteY21" fmla="*/ 3705023 h 3705023"/>
                      <a:gd name="connsiteX22" fmla="*/ 2868892 w 5517100"/>
                      <a:gd name="connsiteY22" fmla="*/ 3705023 h 3705023"/>
                      <a:gd name="connsiteX23" fmla="*/ 2427524 w 5517100"/>
                      <a:gd name="connsiteY23" fmla="*/ 3705023 h 3705023"/>
                      <a:gd name="connsiteX24" fmla="*/ 1875814 w 5517100"/>
                      <a:gd name="connsiteY24" fmla="*/ 3705023 h 3705023"/>
                      <a:gd name="connsiteX25" fmla="*/ 1489617 w 5517100"/>
                      <a:gd name="connsiteY25" fmla="*/ 3705023 h 3705023"/>
                      <a:gd name="connsiteX26" fmla="*/ 1103420 w 5517100"/>
                      <a:gd name="connsiteY26" fmla="*/ 3705023 h 3705023"/>
                      <a:gd name="connsiteX27" fmla="*/ 551710 w 5517100"/>
                      <a:gd name="connsiteY27" fmla="*/ 3705023 h 3705023"/>
                      <a:gd name="connsiteX28" fmla="*/ 0 w 5517100"/>
                      <a:gd name="connsiteY28" fmla="*/ 3705023 h 3705023"/>
                      <a:gd name="connsiteX29" fmla="*/ 0 w 5517100"/>
                      <a:gd name="connsiteY29" fmla="*/ 3138684 h 3705023"/>
                      <a:gd name="connsiteX30" fmla="*/ 0 w 5517100"/>
                      <a:gd name="connsiteY30" fmla="*/ 2646445 h 3705023"/>
                      <a:gd name="connsiteX31" fmla="*/ 0 w 5517100"/>
                      <a:gd name="connsiteY31" fmla="*/ 2228307 h 3705023"/>
                      <a:gd name="connsiteX32" fmla="*/ 0 w 5517100"/>
                      <a:gd name="connsiteY32" fmla="*/ 1661967 h 3705023"/>
                      <a:gd name="connsiteX33" fmla="*/ 0 w 5517100"/>
                      <a:gd name="connsiteY33" fmla="*/ 1206779 h 3705023"/>
                      <a:gd name="connsiteX34" fmla="*/ 0 w 5517100"/>
                      <a:gd name="connsiteY34" fmla="*/ 640440 h 3705023"/>
                      <a:gd name="connsiteX35" fmla="*/ 0 w 5517100"/>
                      <a:gd name="connsiteY35" fmla="*/ 0 h 3705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17100" h="3705023" extrusionOk="0">
                        <a:moveTo>
                          <a:pt x="0" y="0"/>
                        </a:moveTo>
                        <a:cubicBezTo>
                          <a:pt x="136378" y="-22571"/>
                          <a:pt x="263509" y="41984"/>
                          <a:pt x="496539" y="0"/>
                        </a:cubicBezTo>
                        <a:cubicBezTo>
                          <a:pt x="729569" y="-41984"/>
                          <a:pt x="802058" y="40759"/>
                          <a:pt x="882736" y="0"/>
                        </a:cubicBezTo>
                        <a:cubicBezTo>
                          <a:pt x="963414" y="-40759"/>
                          <a:pt x="1389642" y="63693"/>
                          <a:pt x="1544788" y="0"/>
                        </a:cubicBezTo>
                        <a:cubicBezTo>
                          <a:pt x="1699934" y="-63693"/>
                          <a:pt x="1922519" y="24155"/>
                          <a:pt x="2041327" y="0"/>
                        </a:cubicBezTo>
                        <a:cubicBezTo>
                          <a:pt x="2160135" y="-24155"/>
                          <a:pt x="2378845" y="9596"/>
                          <a:pt x="2537866" y="0"/>
                        </a:cubicBezTo>
                        <a:cubicBezTo>
                          <a:pt x="2696887" y="-9596"/>
                          <a:pt x="2968875" y="40693"/>
                          <a:pt x="3199918" y="0"/>
                        </a:cubicBezTo>
                        <a:cubicBezTo>
                          <a:pt x="3430961" y="-40693"/>
                          <a:pt x="3461340" y="758"/>
                          <a:pt x="3641286" y="0"/>
                        </a:cubicBezTo>
                        <a:cubicBezTo>
                          <a:pt x="3821232" y="-758"/>
                          <a:pt x="4088999" y="17944"/>
                          <a:pt x="4303338" y="0"/>
                        </a:cubicBezTo>
                        <a:cubicBezTo>
                          <a:pt x="4517677" y="-17944"/>
                          <a:pt x="4742167" y="16828"/>
                          <a:pt x="4965390" y="0"/>
                        </a:cubicBezTo>
                        <a:cubicBezTo>
                          <a:pt x="5188613" y="-16828"/>
                          <a:pt x="5365529" y="16223"/>
                          <a:pt x="5517100" y="0"/>
                        </a:cubicBezTo>
                        <a:cubicBezTo>
                          <a:pt x="5566659" y="209353"/>
                          <a:pt x="5516049" y="323191"/>
                          <a:pt x="5517100" y="603389"/>
                        </a:cubicBezTo>
                        <a:cubicBezTo>
                          <a:pt x="5518151" y="883587"/>
                          <a:pt x="5489366" y="909633"/>
                          <a:pt x="5517100" y="1169729"/>
                        </a:cubicBezTo>
                        <a:cubicBezTo>
                          <a:pt x="5544834" y="1429825"/>
                          <a:pt x="5478324" y="1490040"/>
                          <a:pt x="5517100" y="1587867"/>
                        </a:cubicBezTo>
                        <a:cubicBezTo>
                          <a:pt x="5555876" y="1685694"/>
                          <a:pt x="5454958" y="1922253"/>
                          <a:pt x="5517100" y="2117156"/>
                        </a:cubicBezTo>
                        <a:cubicBezTo>
                          <a:pt x="5579242" y="2312059"/>
                          <a:pt x="5513772" y="2432029"/>
                          <a:pt x="5517100" y="2646445"/>
                        </a:cubicBezTo>
                        <a:cubicBezTo>
                          <a:pt x="5520428" y="2860861"/>
                          <a:pt x="5459207" y="3066020"/>
                          <a:pt x="5517100" y="3175734"/>
                        </a:cubicBezTo>
                        <a:cubicBezTo>
                          <a:pt x="5574993" y="3285448"/>
                          <a:pt x="5474241" y="3591688"/>
                          <a:pt x="5517100" y="3705023"/>
                        </a:cubicBezTo>
                        <a:cubicBezTo>
                          <a:pt x="5358966" y="3745541"/>
                          <a:pt x="5117600" y="3646996"/>
                          <a:pt x="4910219" y="3705023"/>
                        </a:cubicBezTo>
                        <a:cubicBezTo>
                          <a:pt x="4702838" y="3763050"/>
                          <a:pt x="4702351" y="3704641"/>
                          <a:pt x="4524022" y="3705023"/>
                        </a:cubicBezTo>
                        <a:cubicBezTo>
                          <a:pt x="4345693" y="3705405"/>
                          <a:pt x="4178065" y="3671836"/>
                          <a:pt x="4082654" y="3705023"/>
                        </a:cubicBezTo>
                        <a:cubicBezTo>
                          <a:pt x="3987243" y="3738210"/>
                          <a:pt x="3727866" y="3680657"/>
                          <a:pt x="3420602" y="3705023"/>
                        </a:cubicBezTo>
                        <a:cubicBezTo>
                          <a:pt x="3113338" y="3729389"/>
                          <a:pt x="3092297" y="3703718"/>
                          <a:pt x="2868892" y="3705023"/>
                        </a:cubicBezTo>
                        <a:cubicBezTo>
                          <a:pt x="2645487" y="3706328"/>
                          <a:pt x="2554958" y="3652983"/>
                          <a:pt x="2427524" y="3705023"/>
                        </a:cubicBezTo>
                        <a:cubicBezTo>
                          <a:pt x="2300090" y="3757063"/>
                          <a:pt x="2075949" y="3647845"/>
                          <a:pt x="1875814" y="3705023"/>
                        </a:cubicBezTo>
                        <a:cubicBezTo>
                          <a:pt x="1675679" y="3762201"/>
                          <a:pt x="1657774" y="3662540"/>
                          <a:pt x="1489617" y="3705023"/>
                        </a:cubicBezTo>
                        <a:cubicBezTo>
                          <a:pt x="1321460" y="3747506"/>
                          <a:pt x="1211879" y="3692689"/>
                          <a:pt x="1103420" y="3705023"/>
                        </a:cubicBezTo>
                        <a:cubicBezTo>
                          <a:pt x="994961" y="3717357"/>
                          <a:pt x="724840" y="3651360"/>
                          <a:pt x="551710" y="3705023"/>
                        </a:cubicBezTo>
                        <a:cubicBezTo>
                          <a:pt x="378580" y="3758686"/>
                          <a:pt x="163039" y="3669227"/>
                          <a:pt x="0" y="3705023"/>
                        </a:cubicBezTo>
                        <a:cubicBezTo>
                          <a:pt x="-54728" y="3532296"/>
                          <a:pt x="66027" y="3319192"/>
                          <a:pt x="0" y="3138684"/>
                        </a:cubicBezTo>
                        <a:cubicBezTo>
                          <a:pt x="-66027" y="2958176"/>
                          <a:pt x="14804" y="2774809"/>
                          <a:pt x="0" y="2646445"/>
                        </a:cubicBezTo>
                        <a:cubicBezTo>
                          <a:pt x="-14804" y="2518081"/>
                          <a:pt x="46937" y="2384816"/>
                          <a:pt x="0" y="2228307"/>
                        </a:cubicBezTo>
                        <a:cubicBezTo>
                          <a:pt x="-46937" y="2071798"/>
                          <a:pt x="66945" y="1891444"/>
                          <a:pt x="0" y="1661967"/>
                        </a:cubicBezTo>
                        <a:cubicBezTo>
                          <a:pt x="-66945" y="1432490"/>
                          <a:pt x="4706" y="1318097"/>
                          <a:pt x="0" y="1206779"/>
                        </a:cubicBezTo>
                        <a:cubicBezTo>
                          <a:pt x="-4706" y="1095461"/>
                          <a:pt x="57983" y="767534"/>
                          <a:pt x="0" y="640440"/>
                        </a:cubicBezTo>
                        <a:cubicBezTo>
                          <a:pt x="-57983" y="513346"/>
                          <a:pt x="69228" y="284092"/>
                          <a:pt x="0" y="0"/>
                        </a:cubicBezTo>
                        <a:close/>
                      </a:path>
                    </a:pathLst>
                  </a:custGeom>
                  <ask:type>
                    <ask:lineSketchNone/>
                  </ask:type>
                </ask:lineSketchStyleProps>
              </a:ext>
            </a:extLst>
          </a:ln>
        </p:spPr>
        <p:style>
          <a:lnRef idx="2">
            <a:schemeClr val="accent1"/>
          </a:lnRef>
          <a:fillRef idx="1">
            <a:schemeClr val="lt1"/>
          </a:fillRef>
          <a:effectRef idx="0">
            <a:schemeClr val="accent1"/>
          </a:effectRef>
          <a:fontRef idx="minor">
            <a:schemeClr val="dk1"/>
          </a:fontRef>
        </p:style>
        <p:txBody>
          <a:bodyPr tIns="36000" rtlCol="0" anchor="t"/>
          <a:lstStyle/>
          <a:p>
            <a:pPr algn="ctr"/>
            <a:r>
              <a:rPr lang="en-IN" sz="1200" dirty="0">
                <a:latin typeface="IBM Plex Sans" panose="020B0503050203000203" pitchFamily="34" charset="0"/>
              </a:rPr>
              <a:t>Data Sources</a:t>
            </a:r>
          </a:p>
        </p:txBody>
      </p:sp>
      <p:sp>
        <p:nvSpPr>
          <p:cNvPr id="5" name="Rectangle 4">
            <a:extLst>
              <a:ext uri="{FF2B5EF4-FFF2-40B4-BE49-F238E27FC236}">
                <a16:creationId xmlns:a16="http://schemas.microsoft.com/office/drawing/2014/main" id="{2BC90B14-A6F9-AE12-B051-F3043F6D2AD1}"/>
              </a:ext>
            </a:extLst>
          </p:cNvPr>
          <p:cNvSpPr/>
          <p:nvPr/>
        </p:nvSpPr>
        <p:spPr>
          <a:xfrm>
            <a:off x="1981099" y="992181"/>
            <a:ext cx="865686" cy="3979325"/>
          </a:xfrm>
          <a:prstGeom prst="rect">
            <a:avLst/>
          </a:prstGeom>
          <a:solidFill>
            <a:schemeClr val="bg1"/>
          </a:solidFill>
          <a:ln w="12700">
            <a:solidFill>
              <a:schemeClr val="accent6">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097236"/>
            <a:endParaRPr lang="en-IN" sz="1800">
              <a:solidFill>
                <a:prstClr val="white"/>
              </a:solidFill>
              <a:latin typeface="Calibri" panose="020F0502020204030204"/>
            </a:endParaRPr>
          </a:p>
        </p:txBody>
      </p:sp>
      <p:sp>
        <p:nvSpPr>
          <p:cNvPr id="6" name="Rectangle 5">
            <a:extLst>
              <a:ext uri="{FF2B5EF4-FFF2-40B4-BE49-F238E27FC236}">
                <a16:creationId xmlns:a16="http://schemas.microsoft.com/office/drawing/2014/main" id="{577A7173-50A7-4E37-FAEC-37E101AE4E0C}"/>
              </a:ext>
            </a:extLst>
          </p:cNvPr>
          <p:cNvSpPr/>
          <p:nvPr/>
        </p:nvSpPr>
        <p:spPr>
          <a:xfrm>
            <a:off x="425868" y="1003040"/>
            <a:ext cx="1167928" cy="2071780"/>
          </a:xfrm>
          <a:prstGeom prst="rect">
            <a:avLst/>
          </a:prstGeom>
          <a:solidFill>
            <a:schemeClr val="bg1"/>
          </a:solidFill>
          <a:ln w="12700">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defTabSz="1097236"/>
            <a:r>
              <a:rPr lang="en-IN" sz="1200" dirty="0">
                <a:solidFill>
                  <a:schemeClr val="accent6">
                    <a:lumMod val="75000"/>
                  </a:schemeClr>
                </a:solidFill>
                <a:latin typeface="IBM Plex Sans" panose="020B0503050203000203" pitchFamily="34" charset="0"/>
              </a:rPr>
              <a:t>Structured Data</a:t>
            </a:r>
          </a:p>
        </p:txBody>
      </p:sp>
      <p:sp>
        <p:nvSpPr>
          <p:cNvPr id="7" name="TextBox 6">
            <a:extLst>
              <a:ext uri="{FF2B5EF4-FFF2-40B4-BE49-F238E27FC236}">
                <a16:creationId xmlns:a16="http://schemas.microsoft.com/office/drawing/2014/main" id="{42EB8DB8-10BC-6D7F-F0ED-E8F586F0CE6E}"/>
              </a:ext>
            </a:extLst>
          </p:cNvPr>
          <p:cNvSpPr txBox="1"/>
          <p:nvPr/>
        </p:nvSpPr>
        <p:spPr>
          <a:xfrm>
            <a:off x="544399" y="1853066"/>
            <a:ext cx="923651" cy="261610"/>
          </a:xfrm>
          <a:prstGeom prst="rect">
            <a:avLst/>
          </a:prstGeom>
          <a:noFill/>
        </p:spPr>
        <p:txBody>
          <a:bodyPr wrap="square" rtlCol="0">
            <a:spAutoFit/>
          </a:bodyPr>
          <a:lstStyle/>
          <a:p>
            <a:pPr algn="ctr" defTabSz="1097236"/>
            <a:r>
              <a:rPr lang="en-IN" sz="1050" dirty="0">
                <a:solidFill>
                  <a:schemeClr val="accent6">
                    <a:lumMod val="75000"/>
                  </a:schemeClr>
                </a:solidFill>
                <a:latin typeface="IBM Plex Sans" panose="020B0503050203000203" pitchFamily="34" charset="0"/>
                <a:ea typeface="Arial" panose="020B0604020202020204" pitchFamily="34" charset="0"/>
              </a:rPr>
              <a:t>RDBMS</a:t>
            </a:r>
          </a:p>
        </p:txBody>
      </p:sp>
      <p:sp>
        <p:nvSpPr>
          <p:cNvPr id="8" name="Rectangle 7">
            <a:extLst>
              <a:ext uri="{FF2B5EF4-FFF2-40B4-BE49-F238E27FC236}">
                <a16:creationId xmlns:a16="http://schemas.microsoft.com/office/drawing/2014/main" id="{20BDEA0E-6048-A1CD-E85B-448D56203FE0}"/>
              </a:ext>
            </a:extLst>
          </p:cNvPr>
          <p:cNvSpPr/>
          <p:nvPr/>
        </p:nvSpPr>
        <p:spPr>
          <a:xfrm>
            <a:off x="2969901" y="992182"/>
            <a:ext cx="1346465" cy="3979325"/>
          </a:xfrm>
          <a:prstGeom prst="rect">
            <a:avLst/>
          </a:prstGeom>
          <a:solidFill>
            <a:schemeClr val="bg1"/>
          </a:solidFill>
          <a:ln w="12700">
            <a:solidFill>
              <a:schemeClr val="accent6">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097236"/>
            <a:endParaRPr lang="en-IN" sz="1800" dirty="0">
              <a:solidFill>
                <a:prstClr val="white"/>
              </a:solidFill>
              <a:latin typeface="Calibri" panose="020F0502020204030204"/>
            </a:endParaRPr>
          </a:p>
        </p:txBody>
      </p:sp>
      <p:sp>
        <p:nvSpPr>
          <p:cNvPr id="9" name="Rectangle 8">
            <a:extLst>
              <a:ext uri="{FF2B5EF4-FFF2-40B4-BE49-F238E27FC236}">
                <a16:creationId xmlns:a16="http://schemas.microsoft.com/office/drawing/2014/main" id="{1F06FE5D-CDE6-7FAD-415D-2034DBBE41EA}"/>
              </a:ext>
            </a:extLst>
          </p:cNvPr>
          <p:cNvSpPr/>
          <p:nvPr/>
        </p:nvSpPr>
        <p:spPr>
          <a:xfrm>
            <a:off x="3135079" y="1720299"/>
            <a:ext cx="1013303" cy="2260665"/>
          </a:xfrm>
          <a:prstGeom prst="rect">
            <a:avLst/>
          </a:prstGeom>
          <a:solidFill>
            <a:schemeClr val="accent6">
              <a:lumMod val="20000"/>
              <a:lumOff val="80000"/>
            </a:schemeClr>
          </a:solidFill>
          <a:ln>
            <a:solidFill>
              <a:schemeClr val="accent6">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097236"/>
            <a:r>
              <a:rPr lang="en-IN" sz="1200" dirty="0">
                <a:solidFill>
                  <a:prstClr val="black"/>
                </a:solidFill>
                <a:latin typeface="IBM Plex Sans" panose="020B0503050203000203" pitchFamily="34" charset="0"/>
              </a:rPr>
              <a:t>Apache NiFi</a:t>
            </a:r>
          </a:p>
        </p:txBody>
      </p:sp>
      <p:sp>
        <p:nvSpPr>
          <p:cNvPr id="12" name="Rectangle 11">
            <a:extLst>
              <a:ext uri="{FF2B5EF4-FFF2-40B4-BE49-F238E27FC236}">
                <a16:creationId xmlns:a16="http://schemas.microsoft.com/office/drawing/2014/main" id="{5B3B8C0C-E53B-C5AC-C931-D74E16BDC5B2}"/>
              </a:ext>
            </a:extLst>
          </p:cNvPr>
          <p:cNvSpPr/>
          <p:nvPr/>
        </p:nvSpPr>
        <p:spPr>
          <a:xfrm>
            <a:off x="2097185" y="1146943"/>
            <a:ext cx="618935" cy="217079"/>
          </a:xfrm>
          <a:prstGeom prst="rect">
            <a:avLst/>
          </a:prstGeom>
          <a:solidFill>
            <a:schemeClr val="accent6">
              <a:lumMod val="20000"/>
              <a:lumOff val="80000"/>
            </a:schemeClr>
          </a:solidFill>
          <a:ln>
            <a:solidFill>
              <a:schemeClr val="accent6">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097236"/>
            <a:r>
              <a:rPr lang="en-IN" sz="1200" dirty="0">
                <a:solidFill>
                  <a:prstClr val="black"/>
                </a:solidFill>
                <a:latin typeface="IBM Plex Sans" panose="020B0503050203000203" pitchFamily="34" charset="0"/>
              </a:rPr>
              <a:t>GG</a:t>
            </a:r>
          </a:p>
        </p:txBody>
      </p:sp>
      <p:sp>
        <p:nvSpPr>
          <p:cNvPr id="13" name="Rectangle 12">
            <a:extLst>
              <a:ext uri="{FF2B5EF4-FFF2-40B4-BE49-F238E27FC236}">
                <a16:creationId xmlns:a16="http://schemas.microsoft.com/office/drawing/2014/main" id="{1EECAB8F-A814-45D8-7DA0-86D508A912E6}"/>
              </a:ext>
            </a:extLst>
          </p:cNvPr>
          <p:cNvSpPr/>
          <p:nvPr/>
        </p:nvSpPr>
        <p:spPr>
          <a:xfrm>
            <a:off x="3126300" y="1146943"/>
            <a:ext cx="1022082" cy="498974"/>
          </a:xfrm>
          <a:prstGeom prst="rect">
            <a:avLst/>
          </a:prstGeom>
          <a:solidFill>
            <a:schemeClr val="accent6">
              <a:lumMod val="20000"/>
              <a:lumOff val="80000"/>
            </a:schemeClr>
          </a:solidFill>
          <a:ln>
            <a:solidFill>
              <a:schemeClr val="accent6">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097236"/>
            <a:r>
              <a:rPr lang="en-IN" sz="1200" dirty="0">
                <a:solidFill>
                  <a:prstClr val="black"/>
                </a:solidFill>
                <a:latin typeface="IBM Plex Sans" panose="020B0503050203000203" pitchFamily="34" charset="0"/>
              </a:rPr>
              <a:t>Apache Kafka</a:t>
            </a:r>
          </a:p>
        </p:txBody>
      </p:sp>
      <p:pic>
        <p:nvPicPr>
          <p:cNvPr id="14" name="Picture 13" descr="A black and white circle logo&#10;&#10;Description automatically generated">
            <a:extLst>
              <a:ext uri="{FF2B5EF4-FFF2-40B4-BE49-F238E27FC236}">
                <a16:creationId xmlns:a16="http://schemas.microsoft.com/office/drawing/2014/main" id="{724AFCBE-8571-9B01-92AD-D2E5C5F5ACEB}"/>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2994292" y="1213523"/>
            <a:ext cx="315606" cy="315606"/>
          </a:xfrm>
          <a:prstGeom prst="rect">
            <a:avLst/>
          </a:prstGeom>
        </p:spPr>
      </p:pic>
      <p:sp>
        <p:nvSpPr>
          <p:cNvPr id="18" name="Rectangle 17">
            <a:extLst>
              <a:ext uri="{FF2B5EF4-FFF2-40B4-BE49-F238E27FC236}">
                <a16:creationId xmlns:a16="http://schemas.microsoft.com/office/drawing/2014/main" id="{4C659F36-195D-D508-8DC8-11E736F0ABD4}"/>
              </a:ext>
            </a:extLst>
          </p:cNvPr>
          <p:cNvSpPr/>
          <p:nvPr/>
        </p:nvSpPr>
        <p:spPr>
          <a:xfrm>
            <a:off x="9803325" y="981474"/>
            <a:ext cx="1190869" cy="1745018"/>
          </a:xfrm>
          <a:prstGeom prst="rect">
            <a:avLst/>
          </a:prstGeom>
          <a:solidFill>
            <a:schemeClr val="bg1"/>
          </a:solidFill>
          <a:ln w="12700">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defTabSz="1097236"/>
            <a:r>
              <a:rPr lang="en-IN" sz="1200" dirty="0">
                <a:solidFill>
                  <a:prstClr val="black"/>
                </a:solidFill>
                <a:latin typeface="IBM Plex Sans" panose="020B0503050203000203" pitchFamily="34" charset="0"/>
              </a:rPr>
              <a:t>Insights/Q&amp;A</a:t>
            </a:r>
          </a:p>
          <a:p>
            <a:pPr algn="ctr" defTabSz="1097236"/>
            <a:endParaRPr lang="en-IN" sz="1200" dirty="0">
              <a:solidFill>
                <a:prstClr val="black"/>
              </a:solidFill>
              <a:latin typeface="IBM Plex Sans" panose="020B0503050203000203" pitchFamily="34" charset="0"/>
            </a:endParaRPr>
          </a:p>
          <a:p>
            <a:pPr algn="ctr" defTabSz="1097236"/>
            <a:endParaRPr lang="en-IN" sz="1200" dirty="0">
              <a:solidFill>
                <a:prstClr val="black"/>
              </a:solidFill>
              <a:latin typeface="IBM Plex Sans" panose="020B0503050203000203" pitchFamily="34" charset="0"/>
            </a:endParaRPr>
          </a:p>
          <a:p>
            <a:pPr algn="ctr" defTabSz="1097236"/>
            <a:endParaRPr lang="en-IN" sz="1200" dirty="0">
              <a:solidFill>
                <a:prstClr val="black"/>
              </a:solidFill>
              <a:latin typeface="IBM Plex Sans" panose="020B0503050203000203" pitchFamily="34" charset="0"/>
            </a:endParaRPr>
          </a:p>
          <a:p>
            <a:pPr algn="ctr" defTabSz="1097236"/>
            <a:endParaRPr lang="en-IN" sz="1200" dirty="0">
              <a:solidFill>
                <a:prstClr val="black"/>
              </a:solidFill>
              <a:latin typeface="IBM Plex Sans" panose="020B0503050203000203" pitchFamily="34" charset="0"/>
            </a:endParaRPr>
          </a:p>
          <a:p>
            <a:pPr algn="ctr" defTabSz="1097236"/>
            <a:endParaRPr lang="en-IN" sz="1200" dirty="0">
              <a:solidFill>
                <a:prstClr val="black"/>
              </a:solidFill>
              <a:latin typeface="IBM Plex Sans" panose="020B0503050203000203" pitchFamily="34" charset="0"/>
            </a:endParaRPr>
          </a:p>
        </p:txBody>
      </p:sp>
      <p:sp>
        <p:nvSpPr>
          <p:cNvPr id="19" name="Rectangle 18">
            <a:extLst>
              <a:ext uri="{FF2B5EF4-FFF2-40B4-BE49-F238E27FC236}">
                <a16:creationId xmlns:a16="http://schemas.microsoft.com/office/drawing/2014/main" id="{267E0FE4-DC13-E0CB-DB90-E0839A30FA95}"/>
              </a:ext>
            </a:extLst>
          </p:cNvPr>
          <p:cNvSpPr/>
          <p:nvPr/>
        </p:nvSpPr>
        <p:spPr>
          <a:xfrm>
            <a:off x="1987512" y="5418318"/>
            <a:ext cx="9000000" cy="251999"/>
          </a:xfrm>
          <a:prstGeom prst="rect">
            <a:avLst/>
          </a:prstGeom>
          <a:solidFill>
            <a:schemeClr val="bg1">
              <a:lumMod val="95000"/>
            </a:schemeClr>
          </a:solidFill>
          <a:ln w="12700">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defTabSz="1097236"/>
            <a:r>
              <a:rPr lang="en-IN" sz="1200" dirty="0">
                <a:solidFill>
                  <a:prstClr val="black"/>
                </a:solidFill>
                <a:latin typeface="IBM Plex Sans" panose="020B0503050203000203" pitchFamily="34" charset="0"/>
              </a:rPr>
              <a:t>Apache Atlas</a:t>
            </a:r>
          </a:p>
        </p:txBody>
      </p:sp>
      <p:sp>
        <p:nvSpPr>
          <p:cNvPr id="21" name="TextBox 20">
            <a:extLst>
              <a:ext uri="{FF2B5EF4-FFF2-40B4-BE49-F238E27FC236}">
                <a16:creationId xmlns:a16="http://schemas.microsoft.com/office/drawing/2014/main" id="{D50F44FA-65C9-DDB2-E58A-6BDFFAD76D3D}"/>
              </a:ext>
            </a:extLst>
          </p:cNvPr>
          <p:cNvSpPr txBox="1"/>
          <p:nvPr/>
        </p:nvSpPr>
        <p:spPr>
          <a:xfrm>
            <a:off x="6422492" y="5428566"/>
            <a:ext cx="4531344" cy="229945"/>
          </a:xfrm>
          <a:prstGeom prst="rect">
            <a:avLst/>
          </a:prstGeom>
          <a:noFill/>
        </p:spPr>
        <p:txBody>
          <a:bodyPr wrap="square" lIns="0" tIns="0" rIns="108000" bIns="0" rtlCol="0" anchor="ctr">
            <a:noAutofit/>
          </a:bodyPr>
          <a:lstStyle/>
          <a:p>
            <a:pPr algn="r" defTabSz="1097236">
              <a:defRPr/>
            </a:pPr>
            <a:r>
              <a:rPr lang="en-US" sz="960" dirty="0">
                <a:solidFill>
                  <a:prstClr val="black"/>
                </a:solidFill>
                <a:latin typeface="IBM Plex Serif" panose="02060503050406000203" pitchFamily="18" charset="77"/>
              </a:rPr>
              <a:t>Lifecycle management | Cataloging | Modeling | Quality | Lineage | Monitoring</a:t>
            </a:r>
          </a:p>
        </p:txBody>
      </p:sp>
      <p:pic>
        <p:nvPicPr>
          <p:cNvPr id="22" name="Graphic 21" descr="Users with solid fill">
            <a:extLst>
              <a:ext uri="{FF2B5EF4-FFF2-40B4-BE49-F238E27FC236}">
                <a16:creationId xmlns:a16="http://schemas.microsoft.com/office/drawing/2014/main" id="{097D782A-711A-75C2-8A50-CE7782065C3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186335" y="1645917"/>
            <a:ext cx="487672" cy="487672"/>
          </a:xfrm>
          <a:prstGeom prst="rect">
            <a:avLst/>
          </a:prstGeom>
        </p:spPr>
      </p:pic>
      <p:pic>
        <p:nvPicPr>
          <p:cNvPr id="23" name="Graphic 22" descr="Target Audience outline">
            <a:extLst>
              <a:ext uri="{FF2B5EF4-FFF2-40B4-BE49-F238E27FC236}">
                <a16:creationId xmlns:a16="http://schemas.microsoft.com/office/drawing/2014/main" id="{5DB2FB4B-B36A-ABBB-DCD2-1E0D0B63BAE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196901" y="3510855"/>
            <a:ext cx="466540" cy="466540"/>
          </a:xfrm>
          <a:prstGeom prst="rect">
            <a:avLst/>
          </a:prstGeom>
        </p:spPr>
      </p:pic>
      <p:sp>
        <p:nvSpPr>
          <p:cNvPr id="24" name="TextBox 23">
            <a:extLst>
              <a:ext uri="{FF2B5EF4-FFF2-40B4-BE49-F238E27FC236}">
                <a16:creationId xmlns:a16="http://schemas.microsoft.com/office/drawing/2014/main" id="{632A8331-3538-A0E3-62DB-D6893C44D6FE}"/>
              </a:ext>
            </a:extLst>
          </p:cNvPr>
          <p:cNvSpPr txBox="1"/>
          <p:nvPr/>
        </p:nvSpPr>
        <p:spPr>
          <a:xfrm>
            <a:off x="11144163" y="5978615"/>
            <a:ext cx="625492" cy="415498"/>
          </a:xfrm>
          <a:prstGeom prst="rect">
            <a:avLst/>
          </a:prstGeom>
          <a:noFill/>
        </p:spPr>
        <p:txBody>
          <a:bodyPr wrap="square">
            <a:spAutoFit/>
          </a:bodyPr>
          <a:lstStyle>
            <a:defPPr>
              <a:defRPr lang="en-US"/>
            </a:defPPr>
            <a:lvl1pPr algn="ctr" defTabSz="1097236">
              <a:defRPr sz="1200">
                <a:solidFill>
                  <a:srgbClr val="000000"/>
                </a:solidFill>
                <a:latin typeface="IBM Plex Sans" panose="020B0503050203000203" pitchFamily="34" charset="0"/>
                <a:ea typeface="Arial" panose="020B0604020202020204" pitchFamily="34" charset="0"/>
              </a:defRPr>
            </a:lvl1pPr>
          </a:lstStyle>
          <a:p>
            <a:r>
              <a:rPr lang="en-GB" sz="1050" dirty="0"/>
              <a:t>Admin </a:t>
            </a:r>
          </a:p>
          <a:p>
            <a:r>
              <a:rPr lang="en-GB" sz="1050" dirty="0"/>
              <a:t>Users</a:t>
            </a:r>
            <a:endParaRPr lang="en-IN" sz="1050" dirty="0"/>
          </a:p>
        </p:txBody>
      </p:sp>
      <p:sp>
        <p:nvSpPr>
          <p:cNvPr id="25" name="TextBox 24">
            <a:extLst>
              <a:ext uri="{FF2B5EF4-FFF2-40B4-BE49-F238E27FC236}">
                <a16:creationId xmlns:a16="http://schemas.microsoft.com/office/drawing/2014/main" id="{2C66C6B0-1939-1AE9-0B19-9EECB717CF72}"/>
              </a:ext>
            </a:extLst>
          </p:cNvPr>
          <p:cNvSpPr txBox="1"/>
          <p:nvPr/>
        </p:nvSpPr>
        <p:spPr>
          <a:xfrm>
            <a:off x="11062292" y="2120837"/>
            <a:ext cx="747320" cy="423193"/>
          </a:xfrm>
          <a:prstGeom prst="rect">
            <a:avLst/>
          </a:prstGeom>
          <a:noFill/>
        </p:spPr>
        <p:txBody>
          <a:bodyPr wrap="square">
            <a:spAutoFit/>
          </a:bodyPr>
          <a:lstStyle>
            <a:defPPr>
              <a:defRPr lang="en-US"/>
            </a:defPPr>
            <a:lvl1pPr algn="ctr" defTabSz="1097236">
              <a:defRPr sz="1050">
                <a:solidFill>
                  <a:srgbClr val="000000"/>
                </a:solidFill>
                <a:latin typeface="IBM Plex Sans" panose="020B0503050203000203" pitchFamily="34" charset="0"/>
                <a:ea typeface="Arial" panose="020B0604020202020204" pitchFamily="34" charset="0"/>
              </a:defRPr>
            </a:lvl1pPr>
          </a:lstStyle>
          <a:p>
            <a:r>
              <a:rPr lang="en-GB" dirty="0"/>
              <a:t>Business</a:t>
            </a:r>
          </a:p>
          <a:p>
            <a:r>
              <a:rPr lang="en-GB" dirty="0"/>
              <a:t>Users</a:t>
            </a:r>
            <a:endParaRPr lang="en-IN" dirty="0"/>
          </a:p>
        </p:txBody>
      </p:sp>
      <p:pic>
        <p:nvPicPr>
          <p:cNvPr id="26" name="Graphic 25" descr="Smart Phone with solid fill">
            <a:extLst>
              <a:ext uri="{FF2B5EF4-FFF2-40B4-BE49-F238E27FC236}">
                <a16:creationId xmlns:a16="http://schemas.microsoft.com/office/drawing/2014/main" id="{E07E3271-CB6B-0982-52FA-F36080D3F42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1110606" y="1260824"/>
            <a:ext cx="385225" cy="385225"/>
          </a:xfrm>
          <a:prstGeom prst="rect">
            <a:avLst/>
          </a:prstGeom>
        </p:spPr>
      </p:pic>
      <p:pic>
        <p:nvPicPr>
          <p:cNvPr id="27" name="Graphic 26" descr="Laptop with solid fill">
            <a:extLst>
              <a:ext uri="{FF2B5EF4-FFF2-40B4-BE49-F238E27FC236}">
                <a16:creationId xmlns:a16="http://schemas.microsoft.com/office/drawing/2014/main" id="{D576866C-37DB-9A27-7FA7-3A73B26A7A4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1470829" y="1316620"/>
            <a:ext cx="385224" cy="385224"/>
          </a:xfrm>
          <a:prstGeom prst="rect">
            <a:avLst/>
          </a:prstGeom>
        </p:spPr>
      </p:pic>
      <p:pic>
        <p:nvPicPr>
          <p:cNvPr id="28" name="Graphic 27" descr="Laptop with solid fill">
            <a:extLst>
              <a:ext uri="{FF2B5EF4-FFF2-40B4-BE49-F238E27FC236}">
                <a16:creationId xmlns:a16="http://schemas.microsoft.com/office/drawing/2014/main" id="{7088C2C5-ADCD-3756-4050-332E369FC412}"/>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1252826" y="3173012"/>
            <a:ext cx="385224" cy="385224"/>
          </a:xfrm>
          <a:prstGeom prst="rect">
            <a:avLst/>
          </a:prstGeom>
        </p:spPr>
      </p:pic>
      <p:sp>
        <p:nvSpPr>
          <p:cNvPr id="29" name="TextBox 28">
            <a:extLst>
              <a:ext uri="{FF2B5EF4-FFF2-40B4-BE49-F238E27FC236}">
                <a16:creationId xmlns:a16="http://schemas.microsoft.com/office/drawing/2014/main" id="{41CAA3AC-96E5-32A8-E7C1-B098AA035A49}"/>
              </a:ext>
            </a:extLst>
          </p:cNvPr>
          <p:cNvSpPr txBox="1"/>
          <p:nvPr/>
        </p:nvSpPr>
        <p:spPr>
          <a:xfrm>
            <a:off x="11041721" y="4035270"/>
            <a:ext cx="782587" cy="430887"/>
          </a:xfrm>
          <a:prstGeom prst="rect">
            <a:avLst/>
          </a:prstGeom>
          <a:noFill/>
        </p:spPr>
        <p:txBody>
          <a:bodyPr wrap="square">
            <a:spAutoFit/>
          </a:bodyPr>
          <a:lstStyle>
            <a:defPPr>
              <a:defRPr lang="en-US"/>
            </a:defPPr>
            <a:lvl1pPr algn="ctr" defTabSz="1097236">
              <a:defRPr sz="1050">
                <a:solidFill>
                  <a:srgbClr val="000000"/>
                </a:solidFill>
                <a:latin typeface="IBM Plex Sans" panose="020B0503050203000203" pitchFamily="34" charset="0"/>
                <a:ea typeface="Arial" panose="020B0604020202020204" pitchFamily="34" charset="0"/>
              </a:defRPr>
            </a:lvl1pPr>
          </a:lstStyle>
          <a:p>
            <a:r>
              <a:rPr lang="en-GB" dirty="0"/>
              <a:t>Analytics </a:t>
            </a:r>
          </a:p>
          <a:p>
            <a:r>
              <a:rPr lang="en-GB" dirty="0"/>
              <a:t>Users</a:t>
            </a:r>
            <a:endParaRPr lang="en-IN" dirty="0"/>
          </a:p>
        </p:txBody>
      </p:sp>
      <p:grpSp>
        <p:nvGrpSpPr>
          <p:cNvPr id="30" name="Group 29">
            <a:extLst>
              <a:ext uri="{FF2B5EF4-FFF2-40B4-BE49-F238E27FC236}">
                <a16:creationId xmlns:a16="http://schemas.microsoft.com/office/drawing/2014/main" id="{EEF02804-1E06-D447-D343-9B01B181028A}"/>
              </a:ext>
            </a:extLst>
          </p:cNvPr>
          <p:cNvGrpSpPr/>
          <p:nvPr/>
        </p:nvGrpSpPr>
        <p:grpSpPr>
          <a:xfrm>
            <a:off x="11210022" y="5391431"/>
            <a:ext cx="508193" cy="507112"/>
            <a:chOff x="11352902" y="5465735"/>
            <a:chExt cx="676503" cy="636658"/>
          </a:xfrm>
        </p:grpSpPr>
        <p:pic>
          <p:nvPicPr>
            <p:cNvPr id="31" name="Graphic 30" descr="User outline">
              <a:extLst>
                <a:ext uri="{FF2B5EF4-FFF2-40B4-BE49-F238E27FC236}">
                  <a16:creationId xmlns:a16="http://schemas.microsoft.com/office/drawing/2014/main" id="{A73E9C92-48BD-B4A0-FC07-6AE0B34B8927}"/>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1352902" y="5722737"/>
              <a:ext cx="379656" cy="379656"/>
            </a:xfrm>
            <a:prstGeom prst="rect">
              <a:avLst/>
            </a:prstGeom>
          </p:spPr>
        </p:pic>
        <p:pic>
          <p:nvPicPr>
            <p:cNvPr id="32" name="Graphic 31" descr="User outline">
              <a:extLst>
                <a:ext uri="{FF2B5EF4-FFF2-40B4-BE49-F238E27FC236}">
                  <a16:creationId xmlns:a16="http://schemas.microsoft.com/office/drawing/2014/main" id="{C982CFA1-7D9D-9040-8159-D7F3EE9A900D}"/>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1649749" y="5708319"/>
              <a:ext cx="379656" cy="379656"/>
            </a:xfrm>
            <a:prstGeom prst="rect">
              <a:avLst/>
            </a:prstGeom>
          </p:spPr>
        </p:pic>
        <p:pic>
          <p:nvPicPr>
            <p:cNvPr id="33" name="Graphic 32" descr="Monitor with solid fill">
              <a:extLst>
                <a:ext uri="{FF2B5EF4-FFF2-40B4-BE49-F238E27FC236}">
                  <a16:creationId xmlns:a16="http://schemas.microsoft.com/office/drawing/2014/main" id="{982B08C6-2D14-61BE-FABE-48B46C5B80EB}"/>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1553325" y="5465735"/>
              <a:ext cx="289721" cy="289721"/>
            </a:xfrm>
            <a:prstGeom prst="rect">
              <a:avLst/>
            </a:prstGeom>
          </p:spPr>
        </p:pic>
      </p:grpSp>
      <p:sp>
        <p:nvSpPr>
          <p:cNvPr id="34" name="TextBox 33">
            <a:extLst>
              <a:ext uri="{FF2B5EF4-FFF2-40B4-BE49-F238E27FC236}">
                <a16:creationId xmlns:a16="http://schemas.microsoft.com/office/drawing/2014/main" id="{9E799355-BA23-E7BF-4A31-4C46893D74F0}"/>
              </a:ext>
            </a:extLst>
          </p:cNvPr>
          <p:cNvSpPr txBox="1"/>
          <p:nvPr/>
        </p:nvSpPr>
        <p:spPr>
          <a:xfrm>
            <a:off x="496577" y="2772092"/>
            <a:ext cx="1043604" cy="276999"/>
          </a:xfrm>
          <a:prstGeom prst="rect">
            <a:avLst/>
          </a:prstGeom>
          <a:noFill/>
        </p:spPr>
        <p:txBody>
          <a:bodyPr wrap="square">
            <a:spAutoFit/>
          </a:bodyPr>
          <a:lstStyle/>
          <a:p>
            <a:pPr algn="ctr" defTabSz="1097236"/>
            <a:r>
              <a:rPr lang="en-IN" sz="1200" dirty="0">
                <a:solidFill>
                  <a:schemeClr val="accent6">
                    <a:lumMod val="75000"/>
                  </a:schemeClr>
                </a:solidFill>
                <a:latin typeface="IBM Plex Sans" panose="020B0503050203000203" pitchFamily="34" charset="0"/>
                <a:ea typeface="Arial" panose="020B0604020202020204" pitchFamily="34" charset="0"/>
              </a:rPr>
              <a:t>Source APIs </a:t>
            </a:r>
            <a:endParaRPr lang="en-IN" sz="1200" dirty="0">
              <a:solidFill>
                <a:schemeClr val="accent6">
                  <a:lumMod val="75000"/>
                </a:schemeClr>
              </a:solidFill>
              <a:latin typeface="IBM Plex Sans" panose="020B0503050203000203" pitchFamily="34" charset="0"/>
            </a:endParaRPr>
          </a:p>
        </p:txBody>
      </p:sp>
      <p:sp>
        <p:nvSpPr>
          <p:cNvPr id="35" name="Rectangle 34">
            <a:extLst>
              <a:ext uri="{FF2B5EF4-FFF2-40B4-BE49-F238E27FC236}">
                <a16:creationId xmlns:a16="http://schemas.microsoft.com/office/drawing/2014/main" id="{2C1BCC25-4B08-1064-9688-825758399CD3}"/>
              </a:ext>
            </a:extLst>
          </p:cNvPr>
          <p:cNvSpPr/>
          <p:nvPr/>
        </p:nvSpPr>
        <p:spPr>
          <a:xfrm>
            <a:off x="416633" y="3176870"/>
            <a:ext cx="1179185" cy="3093653"/>
          </a:xfrm>
          <a:prstGeom prst="rect">
            <a:avLst/>
          </a:prstGeom>
          <a:solidFill>
            <a:schemeClr val="bg1"/>
          </a:solidFill>
          <a:ln w="12700">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defTabSz="1097236"/>
            <a:r>
              <a:rPr lang="en-IN" sz="1200" dirty="0">
                <a:solidFill>
                  <a:schemeClr val="accent6">
                    <a:lumMod val="75000"/>
                  </a:schemeClr>
                </a:solidFill>
                <a:latin typeface="IBM Plex Sans" panose="020B0503050203000203" pitchFamily="34" charset="0"/>
              </a:rPr>
              <a:t>Unstructured Data</a:t>
            </a:r>
          </a:p>
        </p:txBody>
      </p:sp>
      <p:sp>
        <p:nvSpPr>
          <p:cNvPr id="36" name="TextBox 35">
            <a:extLst>
              <a:ext uri="{FF2B5EF4-FFF2-40B4-BE49-F238E27FC236}">
                <a16:creationId xmlns:a16="http://schemas.microsoft.com/office/drawing/2014/main" id="{8456F537-BF27-9A02-9069-5C19EA6C7394}"/>
              </a:ext>
            </a:extLst>
          </p:cNvPr>
          <p:cNvSpPr txBox="1"/>
          <p:nvPr/>
        </p:nvSpPr>
        <p:spPr>
          <a:xfrm>
            <a:off x="575612" y="2476973"/>
            <a:ext cx="923651" cy="276999"/>
          </a:xfrm>
          <a:prstGeom prst="rect">
            <a:avLst/>
          </a:prstGeom>
          <a:noFill/>
        </p:spPr>
        <p:txBody>
          <a:bodyPr wrap="square" rtlCol="0">
            <a:spAutoFit/>
          </a:bodyPr>
          <a:lstStyle/>
          <a:p>
            <a:pPr algn="ctr" defTabSz="1097236"/>
            <a:r>
              <a:rPr lang="en-IN" sz="1200" dirty="0">
                <a:solidFill>
                  <a:schemeClr val="accent6">
                    <a:lumMod val="75000"/>
                  </a:schemeClr>
                </a:solidFill>
                <a:latin typeface="IBM Plex Sans" panose="020B0503050203000203" pitchFamily="34" charset="0"/>
                <a:ea typeface="Arial" panose="020B0604020202020204" pitchFamily="34" charset="0"/>
              </a:rPr>
              <a:t>NoSQL</a:t>
            </a:r>
          </a:p>
        </p:txBody>
      </p:sp>
      <p:pic>
        <p:nvPicPr>
          <p:cNvPr id="37" name="Picture 36" descr="A black and white icon of a paper&#10;&#10;Description automatically generated">
            <a:extLst>
              <a:ext uri="{FF2B5EF4-FFF2-40B4-BE49-F238E27FC236}">
                <a16:creationId xmlns:a16="http://schemas.microsoft.com/office/drawing/2014/main" id="{C64F8B63-A240-EFC0-F7FC-A8BECC30C854}"/>
              </a:ext>
            </a:extLst>
          </p:cNvPr>
          <p:cNvPicPr>
            <a:picLocks noChangeAspect="1"/>
          </p:cNvPicPr>
          <p:nvPr/>
        </p:nvPicPr>
        <p:blipFill>
          <a:blip r:embed="rId16"/>
          <a:stretch>
            <a:fillRect/>
          </a:stretch>
        </p:blipFill>
        <p:spPr>
          <a:xfrm>
            <a:off x="986108" y="3894108"/>
            <a:ext cx="516721" cy="360000"/>
          </a:xfrm>
          <a:prstGeom prst="rect">
            <a:avLst/>
          </a:prstGeom>
        </p:spPr>
      </p:pic>
      <p:pic>
        <p:nvPicPr>
          <p:cNvPr id="38" name="Graphic 37" descr="Document outline">
            <a:extLst>
              <a:ext uri="{FF2B5EF4-FFF2-40B4-BE49-F238E27FC236}">
                <a16:creationId xmlns:a16="http://schemas.microsoft.com/office/drawing/2014/main" id="{25FC2774-B9AE-E163-A22C-8452BA730415}"/>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567083" y="3870046"/>
            <a:ext cx="391808" cy="360000"/>
          </a:xfrm>
          <a:prstGeom prst="rect">
            <a:avLst/>
          </a:prstGeom>
        </p:spPr>
      </p:pic>
      <p:sp>
        <p:nvSpPr>
          <p:cNvPr id="39" name="TextBox 38">
            <a:extLst>
              <a:ext uri="{FF2B5EF4-FFF2-40B4-BE49-F238E27FC236}">
                <a16:creationId xmlns:a16="http://schemas.microsoft.com/office/drawing/2014/main" id="{F6DD117A-90C8-5518-FDB4-F5AD8EF4B588}"/>
              </a:ext>
            </a:extLst>
          </p:cNvPr>
          <p:cNvSpPr txBox="1"/>
          <p:nvPr/>
        </p:nvSpPr>
        <p:spPr>
          <a:xfrm>
            <a:off x="517343" y="4173370"/>
            <a:ext cx="516721" cy="261610"/>
          </a:xfrm>
          <a:prstGeom prst="rect">
            <a:avLst/>
          </a:prstGeom>
          <a:noFill/>
        </p:spPr>
        <p:txBody>
          <a:bodyPr wrap="square">
            <a:spAutoFit/>
          </a:bodyPr>
          <a:lstStyle/>
          <a:p>
            <a:pPr algn="ctr" defTabSz="1097236"/>
            <a:r>
              <a:rPr lang="en-IN" sz="1100" dirty="0">
                <a:solidFill>
                  <a:schemeClr val="accent6">
                    <a:lumMod val="75000"/>
                  </a:schemeClr>
                </a:solidFill>
                <a:latin typeface="IBM Plex Sans" panose="020B0503050203000203" pitchFamily="34" charset="0"/>
                <a:ea typeface="Arial" panose="020B0604020202020204" pitchFamily="34" charset="0"/>
              </a:rPr>
              <a:t>Logs</a:t>
            </a:r>
          </a:p>
        </p:txBody>
      </p:sp>
      <p:sp>
        <p:nvSpPr>
          <p:cNvPr id="40" name="TextBox 39">
            <a:extLst>
              <a:ext uri="{FF2B5EF4-FFF2-40B4-BE49-F238E27FC236}">
                <a16:creationId xmlns:a16="http://schemas.microsoft.com/office/drawing/2014/main" id="{271E37FC-9176-DC87-298B-63269A5348D9}"/>
              </a:ext>
            </a:extLst>
          </p:cNvPr>
          <p:cNvSpPr txBox="1"/>
          <p:nvPr/>
        </p:nvSpPr>
        <p:spPr>
          <a:xfrm>
            <a:off x="931777" y="4182165"/>
            <a:ext cx="625382" cy="261610"/>
          </a:xfrm>
          <a:prstGeom prst="rect">
            <a:avLst/>
          </a:prstGeom>
          <a:noFill/>
        </p:spPr>
        <p:txBody>
          <a:bodyPr wrap="square">
            <a:spAutoFit/>
          </a:bodyPr>
          <a:lstStyle/>
          <a:p>
            <a:pPr algn="ctr" defTabSz="1097236"/>
            <a:r>
              <a:rPr lang="en-IN" sz="1100" dirty="0">
                <a:solidFill>
                  <a:schemeClr val="accent6">
                    <a:lumMod val="75000"/>
                  </a:schemeClr>
                </a:solidFill>
                <a:latin typeface="IBM Plex Sans" panose="020B0503050203000203" pitchFamily="34" charset="0"/>
                <a:ea typeface="Arial" panose="020B0604020202020204" pitchFamily="34" charset="0"/>
              </a:rPr>
              <a:t>Feeds</a:t>
            </a:r>
          </a:p>
        </p:txBody>
      </p:sp>
      <p:sp>
        <p:nvSpPr>
          <p:cNvPr id="41" name="TextBox 40">
            <a:extLst>
              <a:ext uri="{FF2B5EF4-FFF2-40B4-BE49-F238E27FC236}">
                <a16:creationId xmlns:a16="http://schemas.microsoft.com/office/drawing/2014/main" id="{839EEF7D-A874-BD95-289E-4B8EB5C86C00}"/>
              </a:ext>
            </a:extLst>
          </p:cNvPr>
          <p:cNvSpPr txBox="1"/>
          <p:nvPr/>
        </p:nvSpPr>
        <p:spPr>
          <a:xfrm>
            <a:off x="567447" y="5148071"/>
            <a:ext cx="926584" cy="261610"/>
          </a:xfrm>
          <a:prstGeom prst="rect">
            <a:avLst/>
          </a:prstGeom>
          <a:noFill/>
        </p:spPr>
        <p:txBody>
          <a:bodyPr wrap="square">
            <a:spAutoFit/>
          </a:bodyPr>
          <a:lstStyle/>
          <a:p>
            <a:pPr algn="ctr" defTabSz="1097236"/>
            <a:r>
              <a:rPr lang="en-IN" sz="1100" dirty="0">
                <a:solidFill>
                  <a:schemeClr val="accent6">
                    <a:lumMod val="75000"/>
                  </a:schemeClr>
                </a:solidFill>
                <a:latin typeface="IBM Plex Sans" panose="020B0503050203000203" pitchFamily="34" charset="0"/>
                <a:ea typeface="Arial" panose="020B0604020202020204" pitchFamily="34" charset="0"/>
              </a:rPr>
              <a:t>Media files</a:t>
            </a:r>
          </a:p>
        </p:txBody>
      </p:sp>
      <p:pic>
        <p:nvPicPr>
          <p:cNvPr id="42" name="Picture 41">
            <a:extLst>
              <a:ext uri="{FF2B5EF4-FFF2-40B4-BE49-F238E27FC236}">
                <a16:creationId xmlns:a16="http://schemas.microsoft.com/office/drawing/2014/main" id="{BDA48F8C-6D03-A010-ED79-FD9A83474F5A}"/>
              </a:ext>
            </a:extLst>
          </p:cNvPr>
          <p:cNvPicPr>
            <a:picLocks noChangeAspect="1"/>
          </p:cNvPicPr>
          <p:nvPr/>
        </p:nvPicPr>
        <p:blipFill>
          <a:blip r:embed="rId19"/>
          <a:stretch>
            <a:fillRect/>
          </a:stretch>
        </p:blipFill>
        <p:spPr>
          <a:xfrm>
            <a:off x="610205" y="5394587"/>
            <a:ext cx="828241" cy="397774"/>
          </a:xfrm>
          <a:prstGeom prst="rect">
            <a:avLst/>
          </a:prstGeom>
        </p:spPr>
      </p:pic>
      <p:sp>
        <p:nvSpPr>
          <p:cNvPr id="43" name="TextBox 42">
            <a:extLst>
              <a:ext uri="{FF2B5EF4-FFF2-40B4-BE49-F238E27FC236}">
                <a16:creationId xmlns:a16="http://schemas.microsoft.com/office/drawing/2014/main" id="{C6D9AF2F-C544-78EC-6C5F-F2AEA09C74D5}"/>
              </a:ext>
            </a:extLst>
          </p:cNvPr>
          <p:cNvSpPr txBox="1"/>
          <p:nvPr/>
        </p:nvSpPr>
        <p:spPr>
          <a:xfrm>
            <a:off x="425868" y="5738667"/>
            <a:ext cx="1164947" cy="430887"/>
          </a:xfrm>
          <a:prstGeom prst="rect">
            <a:avLst/>
          </a:prstGeom>
          <a:noFill/>
        </p:spPr>
        <p:txBody>
          <a:bodyPr wrap="square">
            <a:spAutoFit/>
          </a:bodyPr>
          <a:lstStyle/>
          <a:p>
            <a:pPr algn="ctr" defTabSz="1097236"/>
            <a:r>
              <a:rPr lang="en-IN" sz="1100" dirty="0">
                <a:solidFill>
                  <a:schemeClr val="accent6">
                    <a:lumMod val="75000"/>
                  </a:schemeClr>
                </a:solidFill>
                <a:latin typeface="IBM Plex Sans" panose="020B0503050203000203" pitchFamily="34" charset="0"/>
                <a:ea typeface="Arial" panose="020B0604020202020204" pitchFamily="34" charset="0"/>
              </a:rPr>
              <a:t>Social </a:t>
            </a:r>
          </a:p>
          <a:p>
            <a:pPr algn="ctr" defTabSz="1097236"/>
            <a:r>
              <a:rPr lang="en-IN" sz="1100" dirty="0">
                <a:solidFill>
                  <a:schemeClr val="accent6">
                    <a:lumMod val="75000"/>
                  </a:schemeClr>
                </a:solidFill>
                <a:latin typeface="IBM Plex Sans" panose="020B0503050203000203" pitchFamily="34" charset="0"/>
                <a:ea typeface="Arial" panose="020B0604020202020204" pitchFamily="34" charset="0"/>
              </a:rPr>
              <a:t>Data</a:t>
            </a:r>
          </a:p>
        </p:txBody>
      </p:sp>
      <p:sp>
        <p:nvSpPr>
          <p:cNvPr id="44" name="TextBox 43">
            <a:extLst>
              <a:ext uri="{FF2B5EF4-FFF2-40B4-BE49-F238E27FC236}">
                <a16:creationId xmlns:a16="http://schemas.microsoft.com/office/drawing/2014/main" id="{C885FFEB-5CEB-7476-DCC7-B50D5C3EB768}"/>
              </a:ext>
            </a:extLst>
          </p:cNvPr>
          <p:cNvSpPr txBox="1"/>
          <p:nvPr/>
        </p:nvSpPr>
        <p:spPr>
          <a:xfrm>
            <a:off x="1990465" y="2216628"/>
            <a:ext cx="836783" cy="646331"/>
          </a:xfrm>
          <a:prstGeom prst="rect">
            <a:avLst/>
          </a:prstGeom>
          <a:noFill/>
        </p:spPr>
        <p:txBody>
          <a:bodyPr wrap="square">
            <a:spAutoFit/>
          </a:bodyPr>
          <a:lstStyle/>
          <a:p>
            <a:pPr algn="ctr" defTabSz="1097236"/>
            <a:r>
              <a:rPr lang="en-IN" sz="1200" dirty="0">
                <a:solidFill>
                  <a:srgbClr val="000000"/>
                </a:solidFill>
                <a:latin typeface="IBM Plex Sans" panose="020B0503050203000203" pitchFamily="34" charset="0"/>
                <a:ea typeface="Arial" panose="020B0604020202020204" pitchFamily="34" charset="0"/>
              </a:rPr>
              <a:t>Managed FTP</a:t>
            </a:r>
          </a:p>
          <a:p>
            <a:pPr algn="ctr" defTabSz="1097236"/>
            <a:r>
              <a:rPr lang="en-IN" sz="1200" dirty="0">
                <a:solidFill>
                  <a:srgbClr val="000000"/>
                </a:solidFill>
                <a:latin typeface="IBM Plex Sans" panose="020B0503050203000203" pitchFamily="34" charset="0"/>
                <a:ea typeface="Arial" panose="020B0604020202020204" pitchFamily="34" charset="0"/>
              </a:rPr>
              <a:t>(secured) </a:t>
            </a:r>
            <a:endParaRPr lang="en-IN" sz="1200" dirty="0">
              <a:solidFill>
                <a:prstClr val="black"/>
              </a:solidFill>
              <a:latin typeface="IBM Plex Sans" panose="020B0503050203000203" pitchFamily="34" charset="0"/>
            </a:endParaRPr>
          </a:p>
        </p:txBody>
      </p:sp>
      <p:grpSp>
        <p:nvGrpSpPr>
          <p:cNvPr id="45" name="Group 44">
            <a:extLst>
              <a:ext uri="{FF2B5EF4-FFF2-40B4-BE49-F238E27FC236}">
                <a16:creationId xmlns:a16="http://schemas.microsoft.com/office/drawing/2014/main" id="{C65EC365-FD24-ED80-9EE7-5FC09245353F}"/>
              </a:ext>
            </a:extLst>
          </p:cNvPr>
          <p:cNvGrpSpPr/>
          <p:nvPr/>
        </p:nvGrpSpPr>
        <p:grpSpPr>
          <a:xfrm>
            <a:off x="2945808" y="3985522"/>
            <a:ext cx="1430997" cy="836119"/>
            <a:chOff x="3045819" y="5157122"/>
            <a:chExt cx="1430997" cy="836119"/>
          </a:xfrm>
        </p:grpSpPr>
        <p:pic>
          <p:nvPicPr>
            <p:cNvPr id="46" name="Graphic 45" descr="Daily calendar outline">
              <a:extLst>
                <a:ext uri="{FF2B5EF4-FFF2-40B4-BE49-F238E27FC236}">
                  <a16:creationId xmlns:a16="http://schemas.microsoft.com/office/drawing/2014/main" id="{5931B331-1CD1-7B6C-93AE-C526B5EDEDB5}"/>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3455757" y="5157122"/>
              <a:ext cx="635476" cy="635476"/>
            </a:xfrm>
            <a:prstGeom prst="rect">
              <a:avLst/>
            </a:prstGeom>
          </p:spPr>
        </p:pic>
        <p:sp>
          <p:nvSpPr>
            <p:cNvPr id="47" name="TextBox 46">
              <a:extLst>
                <a:ext uri="{FF2B5EF4-FFF2-40B4-BE49-F238E27FC236}">
                  <a16:creationId xmlns:a16="http://schemas.microsoft.com/office/drawing/2014/main" id="{E950E817-69D7-810D-A4D8-66CFF80F0A4B}"/>
                </a:ext>
              </a:extLst>
            </p:cNvPr>
            <p:cNvSpPr txBox="1"/>
            <p:nvPr/>
          </p:nvSpPr>
          <p:spPr>
            <a:xfrm>
              <a:off x="3045819" y="5716242"/>
              <a:ext cx="1430997" cy="276999"/>
            </a:xfrm>
            <a:prstGeom prst="rect">
              <a:avLst/>
            </a:prstGeom>
            <a:noFill/>
          </p:spPr>
          <p:txBody>
            <a:bodyPr wrap="square">
              <a:spAutoFit/>
            </a:bodyPr>
            <a:lstStyle/>
            <a:p>
              <a:pPr algn="ctr" defTabSz="1097236"/>
              <a:r>
                <a:rPr lang="en-IN" sz="1200" dirty="0">
                  <a:solidFill>
                    <a:srgbClr val="000000"/>
                  </a:solidFill>
                  <a:latin typeface="IBM Plex Sans" panose="020B0503050203000203" pitchFamily="34" charset="0"/>
                  <a:ea typeface="Arial" panose="020B0604020202020204" pitchFamily="34" charset="0"/>
                </a:rPr>
                <a:t>Apache Airflow</a:t>
              </a:r>
              <a:endParaRPr lang="en-IN" sz="1200" dirty="0">
                <a:solidFill>
                  <a:prstClr val="black"/>
                </a:solidFill>
                <a:latin typeface="IBM Plex Sans" panose="020B0503050203000203" pitchFamily="34" charset="0"/>
              </a:endParaRPr>
            </a:p>
          </p:txBody>
        </p:sp>
      </p:grpSp>
      <p:sp>
        <p:nvSpPr>
          <p:cNvPr id="55" name="Rectangle 54">
            <a:extLst>
              <a:ext uri="{FF2B5EF4-FFF2-40B4-BE49-F238E27FC236}">
                <a16:creationId xmlns:a16="http://schemas.microsoft.com/office/drawing/2014/main" id="{3450EA81-502C-7586-01A6-382BC4E8DA92}"/>
              </a:ext>
            </a:extLst>
          </p:cNvPr>
          <p:cNvSpPr/>
          <p:nvPr/>
        </p:nvSpPr>
        <p:spPr>
          <a:xfrm>
            <a:off x="4496984" y="598388"/>
            <a:ext cx="3724382" cy="4451584"/>
          </a:xfrm>
          <a:prstGeom prst="rect">
            <a:avLst/>
          </a:prstGeom>
          <a:noFill/>
          <a:ln w="12700" cmpd="sng">
            <a:solidFill>
              <a:schemeClr val="tx1">
                <a:alpha val="99000"/>
              </a:schemeClr>
            </a:solidFill>
            <a:prstDash val="solid"/>
            <a:extLst>
              <a:ext uri="{C807C97D-BFC1-408E-A445-0C87EB9F89A2}">
                <ask:lineSketchStyleProps xmlns:ask="http://schemas.microsoft.com/office/drawing/2018/sketchyshapes" sd="1219033472">
                  <a:custGeom>
                    <a:avLst/>
                    <a:gdLst>
                      <a:gd name="connsiteX0" fmla="*/ 0 w 5517100"/>
                      <a:gd name="connsiteY0" fmla="*/ 0 h 3705023"/>
                      <a:gd name="connsiteX1" fmla="*/ 496539 w 5517100"/>
                      <a:gd name="connsiteY1" fmla="*/ 0 h 3705023"/>
                      <a:gd name="connsiteX2" fmla="*/ 882736 w 5517100"/>
                      <a:gd name="connsiteY2" fmla="*/ 0 h 3705023"/>
                      <a:gd name="connsiteX3" fmla="*/ 1544788 w 5517100"/>
                      <a:gd name="connsiteY3" fmla="*/ 0 h 3705023"/>
                      <a:gd name="connsiteX4" fmla="*/ 2041327 w 5517100"/>
                      <a:gd name="connsiteY4" fmla="*/ 0 h 3705023"/>
                      <a:gd name="connsiteX5" fmla="*/ 2537866 w 5517100"/>
                      <a:gd name="connsiteY5" fmla="*/ 0 h 3705023"/>
                      <a:gd name="connsiteX6" fmla="*/ 3199918 w 5517100"/>
                      <a:gd name="connsiteY6" fmla="*/ 0 h 3705023"/>
                      <a:gd name="connsiteX7" fmla="*/ 3641286 w 5517100"/>
                      <a:gd name="connsiteY7" fmla="*/ 0 h 3705023"/>
                      <a:gd name="connsiteX8" fmla="*/ 4303338 w 5517100"/>
                      <a:gd name="connsiteY8" fmla="*/ 0 h 3705023"/>
                      <a:gd name="connsiteX9" fmla="*/ 4965390 w 5517100"/>
                      <a:gd name="connsiteY9" fmla="*/ 0 h 3705023"/>
                      <a:gd name="connsiteX10" fmla="*/ 5517100 w 5517100"/>
                      <a:gd name="connsiteY10" fmla="*/ 0 h 3705023"/>
                      <a:gd name="connsiteX11" fmla="*/ 5517100 w 5517100"/>
                      <a:gd name="connsiteY11" fmla="*/ 603389 h 3705023"/>
                      <a:gd name="connsiteX12" fmla="*/ 5517100 w 5517100"/>
                      <a:gd name="connsiteY12" fmla="*/ 1169729 h 3705023"/>
                      <a:gd name="connsiteX13" fmla="*/ 5517100 w 5517100"/>
                      <a:gd name="connsiteY13" fmla="*/ 1587867 h 3705023"/>
                      <a:gd name="connsiteX14" fmla="*/ 5517100 w 5517100"/>
                      <a:gd name="connsiteY14" fmla="*/ 2117156 h 3705023"/>
                      <a:gd name="connsiteX15" fmla="*/ 5517100 w 5517100"/>
                      <a:gd name="connsiteY15" fmla="*/ 2646445 h 3705023"/>
                      <a:gd name="connsiteX16" fmla="*/ 5517100 w 5517100"/>
                      <a:gd name="connsiteY16" fmla="*/ 3175734 h 3705023"/>
                      <a:gd name="connsiteX17" fmla="*/ 5517100 w 5517100"/>
                      <a:gd name="connsiteY17" fmla="*/ 3705023 h 3705023"/>
                      <a:gd name="connsiteX18" fmla="*/ 4910219 w 5517100"/>
                      <a:gd name="connsiteY18" fmla="*/ 3705023 h 3705023"/>
                      <a:gd name="connsiteX19" fmla="*/ 4524022 w 5517100"/>
                      <a:gd name="connsiteY19" fmla="*/ 3705023 h 3705023"/>
                      <a:gd name="connsiteX20" fmla="*/ 4082654 w 5517100"/>
                      <a:gd name="connsiteY20" fmla="*/ 3705023 h 3705023"/>
                      <a:gd name="connsiteX21" fmla="*/ 3420602 w 5517100"/>
                      <a:gd name="connsiteY21" fmla="*/ 3705023 h 3705023"/>
                      <a:gd name="connsiteX22" fmla="*/ 2868892 w 5517100"/>
                      <a:gd name="connsiteY22" fmla="*/ 3705023 h 3705023"/>
                      <a:gd name="connsiteX23" fmla="*/ 2427524 w 5517100"/>
                      <a:gd name="connsiteY23" fmla="*/ 3705023 h 3705023"/>
                      <a:gd name="connsiteX24" fmla="*/ 1875814 w 5517100"/>
                      <a:gd name="connsiteY24" fmla="*/ 3705023 h 3705023"/>
                      <a:gd name="connsiteX25" fmla="*/ 1489617 w 5517100"/>
                      <a:gd name="connsiteY25" fmla="*/ 3705023 h 3705023"/>
                      <a:gd name="connsiteX26" fmla="*/ 1103420 w 5517100"/>
                      <a:gd name="connsiteY26" fmla="*/ 3705023 h 3705023"/>
                      <a:gd name="connsiteX27" fmla="*/ 551710 w 5517100"/>
                      <a:gd name="connsiteY27" fmla="*/ 3705023 h 3705023"/>
                      <a:gd name="connsiteX28" fmla="*/ 0 w 5517100"/>
                      <a:gd name="connsiteY28" fmla="*/ 3705023 h 3705023"/>
                      <a:gd name="connsiteX29" fmla="*/ 0 w 5517100"/>
                      <a:gd name="connsiteY29" fmla="*/ 3138684 h 3705023"/>
                      <a:gd name="connsiteX30" fmla="*/ 0 w 5517100"/>
                      <a:gd name="connsiteY30" fmla="*/ 2646445 h 3705023"/>
                      <a:gd name="connsiteX31" fmla="*/ 0 w 5517100"/>
                      <a:gd name="connsiteY31" fmla="*/ 2228307 h 3705023"/>
                      <a:gd name="connsiteX32" fmla="*/ 0 w 5517100"/>
                      <a:gd name="connsiteY32" fmla="*/ 1661967 h 3705023"/>
                      <a:gd name="connsiteX33" fmla="*/ 0 w 5517100"/>
                      <a:gd name="connsiteY33" fmla="*/ 1206779 h 3705023"/>
                      <a:gd name="connsiteX34" fmla="*/ 0 w 5517100"/>
                      <a:gd name="connsiteY34" fmla="*/ 640440 h 3705023"/>
                      <a:gd name="connsiteX35" fmla="*/ 0 w 5517100"/>
                      <a:gd name="connsiteY35" fmla="*/ 0 h 3705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17100" h="3705023" extrusionOk="0">
                        <a:moveTo>
                          <a:pt x="0" y="0"/>
                        </a:moveTo>
                        <a:cubicBezTo>
                          <a:pt x="136378" y="-22571"/>
                          <a:pt x="263509" y="41984"/>
                          <a:pt x="496539" y="0"/>
                        </a:cubicBezTo>
                        <a:cubicBezTo>
                          <a:pt x="729569" y="-41984"/>
                          <a:pt x="802058" y="40759"/>
                          <a:pt x="882736" y="0"/>
                        </a:cubicBezTo>
                        <a:cubicBezTo>
                          <a:pt x="963414" y="-40759"/>
                          <a:pt x="1389642" y="63693"/>
                          <a:pt x="1544788" y="0"/>
                        </a:cubicBezTo>
                        <a:cubicBezTo>
                          <a:pt x="1699934" y="-63693"/>
                          <a:pt x="1922519" y="24155"/>
                          <a:pt x="2041327" y="0"/>
                        </a:cubicBezTo>
                        <a:cubicBezTo>
                          <a:pt x="2160135" y="-24155"/>
                          <a:pt x="2378845" y="9596"/>
                          <a:pt x="2537866" y="0"/>
                        </a:cubicBezTo>
                        <a:cubicBezTo>
                          <a:pt x="2696887" y="-9596"/>
                          <a:pt x="2968875" y="40693"/>
                          <a:pt x="3199918" y="0"/>
                        </a:cubicBezTo>
                        <a:cubicBezTo>
                          <a:pt x="3430961" y="-40693"/>
                          <a:pt x="3461340" y="758"/>
                          <a:pt x="3641286" y="0"/>
                        </a:cubicBezTo>
                        <a:cubicBezTo>
                          <a:pt x="3821232" y="-758"/>
                          <a:pt x="4088999" y="17944"/>
                          <a:pt x="4303338" y="0"/>
                        </a:cubicBezTo>
                        <a:cubicBezTo>
                          <a:pt x="4517677" y="-17944"/>
                          <a:pt x="4742167" y="16828"/>
                          <a:pt x="4965390" y="0"/>
                        </a:cubicBezTo>
                        <a:cubicBezTo>
                          <a:pt x="5188613" y="-16828"/>
                          <a:pt x="5365529" y="16223"/>
                          <a:pt x="5517100" y="0"/>
                        </a:cubicBezTo>
                        <a:cubicBezTo>
                          <a:pt x="5566659" y="209353"/>
                          <a:pt x="5516049" y="323191"/>
                          <a:pt x="5517100" y="603389"/>
                        </a:cubicBezTo>
                        <a:cubicBezTo>
                          <a:pt x="5518151" y="883587"/>
                          <a:pt x="5489366" y="909633"/>
                          <a:pt x="5517100" y="1169729"/>
                        </a:cubicBezTo>
                        <a:cubicBezTo>
                          <a:pt x="5544834" y="1429825"/>
                          <a:pt x="5478324" y="1490040"/>
                          <a:pt x="5517100" y="1587867"/>
                        </a:cubicBezTo>
                        <a:cubicBezTo>
                          <a:pt x="5555876" y="1685694"/>
                          <a:pt x="5454958" y="1922253"/>
                          <a:pt x="5517100" y="2117156"/>
                        </a:cubicBezTo>
                        <a:cubicBezTo>
                          <a:pt x="5579242" y="2312059"/>
                          <a:pt x="5513772" y="2432029"/>
                          <a:pt x="5517100" y="2646445"/>
                        </a:cubicBezTo>
                        <a:cubicBezTo>
                          <a:pt x="5520428" y="2860861"/>
                          <a:pt x="5459207" y="3066020"/>
                          <a:pt x="5517100" y="3175734"/>
                        </a:cubicBezTo>
                        <a:cubicBezTo>
                          <a:pt x="5574993" y="3285448"/>
                          <a:pt x="5474241" y="3591688"/>
                          <a:pt x="5517100" y="3705023"/>
                        </a:cubicBezTo>
                        <a:cubicBezTo>
                          <a:pt x="5358966" y="3745541"/>
                          <a:pt x="5117600" y="3646996"/>
                          <a:pt x="4910219" y="3705023"/>
                        </a:cubicBezTo>
                        <a:cubicBezTo>
                          <a:pt x="4702838" y="3763050"/>
                          <a:pt x="4702351" y="3704641"/>
                          <a:pt x="4524022" y="3705023"/>
                        </a:cubicBezTo>
                        <a:cubicBezTo>
                          <a:pt x="4345693" y="3705405"/>
                          <a:pt x="4178065" y="3671836"/>
                          <a:pt x="4082654" y="3705023"/>
                        </a:cubicBezTo>
                        <a:cubicBezTo>
                          <a:pt x="3987243" y="3738210"/>
                          <a:pt x="3727866" y="3680657"/>
                          <a:pt x="3420602" y="3705023"/>
                        </a:cubicBezTo>
                        <a:cubicBezTo>
                          <a:pt x="3113338" y="3729389"/>
                          <a:pt x="3092297" y="3703718"/>
                          <a:pt x="2868892" y="3705023"/>
                        </a:cubicBezTo>
                        <a:cubicBezTo>
                          <a:pt x="2645487" y="3706328"/>
                          <a:pt x="2554958" y="3652983"/>
                          <a:pt x="2427524" y="3705023"/>
                        </a:cubicBezTo>
                        <a:cubicBezTo>
                          <a:pt x="2300090" y="3757063"/>
                          <a:pt x="2075949" y="3647845"/>
                          <a:pt x="1875814" y="3705023"/>
                        </a:cubicBezTo>
                        <a:cubicBezTo>
                          <a:pt x="1675679" y="3762201"/>
                          <a:pt x="1657774" y="3662540"/>
                          <a:pt x="1489617" y="3705023"/>
                        </a:cubicBezTo>
                        <a:cubicBezTo>
                          <a:pt x="1321460" y="3747506"/>
                          <a:pt x="1211879" y="3692689"/>
                          <a:pt x="1103420" y="3705023"/>
                        </a:cubicBezTo>
                        <a:cubicBezTo>
                          <a:pt x="994961" y="3717357"/>
                          <a:pt x="724840" y="3651360"/>
                          <a:pt x="551710" y="3705023"/>
                        </a:cubicBezTo>
                        <a:cubicBezTo>
                          <a:pt x="378580" y="3758686"/>
                          <a:pt x="163039" y="3669227"/>
                          <a:pt x="0" y="3705023"/>
                        </a:cubicBezTo>
                        <a:cubicBezTo>
                          <a:pt x="-54728" y="3532296"/>
                          <a:pt x="66027" y="3319192"/>
                          <a:pt x="0" y="3138684"/>
                        </a:cubicBezTo>
                        <a:cubicBezTo>
                          <a:pt x="-66027" y="2958176"/>
                          <a:pt x="14804" y="2774809"/>
                          <a:pt x="0" y="2646445"/>
                        </a:cubicBezTo>
                        <a:cubicBezTo>
                          <a:pt x="-14804" y="2518081"/>
                          <a:pt x="46937" y="2384816"/>
                          <a:pt x="0" y="2228307"/>
                        </a:cubicBezTo>
                        <a:cubicBezTo>
                          <a:pt x="-46937" y="2071798"/>
                          <a:pt x="66945" y="1891444"/>
                          <a:pt x="0" y="1661967"/>
                        </a:cubicBezTo>
                        <a:cubicBezTo>
                          <a:pt x="-66945" y="1432490"/>
                          <a:pt x="4706" y="1318097"/>
                          <a:pt x="0" y="1206779"/>
                        </a:cubicBezTo>
                        <a:cubicBezTo>
                          <a:pt x="-4706" y="1095461"/>
                          <a:pt x="57983" y="767534"/>
                          <a:pt x="0" y="640440"/>
                        </a:cubicBezTo>
                        <a:cubicBezTo>
                          <a:pt x="-57983" y="513346"/>
                          <a:pt x="69228" y="284092"/>
                          <a:pt x="0" y="0"/>
                        </a:cubicBezTo>
                        <a:close/>
                      </a:path>
                    </a:pathLst>
                  </a:custGeom>
                  <ask:type>
                    <ask:lineSketchNone/>
                  </ask:type>
                </ask:lineSketchStyleProps>
              </a:ext>
            </a:extLst>
          </a:ln>
        </p:spPr>
        <p:style>
          <a:lnRef idx="2">
            <a:schemeClr val="accent1"/>
          </a:lnRef>
          <a:fillRef idx="1">
            <a:schemeClr val="lt1"/>
          </a:fillRef>
          <a:effectRef idx="0">
            <a:schemeClr val="accent1"/>
          </a:effectRef>
          <a:fontRef idx="minor">
            <a:schemeClr val="dk1"/>
          </a:fontRef>
        </p:style>
        <p:txBody>
          <a:bodyPr tIns="36000" rtlCol="0" anchor="t"/>
          <a:lstStyle/>
          <a:p>
            <a:pPr algn="ctr"/>
            <a:endParaRPr lang="en-IN" sz="1200" dirty="0">
              <a:latin typeface="IBM Plex Sans" panose="020B0503050203000203" pitchFamily="34" charset="0"/>
            </a:endParaRPr>
          </a:p>
        </p:txBody>
      </p:sp>
      <p:sp>
        <p:nvSpPr>
          <p:cNvPr id="56" name="Rectangle 55">
            <a:extLst>
              <a:ext uri="{FF2B5EF4-FFF2-40B4-BE49-F238E27FC236}">
                <a16:creationId xmlns:a16="http://schemas.microsoft.com/office/drawing/2014/main" id="{D79CF11D-EF7A-D0BB-BD85-B49E961D3360}"/>
              </a:ext>
            </a:extLst>
          </p:cNvPr>
          <p:cNvSpPr/>
          <p:nvPr/>
        </p:nvSpPr>
        <p:spPr>
          <a:xfrm>
            <a:off x="1981098" y="5726616"/>
            <a:ext cx="9000000" cy="251999"/>
          </a:xfrm>
          <a:prstGeom prst="rect">
            <a:avLst/>
          </a:prstGeom>
          <a:solidFill>
            <a:schemeClr val="bg1">
              <a:lumMod val="95000"/>
            </a:schemeClr>
          </a:solidFill>
          <a:ln w="12700">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defTabSz="1097236"/>
            <a:r>
              <a:rPr lang="en-IN" sz="1200" dirty="0">
                <a:solidFill>
                  <a:prstClr val="black"/>
                </a:solidFill>
                <a:latin typeface="IBM Plex Sans" panose="020B0503050203000203" pitchFamily="34" charset="0"/>
              </a:rPr>
              <a:t>Apache Ranger + Thales</a:t>
            </a:r>
          </a:p>
        </p:txBody>
      </p:sp>
      <p:sp>
        <p:nvSpPr>
          <p:cNvPr id="57" name="TextBox 56">
            <a:extLst>
              <a:ext uri="{FF2B5EF4-FFF2-40B4-BE49-F238E27FC236}">
                <a16:creationId xmlns:a16="http://schemas.microsoft.com/office/drawing/2014/main" id="{F3E66E90-987B-D16F-6CA0-D81A02C90EA8}"/>
              </a:ext>
            </a:extLst>
          </p:cNvPr>
          <p:cNvSpPr txBox="1"/>
          <p:nvPr/>
        </p:nvSpPr>
        <p:spPr>
          <a:xfrm>
            <a:off x="6416079" y="5736865"/>
            <a:ext cx="4531344" cy="229945"/>
          </a:xfrm>
          <a:prstGeom prst="rect">
            <a:avLst/>
          </a:prstGeom>
          <a:noFill/>
        </p:spPr>
        <p:txBody>
          <a:bodyPr wrap="square" lIns="0" tIns="0" rIns="108000" bIns="0" rtlCol="0" anchor="ctr">
            <a:noAutofit/>
          </a:bodyPr>
          <a:lstStyle/>
          <a:p>
            <a:pPr algn="r" defTabSz="1097236">
              <a:defRPr/>
            </a:pPr>
            <a:r>
              <a:rPr lang="en-US" sz="960" dirty="0">
                <a:solidFill>
                  <a:prstClr val="black"/>
                </a:solidFill>
                <a:latin typeface="IBM Plex Serif" panose="02060503050406000203" pitchFamily="18" charset="77"/>
              </a:rPr>
              <a:t>Masking | Encryption | Protection</a:t>
            </a:r>
          </a:p>
        </p:txBody>
      </p:sp>
      <p:sp>
        <p:nvSpPr>
          <p:cNvPr id="58" name="Rectangle 57">
            <a:extLst>
              <a:ext uri="{FF2B5EF4-FFF2-40B4-BE49-F238E27FC236}">
                <a16:creationId xmlns:a16="http://schemas.microsoft.com/office/drawing/2014/main" id="{7140FFBC-5B82-9F1F-B607-78A8726FB8BA}"/>
              </a:ext>
            </a:extLst>
          </p:cNvPr>
          <p:cNvSpPr/>
          <p:nvPr/>
        </p:nvSpPr>
        <p:spPr>
          <a:xfrm>
            <a:off x="1981098" y="6036189"/>
            <a:ext cx="9000000" cy="251999"/>
          </a:xfrm>
          <a:prstGeom prst="rect">
            <a:avLst/>
          </a:prstGeom>
          <a:solidFill>
            <a:schemeClr val="bg1">
              <a:lumMod val="95000"/>
            </a:schemeClr>
          </a:solidFill>
          <a:ln w="12700">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defTabSz="1097236"/>
            <a:r>
              <a:rPr lang="en-IN" sz="1200" dirty="0">
                <a:solidFill>
                  <a:prstClr val="black"/>
                </a:solidFill>
                <a:latin typeface="IBM Plex Sans" panose="020B0503050203000203" pitchFamily="34" charset="0"/>
              </a:rPr>
              <a:t>Apache Atlas</a:t>
            </a:r>
          </a:p>
        </p:txBody>
      </p:sp>
      <p:sp>
        <p:nvSpPr>
          <p:cNvPr id="59" name="TextBox 58">
            <a:extLst>
              <a:ext uri="{FF2B5EF4-FFF2-40B4-BE49-F238E27FC236}">
                <a16:creationId xmlns:a16="http://schemas.microsoft.com/office/drawing/2014/main" id="{99551ACD-0028-4448-9536-0B5688F2DA44}"/>
              </a:ext>
            </a:extLst>
          </p:cNvPr>
          <p:cNvSpPr txBox="1"/>
          <p:nvPr/>
        </p:nvSpPr>
        <p:spPr>
          <a:xfrm>
            <a:off x="6416079" y="6046438"/>
            <a:ext cx="4531344" cy="229945"/>
          </a:xfrm>
          <a:prstGeom prst="rect">
            <a:avLst/>
          </a:prstGeom>
          <a:noFill/>
        </p:spPr>
        <p:txBody>
          <a:bodyPr wrap="square" lIns="0" tIns="0" rIns="108000" bIns="0" rtlCol="0" anchor="ctr">
            <a:noAutofit/>
          </a:bodyPr>
          <a:lstStyle/>
          <a:p>
            <a:pPr algn="r" defTabSz="1097236">
              <a:defRPr/>
            </a:pPr>
            <a:r>
              <a:rPr lang="en-US" sz="960" dirty="0">
                <a:solidFill>
                  <a:prstClr val="black"/>
                </a:solidFill>
                <a:latin typeface="IBM Plex Serif" panose="02060503050406000203" pitchFamily="18" charset="77"/>
              </a:rPr>
              <a:t>Management | Monitoring | Operations</a:t>
            </a:r>
          </a:p>
        </p:txBody>
      </p:sp>
      <p:sp>
        <p:nvSpPr>
          <p:cNvPr id="60" name="Rectangle 59">
            <a:extLst>
              <a:ext uri="{FF2B5EF4-FFF2-40B4-BE49-F238E27FC236}">
                <a16:creationId xmlns:a16="http://schemas.microsoft.com/office/drawing/2014/main" id="{19B79750-5E3B-69A3-22EE-44FB9E44416C}"/>
              </a:ext>
            </a:extLst>
          </p:cNvPr>
          <p:cNvSpPr/>
          <p:nvPr/>
        </p:nvSpPr>
        <p:spPr>
          <a:xfrm>
            <a:off x="9697668" y="587477"/>
            <a:ext cx="1398936" cy="4456119"/>
          </a:xfrm>
          <a:prstGeom prst="rect">
            <a:avLst/>
          </a:prstGeom>
          <a:noFill/>
          <a:ln w="12700" cmpd="sng">
            <a:solidFill>
              <a:schemeClr val="tx1">
                <a:alpha val="99000"/>
              </a:schemeClr>
            </a:solidFill>
            <a:prstDash val="solid"/>
            <a:extLst>
              <a:ext uri="{C807C97D-BFC1-408E-A445-0C87EB9F89A2}">
                <ask:lineSketchStyleProps xmlns:ask="http://schemas.microsoft.com/office/drawing/2018/sketchyshapes" sd="1219033472">
                  <a:custGeom>
                    <a:avLst/>
                    <a:gdLst>
                      <a:gd name="connsiteX0" fmla="*/ 0 w 5517100"/>
                      <a:gd name="connsiteY0" fmla="*/ 0 h 3705023"/>
                      <a:gd name="connsiteX1" fmla="*/ 496539 w 5517100"/>
                      <a:gd name="connsiteY1" fmla="*/ 0 h 3705023"/>
                      <a:gd name="connsiteX2" fmla="*/ 882736 w 5517100"/>
                      <a:gd name="connsiteY2" fmla="*/ 0 h 3705023"/>
                      <a:gd name="connsiteX3" fmla="*/ 1544788 w 5517100"/>
                      <a:gd name="connsiteY3" fmla="*/ 0 h 3705023"/>
                      <a:gd name="connsiteX4" fmla="*/ 2041327 w 5517100"/>
                      <a:gd name="connsiteY4" fmla="*/ 0 h 3705023"/>
                      <a:gd name="connsiteX5" fmla="*/ 2537866 w 5517100"/>
                      <a:gd name="connsiteY5" fmla="*/ 0 h 3705023"/>
                      <a:gd name="connsiteX6" fmla="*/ 3199918 w 5517100"/>
                      <a:gd name="connsiteY6" fmla="*/ 0 h 3705023"/>
                      <a:gd name="connsiteX7" fmla="*/ 3641286 w 5517100"/>
                      <a:gd name="connsiteY7" fmla="*/ 0 h 3705023"/>
                      <a:gd name="connsiteX8" fmla="*/ 4303338 w 5517100"/>
                      <a:gd name="connsiteY8" fmla="*/ 0 h 3705023"/>
                      <a:gd name="connsiteX9" fmla="*/ 4965390 w 5517100"/>
                      <a:gd name="connsiteY9" fmla="*/ 0 h 3705023"/>
                      <a:gd name="connsiteX10" fmla="*/ 5517100 w 5517100"/>
                      <a:gd name="connsiteY10" fmla="*/ 0 h 3705023"/>
                      <a:gd name="connsiteX11" fmla="*/ 5517100 w 5517100"/>
                      <a:gd name="connsiteY11" fmla="*/ 603389 h 3705023"/>
                      <a:gd name="connsiteX12" fmla="*/ 5517100 w 5517100"/>
                      <a:gd name="connsiteY12" fmla="*/ 1169729 h 3705023"/>
                      <a:gd name="connsiteX13" fmla="*/ 5517100 w 5517100"/>
                      <a:gd name="connsiteY13" fmla="*/ 1587867 h 3705023"/>
                      <a:gd name="connsiteX14" fmla="*/ 5517100 w 5517100"/>
                      <a:gd name="connsiteY14" fmla="*/ 2117156 h 3705023"/>
                      <a:gd name="connsiteX15" fmla="*/ 5517100 w 5517100"/>
                      <a:gd name="connsiteY15" fmla="*/ 2646445 h 3705023"/>
                      <a:gd name="connsiteX16" fmla="*/ 5517100 w 5517100"/>
                      <a:gd name="connsiteY16" fmla="*/ 3175734 h 3705023"/>
                      <a:gd name="connsiteX17" fmla="*/ 5517100 w 5517100"/>
                      <a:gd name="connsiteY17" fmla="*/ 3705023 h 3705023"/>
                      <a:gd name="connsiteX18" fmla="*/ 4910219 w 5517100"/>
                      <a:gd name="connsiteY18" fmla="*/ 3705023 h 3705023"/>
                      <a:gd name="connsiteX19" fmla="*/ 4524022 w 5517100"/>
                      <a:gd name="connsiteY19" fmla="*/ 3705023 h 3705023"/>
                      <a:gd name="connsiteX20" fmla="*/ 4082654 w 5517100"/>
                      <a:gd name="connsiteY20" fmla="*/ 3705023 h 3705023"/>
                      <a:gd name="connsiteX21" fmla="*/ 3420602 w 5517100"/>
                      <a:gd name="connsiteY21" fmla="*/ 3705023 h 3705023"/>
                      <a:gd name="connsiteX22" fmla="*/ 2868892 w 5517100"/>
                      <a:gd name="connsiteY22" fmla="*/ 3705023 h 3705023"/>
                      <a:gd name="connsiteX23" fmla="*/ 2427524 w 5517100"/>
                      <a:gd name="connsiteY23" fmla="*/ 3705023 h 3705023"/>
                      <a:gd name="connsiteX24" fmla="*/ 1875814 w 5517100"/>
                      <a:gd name="connsiteY24" fmla="*/ 3705023 h 3705023"/>
                      <a:gd name="connsiteX25" fmla="*/ 1489617 w 5517100"/>
                      <a:gd name="connsiteY25" fmla="*/ 3705023 h 3705023"/>
                      <a:gd name="connsiteX26" fmla="*/ 1103420 w 5517100"/>
                      <a:gd name="connsiteY26" fmla="*/ 3705023 h 3705023"/>
                      <a:gd name="connsiteX27" fmla="*/ 551710 w 5517100"/>
                      <a:gd name="connsiteY27" fmla="*/ 3705023 h 3705023"/>
                      <a:gd name="connsiteX28" fmla="*/ 0 w 5517100"/>
                      <a:gd name="connsiteY28" fmla="*/ 3705023 h 3705023"/>
                      <a:gd name="connsiteX29" fmla="*/ 0 w 5517100"/>
                      <a:gd name="connsiteY29" fmla="*/ 3138684 h 3705023"/>
                      <a:gd name="connsiteX30" fmla="*/ 0 w 5517100"/>
                      <a:gd name="connsiteY30" fmla="*/ 2646445 h 3705023"/>
                      <a:gd name="connsiteX31" fmla="*/ 0 w 5517100"/>
                      <a:gd name="connsiteY31" fmla="*/ 2228307 h 3705023"/>
                      <a:gd name="connsiteX32" fmla="*/ 0 w 5517100"/>
                      <a:gd name="connsiteY32" fmla="*/ 1661967 h 3705023"/>
                      <a:gd name="connsiteX33" fmla="*/ 0 w 5517100"/>
                      <a:gd name="connsiteY33" fmla="*/ 1206779 h 3705023"/>
                      <a:gd name="connsiteX34" fmla="*/ 0 w 5517100"/>
                      <a:gd name="connsiteY34" fmla="*/ 640440 h 3705023"/>
                      <a:gd name="connsiteX35" fmla="*/ 0 w 5517100"/>
                      <a:gd name="connsiteY35" fmla="*/ 0 h 3705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17100" h="3705023" extrusionOk="0">
                        <a:moveTo>
                          <a:pt x="0" y="0"/>
                        </a:moveTo>
                        <a:cubicBezTo>
                          <a:pt x="136378" y="-22571"/>
                          <a:pt x="263509" y="41984"/>
                          <a:pt x="496539" y="0"/>
                        </a:cubicBezTo>
                        <a:cubicBezTo>
                          <a:pt x="729569" y="-41984"/>
                          <a:pt x="802058" y="40759"/>
                          <a:pt x="882736" y="0"/>
                        </a:cubicBezTo>
                        <a:cubicBezTo>
                          <a:pt x="963414" y="-40759"/>
                          <a:pt x="1389642" y="63693"/>
                          <a:pt x="1544788" y="0"/>
                        </a:cubicBezTo>
                        <a:cubicBezTo>
                          <a:pt x="1699934" y="-63693"/>
                          <a:pt x="1922519" y="24155"/>
                          <a:pt x="2041327" y="0"/>
                        </a:cubicBezTo>
                        <a:cubicBezTo>
                          <a:pt x="2160135" y="-24155"/>
                          <a:pt x="2378845" y="9596"/>
                          <a:pt x="2537866" y="0"/>
                        </a:cubicBezTo>
                        <a:cubicBezTo>
                          <a:pt x="2696887" y="-9596"/>
                          <a:pt x="2968875" y="40693"/>
                          <a:pt x="3199918" y="0"/>
                        </a:cubicBezTo>
                        <a:cubicBezTo>
                          <a:pt x="3430961" y="-40693"/>
                          <a:pt x="3461340" y="758"/>
                          <a:pt x="3641286" y="0"/>
                        </a:cubicBezTo>
                        <a:cubicBezTo>
                          <a:pt x="3821232" y="-758"/>
                          <a:pt x="4088999" y="17944"/>
                          <a:pt x="4303338" y="0"/>
                        </a:cubicBezTo>
                        <a:cubicBezTo>
                          <a:pt x="4517677" y="-17944"/>
                          <a:pt x="4742167" y="16828"/>
                          <a:pt x="4965390" y="0"/>
                        </a:cubicBezTo>
                        <a:cubicBezTo>
                          <a:pt x="5188613" y="-16828"/>
                          <a:pt x="5365529" y="16223"/>
                          <a:pt x="5517100" y="0"/>
                        </a:cubicBezTo>
                        <a:cubicBezTo>
                          <a:pt x="5566659" y="209353"/>
                          <a:pt x="5516049" y="323191"/>
                          <a:pt x="5517100" y="603389"/>
                        </a:cubicBezTo>
                        <a:cubicBezTo>
                          <a:pt x="5518151" y="883587"/>
                          <a:pt x="5489366" y="909633"/>
                          <a:pt x="5517100" y="1169729"/>
                        </a:cubicBezTo>
                        <a:cubicBezTo>
                          <a:pt x="5544834" y="1429825"/>
                          <a:pt x="5478324" y="1490040"/>
                          <a:pt x="5517100" y="1587867"/>
                        </a:cubicBezTo>
                        <a:cubicBezTo>
                          <a:pt x="5555876" y="1685694"/>
                          <a:pt x="5454958" y="1922253"/>
                          <a:pt x="5517100" y="2117156"/>
                        </a:cubicBezTo>
                        <a:cubicBezTo>
                          <a:pt x="5579242" y="2312059"/>
                          <a:pt x="5513772" y="2432029"/>
                          <a:pt x="5517100" y="2646445"/>
                        </a:cubicBezTo>
                        <a:cubicBezTo>
                          <a:pt x="5520428" y="2860861"/>
                          <a:pt x="5459207" y="3066020"/>
                          <a:pt x="5517100" y="3175734"/>
                        </a:cubicBezTo>
                        <a:cubicBezTo>
                          <a:pt x="5574993" y="3285448"/>
                          <a:pt x="5474241" y="3591688"/>
                          <a:pt x="5517100" y="3705023"/>
                        </a:cubicBezTo>
                        <a:cubicBezTo>
                          <a:pt x="5358966" y="3745541"/>
                          <a:pt x="5117600" y="3646996"/>
                          <a:pt x="4910219" y="3705023"/>
                        </a:cubicBezTo>
                        <a:cubicBezTo>
                          <a:pt x="4702838" y="3763050"/>
                          <a:pt x="4702351" y="3704641"/>
                          <a:pt x="4524022" y="3705023"/>
                        </a:cubicBezTo>
                        <a:cubicBezTo>
                          <a:pt x="4345693" y="3705405"/>
                          <a:pt x="4178065" y="3671836"/>
                          <a:pt x="4082654" y="3705023"/>
                        </a:cubicBezTo>
                        <a:cubicBezTo>
                          <a:pt x="3987243" y="3738210"/>
                          <a:pt x="3727866" y="3680657"/>
                          <a:pt x="3420602" y="3705023"/>
                        </a:cubicBezTo>
                        <a:cubicBezTo>
                          <a:pt x="3113338" y="3729389"/>
                          <a:pt x="3092297" y="3703718"/>
                          <a:pt x="2868892" y="3705023"/>
                        </a:cubicBezTo>
                        <a:cubicBezTo>
                          <a:pt x="2645487" y="3706328"/>
                          <a:pt x="2554958" y="3652983"/>
                          <a:pt x="2427524" y="3705023"/>
                        </a:cubicBezTo>
                        <a:cubicBezTo>
                          <a:pt x="2300090" y="3757063"/>
                          <a:pt x="2075949" y="3647845"/>
                          <a:pt x="1875814" y="3705023"/>
                        </a:cubicBezTo>
                        <a:cubicBezTo>
                          <a:pt x="1675679" y="3762201"/>
                          <a:pt x="1657774" y="3662540"/>
                          <a:pt x="1489617" y="3705023"/>
                        </a:cubicBezTo>
                        <a:cubicBezTo>
                          <a:pt x="1321460" y="3747506"/>
                          <a:pt x="1211879" y="3692689"/>
                          <a:pt x="1103420" y="3705023"/>
                        </a:cubicBezTo>
                        <a:cubicBezTo>
                          <a:pt x="994961" y="3717357"/>
                          <a:pt x="724840" y="3651360"/>
                          <a:pt x="551710" y="3705023"/>
                        </a:cubicBezTo>
                        <a:cubicBezTo>
                          <a:pt x="378580" y="3758686"/>
                          <a:pt x="163039" y="3669227"/>
                          <a:pt x="0" y="3705023"/>
                        </a:cubicBezTo>
                        <a:cubicBezTo>
                          <a:pt x="-54728" y="3532296"/>
                          <a:pt x="66027" y="3319192"/>
                          <a:pt x="0" y="3138684"/>
                        </a:cubicBezTo>
                        <a:cubicBezTo>
                          <a:pt x="-66027" y="2958176"/>
                          <a:pt x="14804" y="2774809"/>
                          <a:pt x="0" y="2646445"/>
                        </a:cubicBezTo>
                        <a:cubicBezTo>
                          <a:pt x="-14804" y="2518081"/>
                          <a:pt x="46937" y="2384816"/>
                          <a:pt x="0" y="2228307"/>
                        </a:cubicBezTo>
                        <a:cubicBezTo>
                          <a:pt x="-46937" y="2071798"/>
                          <a:pt x="66945" y="1891444"/>
                          <a:pt x="0" y="1661967"/>
                        </a:cubicBezTo>
                        <a:cubicBezTo>
                          <a:pt x="-66945" y="1432490"/>
                          <a:pt x="4706" y="1318097"/>
                          <a:pt x="0" y="1206779"/>
                        </a:cubicBezTo>
                        <a:cubicBezTo>
                          <a:pt x="-4706" y="1095461"/>
                          <a:pt x="57983" y="767534"/>
                          <a:pt x="0" y="640440"/>
                        </a:cubicBezTo>
                        <a:cubicBezTo>
                          <a:pt x="-57983" y="513346"/>
                          <a:pt x="69228" y="284092"/>
                          <a:pt x="0" y="0"/>
                        </a:cubicBezTo>
                        <a:close/>
                      </a:path>
                    </a:pathLst>
                  </a:custGeom>
                  <ask:type>
                    <ask:lineSketchNone/>
                  </ask:type>
                </ask:lineSketchStyleProps>
              </a:ext>
            </a:extLst>
          </a:ln>
        </p:spPr>
        <p:style>
          <a:lnRef idx="2">
            <a:schemeClr val="accent1"/>
          </a:lnRef>
          <a:fillRef idx="1">
            <a:schemeClr val="lt1"/>
          </a:fillRef>
          <a:effectRef idx="0">
            <a:schemeClr val="accent1"/>
          </a:effectRef>
          <a:fontRef idx="minor">
            <a:schemeClr val="dk1"/>
          </a:fontRef>
        </p:style>
        <p:txBody>
          <a:bodyPr lIns="0" tIns="36000" rIns="0" rtlCol="0" anchor="t"/>
          <a:lstStyle/>
          <a:p>
            <a:pPr algn="ctr"/>
            <a:r>
              <a:rPr lang="en-IN" sz="1200" dirty="0">
                <a:latin typeface="IBM Plex Sans" panose="020B0503050203000203" pitchFamily="34" charset="0"/>
              </a:rPr>
              <a:t>Consumption</a:t>
            </a:r>
          </a:p>
        </p:txBody>
      </p:sp>
      <p:sp>
        <p:nvSpPr>
          <p:cNvPr id="61" name="Rectangle 60">
            <a:extLst>
              <a:ext uri="{FF2B5EF4-FFF2-40B4-BE49-F238E27FC236}">
                <a16:creationId xmlns:a16="http://schemas.microsoft.com/office/drawing/2014/main" id="{7FCAF792-1B0D-6EAC-02FE-167CAF324A9F}"/>
              </a:ext>
            </a:extLst>
          </p:cNvPr>
          <p:cNvSpPr/>
          <p:nvPr/>
        </p:nvSpPr>
        <p:spPr>
          <a:xfrm>
            <a:off x="8282316" y="581617"/>
            <a:ext cx="1363491" cy="4468355"/>
          </a:xfrm>
          <a:prstGeom prst="rect">
            <a:avLst/>
          </a:prstGeom>
          <a:solidFill>
            <a:schemeClr val="bg1">
              <a:lumMod val="95000"/>
            </a:schemeClr>
          </a:solidFill>
          <a:ln w="12700" cmpd="sng">
            <a:solidFill>
              <a:schemeClr val="accent6">
                <a:lumMod val="50000"/>
                <a:alpha val="99000"/>
              </a:schemeClr>
            </a:solidFill>
            <a:prstDash val="solid"/>
            <a:extLst>
              <a:ext uri="{C807C97D-BFC1-408E-A445-0C87EB9F89A2}">
                <ask:lineSketchStyleProps xmlns:ask="http://schemas.microsoft.com/office/drawing/2018/sketchyshapes" sd="1219033472">
                  <a:custGeom>
                    <a:avLst/>
                    <a:gdLst>
                      <a:gd name="connsiteX0" fmla="*/ 0 w 5517100"/>
                      <a:gd name="connsiteY0" fmla="*/ 0 h 3705023"/>
                      <a:gd name="connsiteX1" fmla="*/ 496539 w 5517100"/>
                      <a:gd name="connsiteY1" fmla="*/ 0 h 3705023"/>
                      <a:gd name="connsiteX2" fmla="*/ 882736 w 5517100"/>
                      <a:gd name="connsiteY2" fmla="*/ 0 h 3705023"/>
                      <a:gd name="connsiteX3" fmla="*/ 1544788 w 5517100"/>
                      <a:gd name="connsiteY3" fmla="*/ 0 h 3705023"/>
                      <a:gd name="connsiteX4" fmla="*/ 2041327 w 5517100"/>
                      <a:gd name="connsiteY4" fmla="*/ 0 h 3705023"/>
                      <a:gd name="connsiteX5" fmla="*/ 2537866 w 5517100"/>
                      <a:gd name="connsiteY5" fmla="*/ 0 h 3705023"/>
                      <a:gd name="connsiteX6" fmla="*/ 3199918 w 5517100"/>
                      <a:gd name="connsiteY6" fmla="*/ 0 h 3705023"/>
                      <a:gd name="connsiteX7" fmla="*/ 3641286 w 5517100"/>
                      <a:gd name="connsiteY7" fmla="*/ 0 h 3705023"/>
                      <a:gd name="connsiteX8" fmla="*/ 4303338 w 5517100"/>
                      <a:gd name="connsiteY8" fmla="*/ 0 h 3705023"/>
                      <a:gd name="connsiteX9" fmla="*/ 4965390 w 5517100"/>
                      <a:gd name="connsiteY9" fmla="*/ 0 h 3705023"/>
                      <a:gd name="connsiteX10" fmla="*/ 5517100 w 5517100"/>
                      <a:gd name="connsiteY10" fmla="*/ 0 h 3705023"/>
                      <a:gd name="connsiteX11" fmla="*/ 5517100 w 5517100"/>
                      <a:gd name="connsiteY11" fmla="*/ 603389 h 3705023"/>
                      <a:gd name="connsiteX12" fmla="*/ 5517100 w 5517100"/>
                      <a:gd name="connsiteY12" fmla="*/ 1169729 h 3705023"/>
                      <a:gd name="connsiteX13" fmla="*/ 5517100 w 5517100"/>
                      <a:gd name="connsiteY13" fmla="*/ 1587867 h 3705023"/>
                      <a:gd name="connsiteX14" fmla="*/ 5517100 w 5517100"/>
                      <a:gd name="connsiteY14" fmla="*/ 2117156 h 3705023"/>
                      <a:gd name="connsiteX15" fmla="*/ 5517100 w 5517100"/>
                      <a:gd name="connsiteY15" fmla="*/ 2646445 h 3705023"/>
                      <a:gd name="connsiteX16" fmla="*/ 5517100 w 5517100"/>
                      <a:gd name="connsiteY16" fmla="*/ 3175734 h 3705023"/>
                      <a:gd name="connsiteX17" fmla="*/ 5517100 w 5517100"/>
                      <a:gd name="connsiteY17" fmla="*/ 3705023 h 3705023"/>
                      <a:gd name="connsiteX18" fmla="*/ 4910219 w 5517100"/>
                      <a:gd name="connsiteY18" fmla="*/ 3705023 h 3705023"/>
                      <a:gd name="connsiteX19" fmla="*/ 4524022 w 5517100"/>
                      <a:gd name="connsiteY19" fmla="*/ 3705023 h 3705023"/>
                      <a:gd name="connsiteX20" fmla="*/ 4082654 w 5517100"/>
                      <a:gd name="connsiteY20" fmla="*/ 3705023 h 3705023"/>
                      <a:gd name="connsiteX21" fmla="*/ 3420602 w 5517100"/>
                      <a:gd name="connsiteY21" fmla="*/ 3705023 h 3705023"/>
                      <a:gd name="connsiteX22" fmla="*/ 2868892 w 5517100"/>
                      <a:gd name="connsiteY22" fmla="*/ 3705023 h 3705023"/>
                      <a:gd name="connsiteX23" fmla="*/ 2427524 w 5517100"/>
                      <a:gd name="connsiteY23" fmla="*/ 3705023 h 3705023"/>
                      <a:gd name="connsiteX24" fmla="*/ 1875814 w 5517100"/>
                      <a:gd name="connsiteY24" fmla="*/ 3705023 h 3705023"/>
                      <a:gd name="connsiteX25" fmla="*/ 1489617 w 5517100"/>
                      <a:gd name="connsiteY25" fmla="*/ 3705023 h 3705023"/>
                      <a:gd name="connsiteX26" fmla="*/ 1103420 w 5517100"/>
                      <a:gd name="connsiteY26" fmla="*/ 3705023 h 3705023"/>
                      <a:gd name="connsiteX27" fmla="*/ 551710 w 5517100"/>
                      <a:gd name="connsiteY27" fmla="*/ 3705023 h 3705023"/>
                      <a:gd name="connsiteX28" fmla="*/ 0 w 5517100"/>
                      <a:gd name="connsiteY28" fmla="*/ 3705023 h 3705023"/>
                      <a:gd name="connsiteX29" fmla="*/ 0 w 5517100"/>
                      <a:gd name="connsiteY29" fmla="*/ 3138684 h 3705023"/>
                      <a:gd name="connsiteX30" fmla="*/ 0 w 5517100"/>
                      <a:gd name="connsiteY30" fmla="*/ 2646445 h 3705023"/>
                      <a:gd name="connsiteX31" fmla="*/ 0 w 5517100"/>
                      <a:gd name="connsiteY31" fmla="*/ 2228307 h 3705023"/>
                      <a:gd name="connsiteX32" fmla="*/ 0 w 5517100"/>
                      <a:gd name="connsiteY32" fmla="*/ 1661967 h 3705023"/>
                      <a:gd name="connsiteX33" fmla="*/ 0 w 5517100"/>
                      <a:gd name="connsiteY33" fmla="*/ 1206779 h 3705023"/>
                      <a:gd name="connsiteX34" fmla="*/ 0 w 5517100"/>
                      <a:gd name="connsiteY34" fmla="*/ 640440 h 3705023"/>
                      <a:gd name="connsiteX35" fmla="*/ 0 w 5517100"/>
                      <a:gd name="connsiteY35" fmla="*/ 0 h 3705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17100" h="3705023" extrusionOk="0">
                        <a:moveTo>
                          <a:pt x="0" y="0"/>
                        </a:moveTo>
                        <a:cubicBezTo>
                          <a:pt x="136378" y="-22571"/>
                          <a:pt x="263509" y="41984"/>
                          <a:pt x="496539" y="0"/>
                        </a:cubicBezTo>
                        <a:cubicBezTo>
                          <a:pt x="729569" y="-41984"/>
                          <a:pt x="802058" y="40759"/>
                          <a:pt x="882736" y="0"/>
                        </a:cubicBezTo>
                        <a:cubicBezTo>
                          <a:pt x="963414" y="-40759"/>
                          <a:pt x="1389642" y="63693"/>
                          <a:pt x="1544788" y="0"/>
                        </a:cubicBezTo>
                        <a:cubicBezTo>
                          <a:pt x="1699934" y="-63693"/>
                          <a:pt x="1922519" y="24155"/>
                          <a:pt x="2041327" y="0"/>
                        </a:cubicBezTo>
                        <a:cubicBezTo>
                          <a:pt x="2160135" y="-24155"/>
                          <a:pt x="2378845" y="9596"/>
                          <a:pt x="2537866" y="0"/>
                        </a:cubicBezTo>
                        <a:cubicBezTo>
                          <a:pt x="2696887" y="-9596"/>
                          <a:pt x="2968875" y="40693"/>
                          <a:pt x="3199918" y="0"/>
                        </a:cubicBezTo>
                        <a:cubicBezTo>
                          <a:pt x="3430961" y="-40693"/>
                          <a:pt x="3461340" y="758"/>
                          <a:pt x="3641286" y="0"/>
                        </a:cubicBezTo>
                        <a:cubicBezTo>
                          <a:pt x="3821232" y="-758"/>
                          <a:pt x="4088999" y="17944"/>
                          <a:pt x="4303338" y="0"/>
                        </a:cubicBezTo>
                        <a:cubicBezTo>
                          <a:pt x="4517677" y="-17944"/>
                          <a:pt x="4742167" y="16828"/>
                          <a:pt x="4965390" y="0"/>
                        </a:cubicBezTo>
                        <a:cubicBezTo>
                          <a:pt x="5188613" y="-16828"/>
                          <a:pt x="5365529" y="16223"/>
                          <a:pt x="5517100" y="0"/>
                        </a:cubicBezTo>
                        <a:cubicBezTo>
                          <a:pt x="5566659" y="209353"/>
                          <a:pt x="5516049" y="323191"/>
                          <a:pt x="5517100" y="603389"/>
                        </a:cubicBezTo>
                        <a:cubicBezTo>
                          <a:pt x="5518151" y="883587"/>
                          <a:pt x="5489366" y="909633"/>
                          <a:pt x="5517100" y="1169729"/>
                        </a:cubicBezTo>
                        <a:cubicBezTo>
                          <a:pt x="5544834" y="1429825"/>
                          <a:pt x="5478324" y="1490040"/>
                          <a:pt x="5517100" y="1587867"/>
                        </a:cubicBezTo>
                        <a:cubicBezTo>
                          <a:pt x="5555876" y="1685694"/>
                          <a:pt x="5454958" y="1922253"/>
                          <a:pt x="5517100" y="2117156"/>
                        </a:cubicBezTo>
                        <a:cubicBezTo>
                          <a:pt x="5579242" y="2312059"/>
                          <a:pt x="5513772" y="2432029"/>
                          <a:pt x="5517100" y="2646445"/>
                        </a:cubicBezTo>
                        <a:cubicBezTo>
                          <a:pt x="5520428" y="2860861"/>
                          <a:pt x="5459207" y="3066020"/>
                          <a:pt x="5517100" y="3175734"/>
                        </a:cubicBezTo>
                        <a:cubicBezTo>
                          <a:pt x="5574993" y="3285448"/>
                          <a:pt x="5474241" y="3591688"/>
                          <a:pt x="5517100" y="3705023"/>
                        </a:cubicBezTo>
                        <a:cubicBezTo>
                          <a:pt x="5358966" y="3745541"/>
                          <a:pt x="5117600" y="3646996"/>
                          <a:pt x="4910219" y="3705023"/>
                        </a:cubicBezTo>
                        <a:cubicBezTo>
                          <a:pt x="4702838" y="3763050"/>
                          <a:pt x="4702351" y="3704641"/>
                          <a:pt x="4524022" y="3705023"/>
                        </a:cubicBezTo>
                        <a:cubicBezTo>
                          <a:pt x="4345693" y="3705405"/>
                          <a:pt x="4178065" y="3671836"/>
                          <a:pt x="4082654" y="3705023"/>
                        </a:cubicBezTo>
                        <a:cubicBezTo>
                          <a:pt x="3987243" y="3738210"/>
                          <a:pt x="3727866" y="3680657"/>
                          <a:pt x="3420602" y="3705023"/>
                        </a:cubicBezTo>
                        <a:cubicBezTo>
                          <a:pt x="3113338" y="3729389"/>
                          <a:pt x="3092297" y="3703718"/>
                          <a:pt x="2868892" y="3705023"/>
                        </a:cubicBezTo>
                        <a:cubicBezTo>
                          <a:pt x="2645487" y="3706328"/>
                          <a:pt x="2554958" y="3652983"/>
                          <a:pt x="2427524" y="3705023"/>
                        </a:cubicBezTo>
                        <a:cubicBezTo>
                          <a:pt x="2300090" y="3757063"/>
                          <a:pt x="2075949" y="3647845"/>
                          <a:pt x="1875814" y="3705023"/>
                        </a:cubicBezTo>
                        <a:cubicBezTo>
                          <a:pt x="1675679" y="3762201"/>
                          <a:pt x="1657774" y="3662540"/>
                          <a:pt x="1489617" y="3705023"/>
                        </a:cubicBezTo>
                        <a:cubicBezTo>
                          <a:pt x="1321460" y="3747506"/>
                          <a:pt x="1211879" y="3692689"/>
                          <a:pt x="1103420" y="3705023"/>
                        </a:cubicBezTo>
                        <a:cubicBezTo>
                          <a:pt x="994961" y="3717357"/>
                          <a:pt x="724840" y="3651360"/>
                          <a:pt x="551710" y="3705023"/>
                        </a:cubicBezTo>
                        <a:cubicBezTo>
                          <a:pt x="378580" y="3758686"/>
                          <a:pt x="163039" y="3669227"/>
                          <a:pt x="0" y="3705023"/>
                        </a:cubicBezTo>
                        <a:cubicBezTo>
                          <a:pt x="-54728" y="3532296"/>
                          <a:pt x="66027" y="3319192"/>
                          <a:pt x="0" y="3138684"/>
                        </a:cubicBezTo>
                        <a:cubicBezTo>
                          <a:pt x="-66027" y="2958176"/>
                          <a:pt x="14804" y="2774809"/>
                          <a:pt x="0" y="2646445"/>
                        </a:cubicBezTo>
                        <a:cubicBezTo>
                          <a:pt x="-14804" y="2518081"/>
                          <a:pt x="46937" y="2384816"/>
                          <a:pt x="0" y="2228307"/>
                        </a:cubicBezTo>
                        <a:cubicBezTo>
                          <a:pt x="-46937" y="2071798"/>
                          <a:pt x="66945" y="1891444"/>
                          <a:pt x="0" y="1661967"/>
                        </a:cubicBezTo>
                        <a:cubicBezTo>
                          <a:pt x="-66945" y="1432490"/>
                          <a:pt x="4706" y="1318097"/>
                          <a:pt x="0" y="1206779"/>
                        </a:cubicBezTo>
                        <a:cubicBezTo>
                          <a:pt x="-4706" y="1095461"/>
                          <a:pt x="57983" y="767534"/>
                          <a:pt x="0" y="640440"/>
                        </a:cubicBezTo>
                        <a:cubicBezTo>
                          <a:pt x="-57983" y="513346"/>
                          <a:pt x="69228" y="284092"/>
                          <a:pt x="0" y="0"/>
                        </a:cubicBezTo>
                        <a:close/>
                      </a:path>
                    </a:pathLst>
                  </a:custGeom>
                  <ask:type>
                    <ask:lineSketchNone/>
                  </ask:type>
                </ask:lineSketchStyleProps>
              </a:ext>
            </a:extLst>
          </a:ln>
        </p:spPr>
        <p:style>
          <a:lnRef idx="2">
            <a:schemeClr val="accent1"/>
          </a:lnRef>
          <a:fillRef idx="1">
            <a:schemeClr val="lt1"/>
          </a:fillRef>
          <a:effectRef idx="0">
            <a:schemeClr val="accent1"/>
          </a:effectRef>
          <a:fontRef idx="minor">
            <a:schemeClr val="dk1"/>
          </a:fontRef>
        </p:style>
        <p:txBody>
          <a:bodyPr tIns="36000" rtlCol="0" anchor="t"/>
          <a:lstStyle/>
          <a:p>
            <a:pPr algn="ctr"/>
            <a:r>
              <a:rPr lang="en-IN" sz="1200" dirty="0">
                <a:solidFill>
                  <a:schemeClr val="dk1"/>
                </a:solidFill>
                <a:latin typeface="IBM Plex Sans" panose="020B0503050203000203" pitchFamily="34" charset="0"/>
              </a:rPr>
              <a:t>User Zone</a:t>
            </a:r>
          </a:p>
        </p:txBody>
      </p:sp>
      <p:sp>
        <p:nvSpPr>
          <p:cNvPr id="74" name="TextBox 73">
            <a:extLst>
              <a:ext uri="{FF2B5EF4-FFF2-40B4-BE49-F238E27FC236}">
                <a16:creationId xmlns:a16="http://schemas.microsoft.com/office/drawing/2014/main" id="{1E45B2ED-01C9-293A-7562-CDDB41F52F91}"/>
              </a:ext>
            </a:extLst>
          </p:cNvPr>
          <p:cNvSpPr txBox="1"/>
          <p:nvPr/>
        </p:nvSpPr>
        <p:spPr>
          <a:xfrm>
            <a:off x="9900491" y="1364021"/>
            <a:ext cx="987167" cy="696721"/>
          </a:xfrm>
          <a:prstGeom prst="rect">
            <a:avLst/>
          </a:prstGeom>
          <a:solidFill>
            <a:schemeClr val="accent5">
              <a:lumMod val="20000"/>
              <a:lumOff val="80000"/>
            </a:schemeClr>
          </a:solidFill>
          <a:ln w="3175">
            <a:solidFill>
              <a:schemeClr val="accent5">
                <a:lumMod val="75000"/>
              </a:schemeClr>
            </a:solidFill>
          </a:ln>
        </p:spPr>
        <p:txBody>
          <a:bodyPr wrap="square" lIns="36000" rIns="36000" anchor="ctr">
            <a:noAutofit/>
          </a:bodyPr>
          <a:lstStyle/>
          <a:p>
            <a:pPr algn="ctr" defTabSz="1097236"/>
            <a:r>
              <a:rPr lang="en-IN" sz="1100" dirty="0">
                <a:solidFill>
                  <a:prstClr val="black"/>
                </a:solidFill>
                <a:latin typeface="IBM Plex Sans" panose="020B0503050203000203" pitchFamily="34" charset="0"/>
              </a:rPr>
              <a:t>Qlik-sense</a:t>
            </a:r>
          </a:p>
        </p:txBody>
      </p:sp>
      <p:sp>
        <p:nvSpPr>
          <p:cNvPr id="77" name="TextBox 76">
            <a:extLst>
              <a:ext uri="{FF2B5EF4-FFF2-40B4-BE49-F238E27FC236}">
                <a16:creationId xmlns:a16="http://schemas.microsoft.com/office/drawing/2014/main" id="{C30C70B5-5CD7-A4D4-D4D0-B4128A4C9BFA}"/>
              </a:ext>
            </a:extLst>
          </p:cNvPr>
          <p:cNvSpPr txBox="1"/>
          <p:nvPr/>
        </p:nvSpPr>
        <p:spPr>
          <a:xfrm>
            <a:off x="9900491" y="2133589"/>
            <a:ext cx="987167" cy="490007"/>
          </a:xfrm>
          <a:prstGeom prst="rect">
            <a:avLst/>
          </a:prstGeom>
          <a:solidFill>
            <a:schemeClr val="accent5">
              <a:lumMod val="20000"/>
              <a:lumOff val="80000"/>
            </a:schemeClr>
          </a:solidFill>
          <a:ln w="3175">
            <a:solidFill>
              <a:schemeClr val="accent5">
                <a:lumMod val="75000"/>
              </a:schemeClr>
            </a:solidFill>
          </a:ln>
        </p:spPr>
        <p:txBody>
          <a:bodyPr wrap="square" lIns="36000" rIns="36000" anchor="ctr">
            <a:noAutofit/>
          </a:bodyPr>
          <a:lstStyle/>
          <a:p>
            <a:pPr algn="ctr" defTabSz="1097236"/>
            <a:r>
              <a:rPr lang="en-IN" sz="1100" dirty="0">
                <a:solidFill>
                  <a:prstClr val="black"/>
                </a:solidFill>
                <a:latin typeface="IBM Plex Sans" panose="020B0503050203000203" pitchFamily="34" charset="0"/>
              </a:rPr>
              <a:t>Custom</a:t>
            </a:r>
          </a:p>
        </p:txBody>
      </p:sp>
      <p:sp>
        <p:nvSpPr>
          <p:cNvPr id="78" name="Rectangle 77">
            <a:extLst>
              <a:ext uri="{FF2B5EF4-FFF2-40B4-BE49-F238E27FC236}">
                <a16:creationId xmlns:a16="http://schemas.microsoft.com/office/drawing/2014/main" id="{4FA1E1AE-ECD7-9885-4182-1ACB78CB4441}"/>
              </a:ext>
            </a:extLst>
          </p:cNvPr>
          <p:cNvSpPr/>
          <p:nvPr/>
        </p:nvSpPr>
        <p:spPr>
          <a:xfrm>
            <a:off x="9799131" y="2790937"/>
            <a:ext cx="1190869" cy="2155583"/>
          </a:xfrm>
          <a:prstGeom prst="rect">
            <a:avLst/>
          </a:prstGeom>
          <a:solidFill>
            <a:schemeClr val="bg1"/>
          </a:solidFill>
          <a:ln w="12700">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defTabSz="1097236"/>
            <a:r>
              <a:rPr lang="en-IN" sz="1200" dirty="0">
                <a:solidFill>
                  <a:prstClr val="black"/>
                </a:solidFill>
                <a:latin typeface="IBM Plex Sans" panose="020B0503050203000203" pitchFamily="34" charset="0"/>
              </a:rPr>
              <a:t>Modelling</a:t>
            </a:r>
          </a:p>
          <a:p>
            <a:pPr algn="ctr" defTabSz="1097236"/>
            <a:endParaRPr lang="en-IN" sz="1200" dirty="0">
              <a:solidFill>
                <a:prstClr val="black"/>
              </a:solidFill>
              <a:latin typeface="IBM Plex Sans" panose="020B0503050203000203" pitchFamily="34" charset="0"/>
            </a:endParaRPr>
          </a:p>
          <a:p>
            <a:pPr algn="ctr" defTabSz="1097236"/>
            <a:endParaRPr lang="en-IN" sz="1200" dirty="0">
              <a:solidFill>
                <a:prstClr val="black"/>
              </a:solidFill>
              <a:latin typeface="IBM Plex Sans" panose="020B0503050203000203" pitchFamily="34" charset="0"/>
            </a:endParaRPr>
          </a:p>
          <a:p>
            <a:pPr algn="ctr" defTabSz="1097236"/>
            <a:endParaRPr lang="en-IN" sz="1200" dirty="0">
              <a:solidFill>
                <a:prstClr val="black"/>
              </a:solidFill>
              <a:latin typeface="IBM Plex Sans" panose="020B0503050203000203" pitchFamily="34" charset="0"/>
            </a:endParaRPr>
          </a:p>
          <a:p>
            <a:pPr algn="ctr" defTabSz="1097236"/>
            <a:endParaRPr lang="en-IN" sz="1200" dirty="0">
              <a:solidFill>
                <a:prstClr val="black"/>
              </a:solidFill>
              <a:latin typeface="IBM Plex Sans" panose="020B0503050203000203" pitchFamily="34" charset="0"/>
            </a:endParaRPr>
          </a:p>
          <a:p>
            <a:pPr algn="ctr" defTabSz="1097236"/>
            <a:endParaRPr lang="en-IN" sz="1200" dirty="0">
              <a:solidFill>
                <a:prstClr val="black"/>
              </a:solidFill>
              <a:latin typeface="IBM Plex Sans" panose="020B0503050203000203" pitchFamily="34" charset="0"/>
            </a:endParaRPr>
          </a:p>
        </p:txBody>
      </p:sp>
      <p:sp>
        <p:nvSpPr>
          <p:cNvPr id="79" name="TextBox 78">
            <a:extLst>
              <a:ext uri="{FF2B5EF4-FFF2-40B4-BE49-F238E27FC236}">
                <a16:creationId xmlns:a16="http://schemas.microsoft.com/office/drawing/2014/main" id="{5448B2C4-C650-4AD5-565A-4A35E92C5788}"/>
              </a:ext>
            </a:extLst>
          </p:cNvPr>
          <p:cNvSpPr txBox="1"/>
          <p:nvPr/>
        </p:nvSpPr>
        <p:spPr>
          <a:xfrm>
            <a:off x="9900491" y="3175911"/>
            <a:ext cx="987167" cy="432000"/>
          </a:xfrm>
          <a:prstGeom prst="rect">
            <a:avLst/>
          </a:prstGeom>
          <a:solidFill>
            <a:schemeClr val="accent5">
              <a:lumMod val="20000"/>
              <a:lumOff val="80000"/>
            </a:schemeClr>
          </a:solidFill>
          <a:ln w="3175">
            <a:solidFill>
              <a:schemeClr val="tx1"/>
            </a:solidFill>
          </a:ln>
        </p:spPr>
        <p:txBody>
          <a:bodyPr wrap="square" lIns="36000" rIns="36000" anchor="ctr">
            <a:noAutofit/>
          </a:bodyPr>
          <a:lstStyle/>
          <a:p>
            <a:pPr algn="ctr" defTabSz="1097236"/>
            <a:r>
              <a:rPr lang="en-IN" sz="1100" dirty="0">
                <a:solidFill>
                  <a:prstClr val="black"/>
                </a:solidFill>
                <a:latin typeface="IBM Plex Sans" panose="020B0503050203000203" pitchFamily="34" charset="0"/>
              </a:rPr>
              <a:t>Cloudera ML</a:t>
            </a:r>
          </a:p>
        </p:txBody>
      </p:sp>
      <p:sp>
        <p:nvSpPr>
          <p:cNvPr id="80" name="TextBox 79">
            <a:extLst>
              <a:ext uri="{FF2B5EF4-FFF2-40B4-BE49-F238E27FC236}">
                <a16:creationId xmlns:a16="http://schemas.microsoft.com/office/drawing/2014/main" id="{94656994-487E-F087-9E91-4B2A40B3AA91}"/>
              </a:ext>
            </a:extLst>
          </p:cNvPr>
          <p:cNvSpPr txBox="1"/>
          <p:nvPr/>
        </p:nvSpPr>
        <p:spPr>
          <a:xfrm>
            <a:off x="9900491" y="3632995"/>
            <a:ext cx="987167" cy="234000"/>
          </a:xfrm>
          <a:prstGeom prst="rect">
            <a:avLst/>
          </a:prstGeom>
          <a:solidFill>
            <a:schemeClr val="accent5">
              <a:lumMod val="20000"/>
              <a:lumOff val="80000"/>
            </a:schemeClr>
          </a:solidFill>
          <a:ln w="3175">
            <a:solidFill>
              <a:schemeClr val="tx1"/>
            </a:solidFill>
          </a:ln>
        </p:spPr>
        <p:txBody>
          <a:bodyPr wrap="square" lIns="36000" rIns="36000" anchor="ctr">
            <a:noAutofit/>
          </a:bodyPr>
          <a:lstStyle/>
          <a:p>
            <a:pPr algn="ctr" defTabSz="1097236"/>
            <a:r>
              <a:rPr lang="en-IN" sz="1100" dirty="0">
                <a:solidFill>
                  <a:prstClr val="black"/>
                </a:solidFill>
                <a:latin typeface="IBM Plex Sans" panose="020B0503050203000203" pitchFamily="34" charset="0"/>
              </a:rPr>
              <a:t>Cloudera ML</a:t>
            </a:r>
          </a:p>
        </p:txBody>
      </p:sp>
      <p:sp>
        <p:nvSpPr>
          <p:cNvPr id="81" name="TextBox 80">
            <a:extLst>
              <a:ext uri="{FF2B5EF4-FFF2-40B4-BE49-F238E27FC236}">
                <a16:creationId xmlns:a16="http://schemas.microsoft.com/office/drawing/2014/main" id="{093FC317-FCE4-2A9B-B791-476568F01DC5}"/>
              </a:ext>
            </a:extLst>
          </p:cNvPr>
          <p:cNvSpPr txBox="1"/>
          <p:nvPr/>
        </p:nvSpPr>
        <p:spPr>
          <a:xfrm>
            <a:off x="9900491" y="3901002"/>
            <a:ext cx="987167" cy="234000"/>
          </a:xfrm>
          <a:prstGeom prst="rect">
            <a:avLst/>
          </a:prstGeom>
          <a:solidFill>
            <a:schemeClr val="accent5">
              <a:lumMod val="20000"/>
              <a:lumOff val="80000"/>
            </a:schemeClr>
          </a:solidFill>
          <a:ln w="3175">
            <a:solidFill>
              <a:schemeClr val="tx1"/>
            </a:solidFill>
          </a:ln>
        </p:spPr>
        <p:txBody>
          <a:bodyPr wrap="square" lIns="36000" rIns="36000" anchor="ctr">
            <a:noAutofit/>
          </a:bodyPr>
          <a:lstStyle/>
          <a:p>
            <a:pPr algn="ctr" defTabSz="1097236"/>
            <a:r>
              <a:rPr lang="en-IN" sz="1100" dirty="0">
                <a:solidFill>
                  <a:prstClr val="black"/>
                </a:solidFill>
                <a:latin typeface="IBM Plex Sans" panose="020B0503050203000203" pitchFamily="34" charset="0"/>
              </a:rPr>
              <a:t>Cloudera ML</a:t>
            </a:r>
          </a:p>
        </p:txBody>
      </p:sp>
      <p:sp>
        <p:nvSpPr>
          <p:cNvPr id="82" name="TextBox 81">
            <a:extLst>
              <a:ext uri="{FF2B5EF4-FFF2-40B4-BE49-F238E27FC236}">
                <a16:creationId xmlns:a16="http://schemas.microsoft.com/office/drawing/2014/main" id="{C885F82F-B8BC-7D79-4362-F405AEC56D80}"/>
              </a:ext>
            </a:extLst>
          </p:cNvPr>
          <p:cNvSpPr txBox="1"/>
          <p:nvPr/>
        </p:nvSpPr>
        <p:spPr>
          <a:xfrm>
            <a:off x="9900491" y="4169009"/>
            <a:ext cx="987167" cy="428400"/>
          </a:xfrm>
          <a:prstGeom prst="rect">
            <a:avLst/>
          </a:prstGeom>
          <a:solidFill>
            <a:schemeClr val="accent5">
              <a:lumMod val="20000"/>
              <a:lumOff val="80000"/>
            </a:schemeClr>
          </a:solidFill>
          <a:ln w="3175">
            <a:solidFill>
              <a:schemeClr val="tx1"/>
            </a:solidFill>
          </a:ln>
        </p:spPr>
        <p:txBody>
          <a:bodyPr wrap="square" lIns="36000" rIns="36000" anchor="ctr">
            <a:noAutofit/>
          </a:bodyPr>
          <a:lstStyle/>
          <a:p>
            <a:pPr algn="ctr" defTabSz="1097236"/>
            <a:r>
              <a:rPr lang="en-IN" sz="1100" dirty="0">
                <a:solidFill>
                  <a:prstClr val="black"/>
                </a:solidFill>
                <a:latin typeface="IBM Plex Sans" panose="020B0503050203000203" pitchFamily="34" charset="0"/>
              </a:rPr>
              <a:t>Cloudera ML</a:t>
            </a:r>
          </a:p>
        </p:txBody>
      </p:sp>
      <p:sp>
        <p:nvSpPr>
          <p:cNvPr id="84" name="Rectangle 83">
            <a:extLst>
              <a:ext uri="{FF2B5EF4-FFF2-40B4-BE49-F238E27FC236}">
                <a16:creationId xmlns:a16="http://schemas.microsoft.com/office/drawing/2014/main" id="{8E6DCC61-483D-401F-1826-25C18E061EB7}"/>
              </a:ext>
            </a:extLst>
          </p:cNvPr>
          <p:cNvSpPr/>
          <p:nvPr/>
        </p:nvSpPr>
        <p:spPr>
          <a:xfrm>
            <a:off x="269790" y="6442226"/>
            <a:ext cx="10836000" cy="287958"/>
          </a:xfrm>
          <a:prstGeom prst="rect">
            <a:avLst/>
          </a:prstGeom>
          <a:solidFill>
            <a:schemeClr val="bg1">
              <a:lumMod val="85000"/>
            </a:schemeClr>
          </a:solidFill>
          <a:ln w="12700" cmpd="sng">
            <a:solidFill>
              <a:schemeClr val="tx1">
                <a:lumMod val="50000"/>
                <a:lumOff val="50000"/>
                <a:alpha val="99000"/>
              </a:schemeClr>
            </a:solidFill>
            <a:prstDash val="solid"/>
            <a:extLst>
              <a:ext uri="{C807C97D-BFC1-408E-A445-0C87EB9F89A2}">
                <ask:lineSketchStyleProps xmlns:ask="http://schemas.microsoft.com/office/drawing/2018/sketchyshapes" sd="1219033472">
                  <a:custGeom>
                    <a:avLst/>
                    <a:gdLst>
                      <a:gd name="connsiteX0" fmla="*/ 0 w 5517100"/>
                      <a:gd name="connsiteY0" fmla="*/ 0 h 3705023"/>
                      <a:gd name="connsiteX1" fmla="*/ 496539 w 5517100"/>
                      <a:gd name="connsiteY1" fmla="*/ 0 h 3705023"/>
                      <a:gd name="connsiteX2" fmla="*/ 882736 w 5517100"/>
                      <a:gd name="connsiteY2" fmla="*/ 0 h 3705023"/>
                      <a:gd name="connsiteX3" fmla="*/ 1544788 w 5517100"/>
                      <a:gd name="connsiteY3" fmla="*/ 0 h 3705023"/>
                      <a:gd name="connsiteX4" fmla="*/ 2041327 w 5517100"/>
                      <a:gd name="connsiteY4" fmla="*/ 0 h 3705023"/>
                      <a:gd name="connsiteX5" fmla="*/ 2537866 w 5517100"/>
                      <a:gd name="connsiteY5" fmla="*/ 0 h 3705023"/>
                      <a:gd name="connsiteX6" fmla="*/ 3199918 w 5517100"/>
                      <a:gd name="connsiteY6" fmla="*/ 0 h 3705023"/>
                      <a:gd name="connsiteX7" fmla="*/ 3641286 w 5517100"/>
                      <a:gd name="connsiteY7" fmla="*/ 0 h 3705023"/>
                      <a:gd name="connsiteX8" fmla="*/ 4303338 w 5517100"/>
                      <a:gd name="connsiteY8" fmla="*/ 0 h 3705023"/>
                      <a:gd name="connsiteX9" fmla="*/ 4965390 w 5517100"/>
                      <a:gd name="connsiteY9" fmla="*/ 0 h 3705023"/>
                      <a:gd name="connsiteX10" fmla="*/ 5517100 w 5517100"/>
                      <a:gd name="connsiteY10" fmla="*/ 0 h 3705023"/>
                      <a:gd name="connsiteX11" fmla="*/ 5517100 w 5517100"/>
                      <a:gd name="connsiteY11" fmla="*/ 603389 h 3705023"/>
                      <a:gd name="connsiteX12" fmla="*/ 5517100 w 5517100"/>
                      <a:gd name="connsiteY12" fmla="*/ 1169729 h 3705023"/>
                      <a:gd name="connsiteX13" fmla="*/ 5517100 w 5517100"/>
                      <a:gd name="connsiteY13" fmla="*/ 1587867 h 3705023"/>
                      <a:gd name="connsiteX14" fmla="*/ 5517100 w 5517100"/>
                      <a:gd name="connsiteY14" fmla="*/ 2117156 h 3705023"/>
                      <a:gd name="connsiteX15" fmla="*/ 5517100 w 5517100"/>
                      <a:gd name="connsiteY15" fmla="*/ 2646445 h 3705023"/>
                      <a:gd name="connsiteX16" fmla="*/ 5517100 w 5517100"/>
                      <a:gd name="connsiteY16" fmla="*/ 3175734 h 3705023"/>
                      <a:gd name="connsiteX17" fmla="*/ 5517100 w 5517100"/>
                      <a:gd name="connsiteY17" fmla="*/ 3705023 h 3705023"/>
                      <a:gd name="connsiteX18" fmla="*/ 4910219 w 5517100"/>
                      <a:gd name="connsiteY18" fmla="*/ 3705023 h 3705023"/>
                      <a:gd name="connsiteX19" fmla="*/ 4524022 w 5517100"/>
                      <a:gd name="connsiteY19" fmla="*/ 3705023 h 3705023"/>
                      <a:gd name="connsiteX20" fmla="*/ 4082654 w 5517100"/>
                      <a:gd name="connsiteY20" fmla="*/ 3705023 h 3705023"/>
                      <a:gd name="connsiteX21" fmla="*/ 3420602 w 5517100"/>
                      <a:gd name="connsiteY21" fmla="*/ 3705023 h 3705023"/>
                      <a:gd name="connsiteX22" fmla="*/ 2868892 w 5517100"/>
                      <a:gd name="connsiteY22" fmla="*/ 3705023 h 3705023"/>
                      <a:gd name="connsiteX23" fmla="*/ 2427524 w 5517100"/>
                      <a:gd name="connsiteY23" fmla="*/ 3705023 h 3705023"/>
                      <a:gd name="connsiteX24" fmla="*/ 1875814 w 5517100"/>
                      <a:gd name="connsiteY24" fmla="*/ 3705023 h 3705023"/>
                      <a:gd name="connsiteX25" fmla="*/ 1489617 w 5517100"/>
                      <a:gd name="connsiteY25" fmla="*/ 3705023 h 3705023"/>
                      <a:gd name="connsiteX26" fmla="*/ 1103420 w 5517100"/>
                      <a:gd name="connsiteY26" fmla="*/ 3705023 h 3705023"/>
                      <a:gd name="connsiteX27" fmla="*/ 551710 w 5517100"/>
                      <a:gd name="connsiteY27" fmla="*/ 3705023 h 3705023"/>
                      <a:gd name="connsiteX28" fmla="*/ 0 w 5517100"/>
                      <a:gd name="connsiteY28" fmla="*/ 3705023 h 3705023"/>
                      <a:gd name="connsiteX29" fmla="*/ 0 w 5517100"/>
                      <a:gd name="connsiteY29" fmla="*/ 3138684 h 3705023"/>
                      <a:gd name="connsiteX30" fmla="*/ 0 w 5517100"/>
                      <a:gd name="connsiteY30" fmla="*/ 2646445 h 3705023"/>
                      <a:gd name="connsiteX31" fmla="*/ 0 w 5517100"/>
                      <a:gd name="connsiteY31" fmla="*/ 2228307 h 3705023"/>
                      <a:gd name="connsiteX32" fmla="*/ 0 w 5517100"/>
                      <a:gd name="connsiteY32" fmla="*/ 1661967 h 3705023"/>
                      <a:gd name="connsiteX33" fmla="*/ 0 w 5517100"/>
                      <a:gd name="connsiteY33" fmla="*/ 1206779 h 3705023"/>
                      <a:gd name="connsiteX34" fmla="*/ 0 w 5517100"/>
                      <a:gd name="connsiteY34" fmla="*/ 640440 h 3705023"/>
                      <a:gd name="connsiteX35" fmla="*/ 0 w 5517100"/>
                      <a:gd name="connsiteY35" fmla="*/ 0 h 3705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17100" h="3705023" extrusionOk="0">
                        <a:moveTo>
                          <a:pt x="0" y="0"/>
                        </a:moveTo>
                        <a:cubicBezTo>
                          <a:pt x="136378" y="-22571"/>
                          <a:pt x="263509" y="41984"/>
                          <a:pt x="496539" y="0"/>
                        </a:cubicBezTo>
                        <a:cubicBezTo>
                          <a:pt x="729569" y="-41984"/>
                          <a:pt x="802058" y="40759"/>
                          <a:pt x="882736" y="0"/>
                        </a:cubicBezTo>
                        <a:cubicBezTo>
                          <a:pt x="963414" y="-40759"/>
                          <a:pt x="1389642" y="63693"/>
                          <a:pt x="1544788" y="0"/>
                        </a:cubicBezTo>
                        <a:cubicBezTo>
                          <a:pt x="1699934" y="-63693"/>
                          <a:pt x="1922519" y="24155"/>
                          <a:pt x="2041327" y="0"/>
                        </a:cubicBezTo>
                        <a:cubicBezTo>
                          <a:pt x="2160135" y="-24155"/>
                          <a:pt x="2378845" y="9596"/>
                          <a:pt x="2537866" y="0"/>
                        </a:cubicBezTo>
                        <a:cubicBezTo>
                          <a:pt x="2696887" y="-9596"/>
                          <a:pt x="2968875" y="40693"/>
                          <a:pt x="3199918" y="0"/>
                        </a:cubicBezTo>
                        <a:cubicBezTo>
                          <a:pt x="3430961" y="-40693"/>
                          <a:pt x="3461340" y="758"/>
                          <a:pt x="3641286" y="0"/>
                        </a:cubicBezTo>
                        <a:cubicBezTo>
                          <a:pt x="3821232" y="-758"/>
                          <a:pt x="4088999" y="17944"/>
                          <a:pt x="4303338" y="0"/>
                        </a:cubicBezTo>
                        <a:cubicBezTo>
                          <a:pt x="4517677" y="-17944"/>
                          <a:pt x="4742167" y="16828"/>
                          <a:pt x="4965390" y="0"/>
                        </a:cubicBezTo>
                        <a:cubicBezTo>
                          <a:pt x="5188613" y="-16828"/>
                          <a:pt x="5365529" y="16223"/>
                          <a:pt x="5517100" y="0"/>
                        </a:cubicBezTo>
                        <a:cubicBezTo>
                          <a:pt x="5566659" y="209353"/>
                          <a:pt x="5516049" y="323191"/>
                          <a:pt x="5517100" y="603389"/>
                        </a:cubicBezTo>
                        <a:cubicBezTo>
                          <a:pt x="5518151" y="883587"/>
                          <a:pt x="5489366" y="909633"/>
                          <a:pt x="5517100" y="1169729"/>
                        </a:cubicBezTo>
                        <a:cubicBezTo>
                          <a:pt x="5544834" y="1429825"/>
                          <a:pt x="5478324" y="1490040"/>
                          <a:pt x="5517100" y="1587867"/>
                        </a:cubicBezTo>
                        <a:cubicBezTo>
                          <a:pt x="5555876" y="1685694"/>
                          <a:pt x="5454958" y="1922253"/>
                          <a:pt x="5517100" y="2117156"/>
                        </a:cubicBezTo>
                        <a:cubicBezTo>
                          <a:pt x="5579242" y="2312059"/>
                          <a:pt x="5513772" y="2432029"/>
                          <a:pt x="5517100" y="2646445"/>
                        </a:cubicBezTo>
                        <a:cubicBezTo>
                          <a:pt x="5520428" y="2860861"/>
                          <a:pt x="5459207" y="3066020"/>
                          <a:pt x="5517100" y="3175734"/>
                        </a:cubicBezTo>
                        <a:cubicBezTo>
                          <a:pt x="5574993" y="3285448"/>
                          <a:pt x="5474241" y="3591688"/>
                          <a:pt x="5517100" y="3705023"/>
                        </a:cubicBezTo>
                        <a:cubicBezTo>
                          <a:pt x="5358966" y="3745541"/>
                          <a:pt x="5117600" y="3646996"/>
                          <a:pt x="4910219" y="3705023"/>
                        </a:cubicBezTo>
                        <a:cubicBezTo>
                          <a:pt x="4702838" y="3763050"/>
                          <a:pt x="4702351" y="3704641"/>
                          <a:pt x="4524022" y="3705023"/>
                        </a:cubicBezTo>
                        <a:cubicBezTo>
                          <a:pt x="4345693" y="3705405"/>
                          <a:pt x="4178065" y="3671836"/>
                          <a:pt x="4082654" y="3705023"/>
                        </a:cubicBezTo>
                        <a:cubicBezTo>
                          <a:pt x="3987243" y="3738210"/>
                          <a:pt x="3727866" y="3680657"/>
                          <a:pt x="3420602" y="3705023"/>
                        </a:cubicBezTo>
                        <a:cubicBezTo>
                          <a:pt x="3113338" y="3729389"/>
                          <a:pt x="3092297" y="3703718"/>
                          <a:pt x="2868892" y="3705023"/>
                        </a:cubicBezTo>
                        <a:cubicBezTo>
                          <a:pt x="2645487" y="3706328"/>
                          <a:pt x="2554958" y="3652983"/>
                          <a:pt x="2427524" y="3705023"/>
                        </a:cubicBezTo>
                        <a:cubicBezTo>
                          <a:pt x="2300090" y="3757063"/>
                          <a:pt x="2075949" y="3647845"/>
                          <a:pt x="1875814" y="3705023"/>
                        </a:cubicBezTo>
                        <a:cubicBezTo>
                          <a:pt x="1675679" y="3762201"/>
                          <a:pt x="1657774" y="3662540"/>
                          <a:pt x="1489617" y="3705023"/>
                        </a:cubicBezTo>
                        <a:cubicBezTo>
                          <a:pt x="1321460" y="3747506"/>
                          <a:pt x="1211879" y="3692689"/>
                          <a:pt x="1103420" y="3705023"/>
                        </a:cubicBezTo>
                        <a:cubicBezTo>
                          <a:pt x="994961" y="3717357"/>
                          <a:pt x="724840" y="3651360"/>
                          <a:pt x="551710" y="3705023"/>
                        </a:cubicBezTo>
                        <a:cubicBezTo>
                          <a:pt x="378580" y="3758686"/>
                          <a:pt x="163039" y="3669227"/>
                          <a:pt x="0" y="3705023"/>
                        </a:cubicBezTo>
                        <a:cubicBezTo>
                          <a:pt x="-54728" y="3532296"/>
                          <a:pt x="66027" y="3319192"/>
                          <a:pt x="0" y="3138684"/>
                        </a:cubicBezTo>
                        <a:cubicBezTo>
                          <a:pt x="-66027" y="2958176"/>
                          <a:pt x="14804" y="2774809"/>
                          <a:pt x="0" y="2646445"/>
                        </a:cubicBezTo>
                        <a:cubicBezTo>
                          <a:pt x="-14804" y="2518081"/>
                          <a:pt x="46937" y="2384816"/>
                          <a:pt x="0" y="2228307"/>
                        </a:cubicBezTo>
                        <a:cubicBezTo>
                          <a:pt x="-46937" y="2071798"/>
                          <a:pt x="66945" y="1891444"/>
                          <a:pt x="0" y="1661967"/>
                        </a:cubicBezTo>
                        <a:cubicBezTo>
                          <a:pt x="-66945" y="1432490"/>
                          <a:pt x="4706" y="1318097"/>
                          <a:pt x="0" y="1206779"/>
                        </a:cubicBezTo>
                        <a:cubicBezTo>
                          <a:pt x="-4706" y="1095461"/>
                          <a:pt x="57983" y="767534"/>
                          <a:pt x="0" y="640440"/>
                        </a:cubicBezTo>
                        <a:cubicBezTo>
                          <a:pt x="-57983" y="513346"/>
                          <a:pt x="69228" y="284092"/>
                          <a:pt x="0" y="0"/>
                        </a:cubicBezTo>
                        <a:close/>
                      </a:path>
                    </a:pathLst>
                  </a:custGeom>
                  <ask:type>
                    <ask:lineSketchNone/>
                  </ask:type>
                </ask:lineSketchStyleProps>
              </a:ext>
            </a:extLst>
          </a:ln>
        </p:spPr>
        <p:style>
          <a:lnRef idx="2">
            <a:schemeClr val="accent1"/>
          </a:lnRef>
          <a:fillRef idx="1">
            <a:schemeClr val="lt1"/>
          </a:fillRef>
          <a:effectRef idx="0">
            <a:schemeClr val="accent1"/>
          </a:effectRef>
          <a:fontRef idx="minor">
            <a:schemeClr val="dk1"/>
          </a:fontRef>
        </p:style>
        <p:txBody>
          <a:bodyPr tIns="0" rtlCol="0" anchor="ctr"/>
          <a:lstStyle/>
          <a:p>
            <a:pPr algn="ctr"/>
            <a:r>
              <a:rPr lang="en-IN" sz="1400" dirty="0">
                <a:latin typeface="IBM Plex Sans" panose="020B0503050203000203" pitchFamily="34" charset="0"/>
              </a:rPr>
              <a:t>Infrastructure on Data Centre / Private Cloud (Meghdoot) with Network Connectivity | DR replication | Backup</a:t>
            </a:r>
          </a:p>
        </p:txBody>
      </p:sp>
      <p:pic>
        <p:nvPicPr>
          <p:cNvPr id="85" name="Graphic 84" descr="Volume outline">
            <a:extLst>
              <a:ext uri="{FF2B5EF4-FFF2-40B4-BE49-F238E27FC236}">
                <a16:creationId xmlns:a16="http://schemas.microsoft.com/office/drawing/2014/main" id="{94C37EBD-CB7E-6A1B-679A-BC20E397E9BF}"/>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600137" y="4484668"/>
            <a:ext cx="428036" cy="360000"/>
          </a:xfrm>
          <a:prstGeom prst="rect">
            <a:avLst/>
          </a:prstGeom>
        </p:spPr>
      </p:pic>
      <p:pic>
        <p:nvPicPr>
          <p:cNvPr id="86" name="Graphic 85" descr="Vlog outline">
            <a:extLst>
              <a:ext uri="{FF2B5EF4-FFF2-40B4-BE49-F238E27FC236}">
                <a16:creationId xmlns:a16="http://schemas.microsoft.com/office/drawing/2014/main" id="{18AB6343-0446-F24F-2FB3-344F1E8CEEA9}"/>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1069794" y="4472563"/>
            <a:ext cx="360000" cy="360000"/>
          </a:xfrm>
          <a:prstGeom prst="rect">
            <a:avLst/>
          </a:prstGeom>
        </p:spPr>
      </p:pic>
      <p:pic>
        <p:nvPicPr>
          <p:cNvPr id="87" name="Graphic 86" descr="Images outline">
            <a:extLst>
              <a:ext uri="{FF2B5EF4-FFF2-40B4-BE49-F238E27FC236}">
                <a16:creationId xmlns:a16="http://schemas.microsoft.com/office/drawing/2014/main" id="{BF47EEC0-6D6A-4197-3017-7E9F75EC9B41}"/>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862273" y="4785803"/>
            <a:ext cx="360000" cy="360000"/>
          </a:xfrm>
          <a:prstGeom prst="rect">
            <a:avLst/>
          </a:prstGeom>
        </p:spPr>
      </p:pic>
      <p:pic>
        <p:nvPicPr>
          <p:cNvPr id="88" name="Picture 87" descr="A blue cylinder with white letters on it&#10;&#10;Description automatically generated">
            <a:extLst>
              <a:ext uri="{FF2B5EF4-FFF2-40B4-BE49-F238E27FC236}">
                <a16:creationId xmlns:a16="http://schemas.microsoft.com/office/drawing/2014/main" id="{CB695D09-2711-B1E7-6836-A20AC1957115}"/>
              </a:ext>
            </a:extLst>
          </p:cNvPr>
          <p:cNvPicPr>
            <a:picLocks noChangeAspect="1"/>
          </p:cNvPicPr>
          <p:nvPr/>
        </p:nvPicPr>
        <p:blipFill>
          <a:blip r:embed="rId28"/>
          <a:stretch>
            <a:fillRect/>
          </a:stretch>
        </p:blipFill>
        <p:spPr>
          <a:xfrm>
            <a:off x="790540" y="2067314"/>
            <a:ext cx="432000" cy="432000"/>
          </a:xfrm>
          <a:prstGeom prst="rect">
            <a:avLst/>
          </a:prstGeom>
        </p:spPr>
      </p:pic>
      <p:pic>
        <p:nvPicPr>
          <p:cNvPr id="89" name="Graphic 88" descr="Database with solid fill">
            <a:extLst>
              <a:ext uri="{FF2B5EF4-FFF2-40B4-BE49-F238E27FC236}">
                <a16:creationId xmlns:a16="http://schemas.microsoft.com/office/drawing/2014/main" id="{981F2FFB-A057-CCA0-1ECE-CF114A0D70F6}"/>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639017" y="1441931"/>
            <a:ext cx="432000" cy="432000"/>
          </a:xfrm>
          <a:prstGeom prst="rect">
            <a:avLst/>
          </a:prstGeom>
        </p:spPr>
      </p:pic>
      <p:pic>
        <p:nvPicPr>
          <p:cNvPr id="90" name="Graphic 89" descr="Database with solid fill">
            <a:extLst>
              <a:ext uri="{FF2B5EF4-FFF2-40B4-BE49-F238E27FC236}">
                <a16:creationId xmlns:a16="http://schemas.microsoft.com/office/drawing/2014/main" id="{18C26EFE-624A-8723-C4B5-B850E2032D4E}"/>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933775" y="1437362"/>
            <a:ext cx="432000" cy="432000"/>
          </a:xfrm>
          <a:prstGeom prst="rect">
            <a:avLst/>
          </a:prstGeom>
        </p:spPr>
      </p:pic>
      <p:sp>
        <p:nvSpPr>
          <p:cNvPr id="91" name="TextBox 90">
            <a:extLst>
              <a:ext uri="{FF2B5EF4-FFF2-40B4-BE49-F238E27FC236}">
                <a16:creationId xmlns:a16="http://schemas.microsoft.com/office/drawing/2014/main" id="{9AC6A5B7-E6AE-5AC9-D844-56AB6543DA83}"/>
              </a:ext>
            </a:extLst>
          </p:cNvPr>
          <p:cNvSpPr txBox="1"/>
          <p:nvPr/>
        </p:nvSpPr>
        <p:spPr>
          <a:xfrm>
            <a:off x="9906735" y="4639674"/>
            <a:ext cx="987167" cy="234000"/>
          </a:xfrm>
          <a:prstGeom prst="rect">
            <a:avLst/>
          </a:prstGeom>
          <a:solidFill>
            <a:schemeClr val="accent5">
              <a:lumMod val="20000"/>
              <a:lumOff val="80000"/>
            </a:schemeClr>
          </a:solidFill>
          <a:ln w="3175">
            <a:solidFill>
              <a:schemeClr val="tx1"/>
            </a:solidFill>
          </a:ln>
        </p:spPr>
        <p:txBody>
          <a:bodyPr wrap="square" lIns="36000" rIns="36000" anchor="ctr">
            <a:noAutofit/>
          </a:bodyPr>
          <a:lstStyle/>
          <a:p>
            <a:pPr algn="ctr" defTabSz="1097236"/>
            <a:r>
              <a:rPr lang="en-IN" sz="1100" dirty="0">
                <a:solidFill>
                  <a:prstClr val="black"/>
                </a:solidFill>
                <a:latin typeface="IBM Plex Sans" panose="020B0503050203000203" pitchFamily="34" charset="0"/>
              </a:rPr>
              <a:t>Cloudera ML</a:t>
            </a:r>
          </a:p>
        </p:txBody>
      </p:sp>
      <p:sp>
        <p:nvSpPr>
          <p:cNvPr id="92" name="Rectangle 91">
            <a:extLst>
              <a:ext uri="{FF2B5EF4-FFF2-40B4-BE49-F238E27FC236}">
                <a16:creationId xmlns:a16="http://schemas.microsoft.com/office/drawing/2014/main" id="{46089E95-6CAF-D350-ADE4-98C69632232B}"/>
              </a:ext>
            </a:extLst>
          </p:cNvPr>
          <p:cNvSpPr/>
          <p:nvPr/>
        </p:nvSpPr>
        <p:spPr>
          <a:xfrm>
            <a:off x="2094914" y="3054167"/>
            <a:ext cx="618935" cy="424968"/>
          </a:xfrm>
          <a:prstGeom prst="rect">
            <a:avLst/>
          </a:prstGeom>
          <a:solidFill>
            <a:schemeClr val="accent6">
              <a:lumMod val="20000"/>
              <a:lumOff val="80000"/>
            </a:schemeClr>
          </a:solidFill>
          <a:ln>
            <a:solidFill>
              <a:schemeClr val="accent6">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lIns="36000" rIns="36000" rtlCol="0" anchor="ctr"/>
          <a:lstStyle/>
          <a:p>
            <a:pPr algn="ctr" defTabSz="1097236"/>
            <a:r>
              <a:rPr lang="en-IN" sz="1200" dirty="0">
                <a:solidFill>
                  <a:prstClr val="black"/>
                </a:solidFill>
                <a:latin typeface="IBM Plex Sans" panose="020B0503050203000203" pitchFamily="34" charset="0"/>
              </a:rPr>
              <a:t>DB Pull</a:t>
            </a:r>
          </a:p>
        </p:txBody>
      </p:sp>
      <p:sp>
        <p:nvSpPr>
          <p:cNvPr id="93" name="Rectangle 92">
            <a:extLst>
              <a:ext uri="{FF2B5EF4-FFF2-40B4-BE49-F238E27FC236}">
                <a16:creationId xmlns:a16="http://schemas.microsoft.com/office/drawing/2014/main" id="{C28B7715-5284-48F0-316A-5AF83110BBBF}"/>
              </a:ext>
            </a:extLst>
          </p:cNvPr>
          <p:cNvSpPr/>
          <p:nvPr/>
        </p:nvSpPr>
        <p:spPr>
          <a:xfrm>
            <a:off x="2094914" y="3555996"/>
            <a:ext cx="618935" cy="424968"/>
          </a:xfrm>
          <a:prstGeom prst="rect">
            <a:avLst/>
          </a:prstGeom>
          <a:solidFill>
            <a:schemeClr val="accent6">
              <a:lumMod val="20000"/>
              <a:lumOff val="80000"/>
            </a:schemeClr>
          </a:solidFill>
          <a:ln>
            <a:solidFill>
              <a:schemeClr val="accent6">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lIns="36000" rIns="36000" rtlCol="0" anchor="ctr"/>
          <a:lstStyle/>
          <a:p>
            <a:pPr algn="ctr" defTabSz="1097236"/>
            <a:r>
              <a:rPr lang="en-IN" sz="1200" dirty="0">
                <a:solidFill>
                  <a:prstClr val="black"/>
                </a:solidFill>
                <a:latin typeface="IBM Plex Sans" panose="020B0503050203000203" pitchFamily="34" charset="0"/>
              </a:rPr>
              <a:t>API Invoke</a:t>
            </a:r>
          </a:p>
        </p:txBody>
      </p:sp>
      <p:sp>
        <p:nvSpPr>
          <p:cNvPr id="94" name="Rectangle 93">
            <a:extLst>
              <a:ext uri="{FF2B5EF4-FFF2-40B4-BE49-F238E27FC236}">
                <a16:creationId xmlns:a16="http://schemas.microsoft.com/office/drawing/2014/main" id="{C7082E2E-BA57-DF49-6410-B8727F2853C8}"/>
              </a:ext>
            </a:extLst>
          </p:cNvPr>
          <p:cNvSpPr/>
          <p:nvPr/>
        </p:nvSpPr>
        <p:spPr>
          <a:xfrm>
            <a:off x="3073941" y="3696480"/>
            <a:ext cx="180000" cy="144000"/>
          </a:xfrm>
          <a:prstGeom prst="rect">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defTabSz="1097236"/>
            <a:endParaRPr lang="en-IN" sz="1200" dirty="0">
              <a:solidFill>
                <a:schemeClr val="tx1"/>
              </a:solidFill>
              <a:latin typeface="IBM Plex Sans" panose="020B0503050203000203" pitchFamily="34" charset="0"/>
            </a:endParaRPr>
          </a:p>
        </p:txBody>
      </p:sp>
      <p:sp>
        <p:nvSpPr>
          <p:cNvPr id="95" name="Rectangle 94">
            <a:extLst>
              <a:ext uri="{FF2B5EF4-FFF2-40B4-BE49-F238E27FC236}">
                <a16:creationId xmlns:a16="http://schemas.microsoft.com/office/drawing/2014/main" id="{A7B3FB58-7D63-9D36-C01B-752C2324BA56}"/>
              </a:ext>
            </a:extLst>
          </p:cNvPr>
          <p:cNvSpPr/>
          <p:nvPr/>
        </p:nvSpPr>
        <p:spPr>
          <a:xfrm>
            <a:off x="3069821" y="3194651"/>
            <a:ext cx="180000" cy="144000"/>
          </a:xfrm>
          <a:prstGeom prst="rect">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defTabSz="1097236"/>
            <a:endParaRPr lang="en-IN" sz="1200" dirty="0">
              <a:solidFill>
                <a:schemeClr val="tx1"/>
              </a:solidFill>
              <a:latin typeface="IBM Plex Sans" panose="020B0503050203000203" pitchFamily="34" charset="0"/>
            </a:endParaRPr>
          </a:p>
        </p:txBody>
      </p:sp>
      <p:sp>
        <p:nvSpPr>
          <p:cNvPr id="96" name="Rectangle 95">
            <a:extLst>
              <a:ext uri="{FF2B5EF4-FFF2-40B4-BE49-F238E27FC236}">
                <a16:creationId xmlns:a16="http://schemas.microsoft.com/office/drawing/2014/main" id="{FE60FD16-2563-704D-5D1A-D4C54FA2E99E}"/>
              </a:ext>
            </a:extLst>
          </p:cNvPr>
          <p:cNvSpPr/>
          <p:nvPr/>
        </p:nvSpPr>
        <p:spPr>
          <a:xfrm>
            <a:off x="3084587" y="1953420"/>
            <a:ext cx="180000" cy="144000"/>
          </a:xfrm>
          <a:prstGeom prst="rect">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defTabSz="1097236"/>
            <a:endParaRPr lang="en-IN" sz="1200" dirty="0">
              <a:solidFill>
                <a:schemeClr val="tx1"/>
              </a:solidFill>
              <a:latin typeface="IBM Plex Sans" panose="020B0503050203000203" pitchFamily="34" charset="0"/>
            </a:endParaRPr>
          </a:p>
        </p:txBody>
      </p:sp>
      <p:pic>
        <p:nvPicPr>
          <p:cNvPr id="97" name="Graphic 96" descr="Open folder with solid fill">
            <a:extLst>
              <a:ext uri="{FF2B5EF4-FFF2-40B4-BE49-F238E27FC236}">
                <a16:creationId xmlns:a16="http://schemas.microsoft.com/office/drawing/2014/main" id="{0392511F-340B-2BDC-13D7-506E6AA5CE2A}"/>
              </a:ext>
            </a:extLst>
          </p:cNvPr>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a:off x="2187096" y="1809420"/>
            <a:ext cx="432000" cy="432000"/>
          </a:xfrm>
          <a:prstGeom prst="rect">
            <a:avLst/>
          </a:prstGeom>
        </p:spPr>
      </p:pic>
      <p:cxnSp>
        <p:nvCxnSpPr>
          <p:cNvPr id="98" name="Straight Connector 97">
            <a:extLst>
              <a:ext uri="{FF2B5EF4-FFF2-40B4-BE49-F238E27FC236}">
                <a16:creationId xmlns:a16="http://schemas.microsoft.com/office/drawing/2014/main" id="{53910151-DFBA-F807-F79D-4FD4B2A656D3}"/>
              </a:ext>
            </a:extLst>
          </p:cNvPr>
          <p:cNvCxnSpPr>
            <a:cxnSpLocks/>
            <a:stCxn id="92" idx="3"/>
            <a:endCxn id="95" idx="1"/>
          </p:cNvCxnSpPr>
          <p:nvPr/>
        </p:nvCxnSpPr>
        <p:spPr>
          <a:xfrm>
            <a:off x="2713849" y="3266651"/>
            <a:ext cx="35597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9A941645-575D-842F-9618-9149F8DA59BF}"/>
              </a:ext>
            </a:extLst>
          </p:cNvPr>
          <p:cNvCxnSpPr>
            <a:stCxn id="93" idx="3"/>
            <a:endCxn id="94" idx="1"/>
          </p:cNvCxnSpPr>
          <p:nvPr/>
        </p:nvCxnSpPr>
        <p:spPr>
          <a:xfrm>
            <a:off x="2713849" y="3768480"/>
            <a:ext cx="36009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61E5FE8D-2949-6731-5479-4A57D23EDB9F}"/>
              </a:ext>
            </a:extLst>
          </p:cNvPr>
          <p:cNvCxnSpPr>
            <a:cxnSpLocks/>
            <a:stCxn id="97" idx="3"/>
            <a:endCxn id="96" idx="1"/>
          </p:cNvCxnSpPr>
          <p:nvPr/>
        </p:nvCxnSpPr>
        <p:spPr>
          <a:xfrm>
            <a:off x="2619096" y="2025420"/>
            <a:ext cx="465491" cy="0"/>
          </a:xfrm>
          <a:prstGeom prst="line">
            <a:avLst/>
          </a:prstGeom>
        </p:spPr>
        <p:style>
          <a:lnRef idx="1">
            <a:schemeClr val="accent1"/>
          </a:lnRef>
          <a:fillRef idx="0">
            <a:schemeClr val="accent1"/>
          </a:fillRef>
          <a:effectRef idx="0">
            <a:schemeClr val="accent1"/>
          </a:effectRef>
          <a:fontRef idx="minor">
            <a:schemeClr val="tx1"/>
          </a:fontRef>
        </p:style>
      </p:cxnSp>
      <p:sp>
        <p:nvSpPr>
          <p:cNvPr id="104" name="Rectangle 103">
            <a:extLst>
              <a:ext uri="{FF2B5EF4-FFF2-40B4-BE49-F238E27FC236}">
                <a16:creationId xmlns:a16="http://schemas.microsoft.com/office/drawing/2014/main" id="{16074AC4-DD27-CCB7-E0C8-16069DE0AD4D}"/>
              </a:ext>
            </a:extLst>
          </p:cNvPr>
          <p:cNvSpPr/>
          <p:nvPr/>
        </p:nvSpPr>
        <p:spPr>
          <a:xfrm>
            <a:off x="2101784" y="1419740"/>
            <a:ext cx="618935" cy="226177"/>
          </a:xfrm>
          <a:prstGeom prst="rect">
            <a:avLst/>
          </a:prstGeom>
          <a:solidFill>
            <a:schemeClr val="accent6">
              <a:lumMod val="20000"/>
              <a:lumOff val="80000"/>
            </a:schemeClr>
          </a:solidFill>
          <a:ln>
            <a:solidFill>
              <a:schemeClr val="accent6">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defTabSz="1097236"/>
            <a:r>
              <a:rPr lang="en-IN" sz="1200" dirty="0">
                <a:solidFill>
                  <a:prstClr val="black"/>
                </a:solidFill>
                <a:latin typeface="IBM Plex Sans" panose="020B0503050203000203" pitchFamily="34" charset="0"/>
              </a:rPr>
              <a:t>Events</a:t>
            </a:r>
          </a:p>
        </p:txBody>
      </p:sp>
      <p:cxnSp>
        <p:nvCxnSpPr>
          <p:cNvPr id="106" name="Straight Connector 105">
            <a:extLst>
              <a:ext uri="{FF2B5EF4-FFF2-40B4-BE49-F238E27FC236}">
                <a16:creationId xmlns:a16="http://schemas.microsoft.com/office/drawing/2014/main" id="{5E9DE02C-8D4B-7A76-E90B-D58FA67C9A19}"/>
              </a:ext>
            </a:extLst>
          </p:cNvPr>
          <p:cNvCxnSpPr>
            <a:cxnSpLocks/>
            <a:stCxn id="12" idx="3"/>
            <a:endCxn id="14" idx="1"/>
          </p:cNvCxnSpPr>
          <p:nvPr/>
        </p:nvCxnSpPr>
        <p:spPr>
          <a:xfrm>
            <a:off x="2716120" y="1255483"/>
            <a:ext cx="278172" cy="115843"/>
          </a:xfrm>
          <a:prstGeom prst="line">
            <a:avLst/>
          </a:prstGeom>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B7E2C902-E503-5FAF-1909-8D20523D2B93}"/>
              </a:ext>
            </a:extLst>
          </p:cNvPr>
          <p:cNvCxnSpPr>
            <a:cxnSpLocks/>
            <a:stCxn id="104" idx="3"/>
            <a:endCxn id="14" idx="1"/>
          </p:cNvCxnSpPr>
          <p:nvPr/>
        </p:nvCxnSpPr>
        <p:spPr>
          <a:xfrm flipV="1">
            <a:off x="2720719" y="1371326"/>
            <a:ext cx="273573" cy="161503"/>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35CFCB36-210B-3CA3-379C-29A912DDDCEB}"/>
              </a:ext>
            </a:extLst>
          </p:cNvPr>
          <p:cNvSpPr/>
          <p:nvPr/>
        </p:nvSpPr>
        <p:spPr>
          <a:xfrm>
            <a:off x="4620144" y="2025420"/>
            <a:ext cx="3505950" cy="1248421"/>
          </a:xfrm>
          <a:prstGeom prst="rect">
            <a:avLst/>
          </a:prstGeom>
          <a:solidFill>
            <a:schemeClr val="bg1">
              <a:lumMod val="95000"/>
            </a:schemeClr>
          </a:solidFill>
          <a:ln w="12700">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defTabSz="1097236"/>
            <a:r>
              <a:rPr lang="en-IN" sz="1200" dirty="0">
                <a:solidFill>
                  <a:prstClr val="black"/>
                </a:solidFill>
                <a:latin typeface="IBM Plex Sans" panose="020B0503050203000203" pitchFamily="34" charset="0"/>
              </a:rPr>
              <a:t>Data Storage Layer</a:t>
            </a:r>
          </a:p>
        </p:txBody>
      </p:sp>
      <p:grpSp>
        <p:nvGrpSpPr>
          <p:cNvPr id="62" name="Group 61">
            <a:extLst>
              <a:ext uri="{FF2B5EF4-FFF2-40B4-BE49-F238E27FC236}">
                <a16:creationId xmlns:a16="http://schemas.microsoft.com/office/drawing/2014/main" id="{6D5258C7-3933-2623-2568-8B0F19DCB2BF}"/>
              </a:ext>
            </a:extLst>
          </p:cNvPr>
          <p:cNvGrpSpPr/>
          <p:nvPr/>
        </p:nvGrpSpPr>
        <p:grpSpPr>
          <a:xfrm>
            <a:off x="6822651" y="2409522"/>
            <a:ext cx="585679" cy="448404"/>
            <a:chOff x="9380234" y="1720696"/>
            <a:chExt cx="668208" cy="546327"/>
          </a:xfrm>
        </p:grpSpPr>
        <p:pic>
          <p:nvPicPr>
            <p:cNvPr id="63" name="Graphic 62" descr="Database with solid fill">
              <a:extLst>
                <a:ext uri="{FF2B5EF4-FFF2-40B4-BE49-F238E27FC236}">
                  <a16:creationId xmlns:a16="http://schemas.microsoft.com/office/drawing/2014/main" id="{0FB1F2D0-5019-4E78-E005-DC289BC0B6F9}"/>
                </a:ext>
              </a:extLst>
            </p:cNvPr>
            <p:cNvPicPr>
              <a:picLocks noChangeAspect="1"/>
            </p:cNvPicPr>
            <p:nvPr/>
          </p:nvPicPr>
          <p:blipFill>
            <a:blip r:embed="rId33">
              <a:extLst>
                <a:ext uri="{96DAC541-7B7A-43D3-8B79-37D633B846F1}">
                  <asvg:svgBlip xmlns:asvg="http://schemas.microsoft.com/office/drawing/2016/SVG/main" r:embed="rId34"/>
                </a:ext>
              </a:extLst>
            </a:blip>
            <a:stretch>
              <a:fillRect/>
            </a:stretch>
          </p:blipFill>
          <p:spPr>
            <a:xfrm>
              <a:off x="9380234" y="1720696"/>
              <a:ext cx="371626" cy="371626"/>
            </a:xfrm>
            <a:prstGeom prst="rect">
              <a:avLst/>
            </a:prstGeom>
          </p:spPr>
        </p:pic>
        <p:pic>
          <p:nvPicPr>
            <p:cNvPr id="64" name="Graphic 63" descr="Database with solid fill">
              <a:extLst>
                <a:ext uri="{FF2B5EF4-FFF2-40B4-BE49-F238E27FC236}">
                  <a16:creationId xmlns:a16="http://schemas.microsoft.com/office/drawing/2014/main" id="{57CCA2B7-7A99-2709-140C-E171F941D4E5}"/>
                </a:ext>
              </a:extLst>
            </p:cNvPr>
            <p:cNvPicPr>
              <a:picLocks noChangeAspect="1"/>
            </p:cNvPicPr>
            <p:nvPr/>
          </p:nvPicPr>
          <p:blipFill>
            <a:blip r:embed="rId35">
              <a:extLst>
                <a:ext uri="{96DAC541-7B7A-43D3-8B79-37D633B846F1}">
                  <asvg:svgBlip xmlns:asvg="http://schemas.microsoft.com/office/drawing/2016/SVG/main" r:embed="rId36"/>
                </a:ext>
              </a:extLst>
            </a:blip>
            <a:stretch>
              <a:fillRect/>
            </a:stretch>
          </p:blipFill>
          <p:spPr>
            <a:xfrm>
              <a:off x="9676816" y="1730944"/>
              <a:ext cx="371626" cy="371626"/>
            </a:xfrm>
            <a:prstGeom prst="rect">
              <a:avLst/>
            </a:prstGeom>
          </p:spPr>
        </p:pic>
        <p:pic>
          <p:nvPicPr>
            <p:cNvPr id="65" name="Graphic 64" descr="Database with solid fill">
              <a:extLst>
                <a:ext uri="{FF2B5EF4-FFF2-40B4-BE49-F238E27FC236}">
                  <a16:creationId xmlns:a16="http://schemas.microsoft.com/office/drawing/2014/main" id="{9E667A4A-09E6-58EC-4E85-D0659F8B3E0E}"/>
                </a:ext>
              </a:extLst>
            </p:cNvPr>
            <p:cNvPicPr>
              <a:picLocks noChangeAspect="1"/>
            </p:cNvPicPr>
            <p:nvPr/>
          </p:nvPicPr>
          <p:blipFill>
            <a:blip r:embed="rId37">
              <a:extLst>
                <a:ext uri="{96DAC541-7B7A-43D3-8B79-37D633B846F1}">
                  <asvg:svgBlip xmlns:asvg="http://schemas.microsoft.com/office/drawing/2016/SVG/main" r:embed="rId38"/>
                </a:ext>
              </a:extLst>
            </a:blip>
            <a:stretch>
              <a:fillRect/>
            </a:stretch>
          </p:blipFill>
          <p:spPr>
            <a:xfrm>
              <a:off x="9516231" y="1895397"/>
              <a:ext cx="371626" cy="371626"/>
            </a:xfrm>
            <a:prstGeom prst="rect">
              <a:avLst/>
            </a:prstGeom>
          </p:spPr>
        </p:pic>
      </p:grpSp>
      <p:sp>
        <p:nvSpPr>
          <p:cNvPr id="66" name="TextBox 65">
            <a:extLst>
              <a:ext uri="{FF2B5EF4-FFF2-40B4-BE49-F238E27FC236}">
                <a16:creationId xmlns:a16="http://schemas.microsoft.com/office/drawing/2014/main" id="{57C8D108-DF58-7DF0-C192-D6AD780ABBC3}"/>
              </a:ext>
            </a:extLst>
          </p:cNvPr>
          <p:cNvSpPr txBox="1"/>
          <p:nvPr/>
        </p:nvSpPr>
        <p:spPr>
          <a:xfrm>
            <a:off x="5407763" y="2859505"/>
            <a:ext cx="854714" cy="369332"/>
          </a:xfrm>
          <a:prstGeom prst="rect">
            <a:avLst/>
          </a:prstGeom>
          <a:noFill/>
        </p:spPr>
        <p:txBody>
          <a:bodyPr wrap="square" lIns="0" tIns="0" rIns="0" bIns="0">
            <a:spAutoFit/>
          </a:bodyPr>
          <a:lstStyle/>
          <a:p>
            <a:pPr algn="ctr" defTabSz="1097236"/>
            <a:r>
              <a:rPr lang="en-IN" sz="1200" dirty="0">
                <a:solidFill>
                  <a:srgbClr val="000000"/>
                </a:solidFill>
                <a:latin typeface="IBM Plex Sans" panose="020B0503050203000203" pitchFamily="34" charset="0"/>
                <a:ea typeface="Arial" panose="020B0604020202020204" pitchFamily="34" charset="0"/>
              </a:rPr>
              <a:t>Apache Kudu </a:t>
            </a:r>
            <a:endParaRPr lang="en-IN" sz="1200" dirty="0">
              <a:solidFill>
                <a:prstClr val="black"/>
              </a:solidFill>
              <a:latin typeface="IBM Plex Sans" panose="020B0503050203000203" pitchFamily="34" charset="0"/>
            </a:endParaRPr>
          </a:p>
        </p:txBody>
      </p:sp>
      <p:pic>
        <p:nvPicPr>
          <p:cNvPr id="69" name="Picture 8" descr="Graph Databases - M2M / IoT Integration Platform">
            <a:extLst>
              <a:ext uri="{FF2B5EF4-FFF2-40B4-BE49-F238E27FC236}">
                <a16:creationId xmlns:a16="http://schemas.microsoft.com/office/drawing/2014/main" id="{D5D45A09-ECD6-6603-5DE3-60A41FCF59EB}"/>
              </a:ext>
            </a:extLst>
          </p:cNvPr>
          <p:cNvPicPr>
            <a:picLocks noChangeAspect="1" noChangeArrowheads="1"/>
          </p:cNvPicPr>
          <p:nvPr/>
        </p:nvPicPr>
        <p:blipFill>
          <a:blip r:embed="rId39">
            <a:extLst>
              <a:ext uri="{28A0092B-C50C-407E-A947-70E740481C1C}">
                <a14:useLocalDpi xmlns:a14="http://schemas.microsoft.com/office/drawing/2010/main" val="0"/>
              </a:ext>
            </a:extLst>
          </a:blip>
          <a:srcRect/>
          <a:stretch>
            <a:fillRect/>
          </a:stretch>
        </p:blipFill>
        <p:spPr bwMode="auto">
          <a:xfrm>
            <a:off x="5658260" y="2465204"/>
            <a:ext cx="360000" cy="360000"/>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sp>
        <p:nvSpPr>
          <p:cNvPr id="70" name="TextBox 69">
            <a:extLst>
              <a:ext uri="{FF2B5EF4-FFF2-40B4-BE49-F238E27FC236}">
                <a16:creationId xmlns:a16="http://schemas.microsoft.com/office/drawing/2014/main" id="{1DB843B2-3B96-C150-C2EE-ACE1BAE007FA}"/>
              </a:ext>
            </a:extLst>
          </p:cNvPr>
          <p:cNvSpPr txBox="1"/>
          <p:nvPr/>
        </p:nvSpPr>
        <p:spPr>
          <a:xfrm>
            <a:off x="6186548" y="2846457"/>
            <a:ext cx="612000" cy="369332"/>
          </a:xfrm>
          <a:prstGeom prst="rect">
            <a:avLst/>
          </a:prstGeom>
          <a:noFill/>
        </p:spPr>
        <p:txBody>
          <a:bodyPr wrap="square" tIns="0" bIns="0">
            <a:spAutoFit/>
          </a:bodyPr>
          <a:lstStyle/>
          <a:p>
            <a:pPr algn="ctr" defTabSz="1097236"/>
            <a:r>
              <a:rPr lang="en-IN" sz="1200" dirty="0">
                <a:solidFill>
                  <a:srgbClr val="000000"/>
                </a:solidFill>
                <a:latin typeface="IBM Plex Sans" panose="020B0503050203000203" pitchFamily="34" charset="0"/>
                <a:ea typeface="Arial" panose="020B0604020202020204" pitchFamily="34" charset="0"/>
              </a:rPr>
              <a:t>Graph DB</a:t>
            </a:r>
            <a:endParaRPr lang="en-IN" sz="1200" dirty="0">
              <a:solidFill>
                <a:prstClr val="black"/>
              </a:solidFill>
              <a:latin typeface="IBM Plex Sans" panose="020B0503050203000203" pitchFamily="34" charset="0"/>
            </a:endParaRPr>
          </a:p>
        </p:txBody>
      </p:sp>
      <p:sp>
        <p:nvSpPr>
          <p:cNvPr id="67" name="TextBox 66">
            <a:extLst>
              <a:ext uri="{FF2B5EF4-FFF2-40B4-BE49-F238E27FC236}">
                <a16:creationId xmlns:a16="http://schemas.microsoft.com/office/drawing/2014/main" id="{A3E7C6B4-6C20-A9B6-5FDC-5785BCC6F87F}"/>
              </a:ext>
            </a:extLst>
          </p:cNvPr>
          <p:cNvSpPr txBox="1"/>
          <p:nvPr/>
        </p:nvSpPr>
        <p:spPr>
          <a:xfrm>
            <a:off x="6786834" y="2846457"/>
            <a:ext cx="648000" cy="369332"/>
          </a:xfrm>
          <a:prstGeom prst="rect">
            <a:avLst/>
          </a:prstGeom>
          <a:noFill/>
        </p:spPr>
        <p:txBody>
          <a:bodyPr wrap="square" tIns="0" bIns="0">
            <a:spAutoFit/>
          </a:bodyPr>
          <a:lstStyle/>
          <a:p>
            <a:pPr algn="ctr" defTabSz="1097236"/>
            <a:r>
              <a:rPr lang="en-IN" sz="1200" i="1" dirty="0">
                <a:solidFill>
                  <a:srgbClr val="000000"/>
                </a:solidFill>
                <a:latin typeface="IBM Plex Sans" panose="020B0503050203000203" pitchFamily="34" charset="0"/>
                <a:ea typeface="Arial" panose="020B0604020202020204" pitchFamily="34" charset="0"/>
              </a:rPr>
              <a:t>Vector DB</a:t>
            </a:r>
            <a:endParaRPr lang="en-IN" sz="1200" i="1" dirty="0">
              <a:solidFill>
                <a:prstClr val="black"/>
              </a:solidFill>
              <a:latin typeface="IBM Plex Sans" panose="020B0503050203000203" pitchFamily="34" charset="0"/>
            </a:endParaRPr>
          </a:p>
        </p:txBody>
      </p:sp>
      <p:pic>
        <p:nvPicPr>
          <p:cNvPr id="103" name="Graphic 102" descr="Database with solid fill">
            <a:extLst>
              <a:ext uri="{FF2B5EF4-FFF2-40B4-BE49-F238E27FC236}">
                <a16:creationId xmlns:a16="http://schemas.microsoft.com/office/drawing/2014/main" id="{C0B33354-C00F-3267-3C5B-591D3CEACC60}"/>
              </a:ext>
            </a:extLst>
          </p:cNvPr>
          <p:cNvPicPr>
            <a:picLocks noChangeAspect="1"/>
          </p:cNvPicPr>
          <p:nvPr/>
        </p:nvPicPr>
        <p:blipFill>
          <a:blip r:embed="rId37">
            <a:extLst>
              <a:ext uri="{96DAC541-7B7A-43D3-8B79-37D633B846F1}">
                <asvg:svgBlip xmlns:asvg="http://schemas.microsoft.com/office/drawing/2016/SVG/main" r:embed="rId40"/>
              </a:ext>
            </a:extLst>
          </a:blip>
          <a:stretch>
            <a:fillRect/>
          </a:stretch>
        </p:blipFill>
        <p:spPr>
          <a:xfrm>
            <a:off x="6240631" y="2390626"/>
            <a:ext cx="468000" cy="468000"/>
          </a:xfrm>
          <a:prstGeom prst="rect">
            <a:avLst/>
          </a:prstGeom>
        </p:spPr>
      </p:pic>
      <p:pic>
        <p:nvPicPr>
          <p:cNvPr id="118" name="Picture 8" descr="Zero-Copy&quot; Hybrid Bursting with No App Changes">
            <a:extLst>
              <a:ext uri="{FF2B5EF4-FFF2-40B4-BE49-F238E27FC236}">
                <a16:creationId xmlns:a16="http://schemas.microsoft.com/office/drawing/2014/main" id="{3B6001CC-0A54-8FE7-BB30-207B87DDF971}"/>
              </a:ext>
            </a:extLst>
          </p:cNvPr>
          <p:cNvPicPr>
            <a:picLocks noChangeAspect="1" noChangeArrowheads="1"/>
          </p:cNvPicPr>
          <p:nvPr/>
        </p:nvPicPr>
        <p:blipFill>
          <a:blip r:embed="rId41">
            <a:extLst>
              <a:ext uri="{28A0092B-C50C-407E-A947-70E740481C1C}">
                <a14:useLocalDpi xmlns:a14="http://schemas.microsoft.com/office/drawing/2010/main" val="0"/>
              </a:ext>
            </a:extLst>
          </a:blip>
          <a:srcRect/>
          <a:stretch>
            <a:fillRect/>
          </a:stretch>
        </p:blipFill>
        <p:spPr bwMode="auto">
          <a:xfrm>
            <a:off x="4779020" y="2357826"/>
            <a:ext cx="504000" cy="504000"/>
          </a:xfrm>
          <a:prstGeom prst="rect">
            <a:avLst/>
          </a:prstGeom>
          <a:noFill/>
          <a:extLst>
            <a:ext uri="{909E8E84-426E-40DD-AFC4-6F175D3DCCD1}">
              <a14:hiddenFill xmlns:a14="http://schemas.microsoft.com/office/drawing/2010/main">
                <a:solidFill>
                  <a:srgbClr val="FFFFFF"/>
                </a:solidFill>
              </a14:hiddenFill>
            </a:ext>
          </a:extLst>
        </p:spPr>
      </p:pic>
      <p:sp>
        <p:nvSpPr>
          <p:cNvPr id="119" name="TextBox 118">
            <a:extLst>
              <a:ext uri="{FF2B5EF4-FFF2-40B4-BE49-F238E27FC236}">
                <a16:creationId xmlns:a16="http://schemas.microsoft.com/office/drawing/2014/main" id="{92D7029C-41CA-21D5-652A-8A7BCADC6C06}"/>
              </a:ext>
            </a:extLst>
          </p:cNvPr>
          <p:cNvSpPr txBox="1"/>
          <p:nvPr/>
        </p:nvSpPr>
        <p:spPr>
          <a:xfrm>
            <a:off x="4546967" y="2846457"/>
            <a:ext cx="1002388" cy="369332"/>
          </a:xfrm>
          <a:prstGeom prst="rect">
            <a:avLst/>
          </a:prstGeom>
          <a:noFill/>
        </p:spPr>
        <p:txBody>
          <a:bodyPr wrap="square" tIns="0" bIns="0" rtlCol="0">
            <a:spAutoFit/>
          </a:bodyPr>
          <a:lstStyle/>
          <a:p>
            <a:pPr algn="ctr" defTabSz="1097236"/>
            <a:r>
              <a:rPr lang="en-IN" sz="1200" dirty="0">
                <a:solidFill>
                  <a:prstClr val="black"/>
                </a:solidFill>
                <a:latin typeface="IBM Plex Sans" panose="020B0503050203000203" pitchFamily="34" charset="0"/>
              </a:rPr>
              <a:t>Apache Ozone</a:t>
            </a:r>
          </a:p>
        </p:txBody>
      </p:sp>
      <p:sp>
        <p:nvSpPr>
          <p:cNvPr id="124" name="Rectangle 123">
            <a:extLst>
              <a:ext uri="{FF2B5EF4-FFF2-40B4-BE49-F238E27FC236}">
                <a16:creationId xmlns:a16="http://schemas.microsoft.com/office/drawing/2014/main" id="{482EFF42-16FA-ABB8-295C-9452B8B0E7FB}"/>
              </a:ext>
            </a:extLst>
          </p:cNvPr>
          <p:cNvSpPr/>
          <p:nvPr/>
        </p:nvSpPr>
        <p:spPr>
          <a:xfrm>
            <a:off x="4620877" y="3362559"/>
            <a:ext cx="3505217" cy="1608947"/>
          </a:xfrm>
          <a:prstGeom prst="rect">
            <a:avLst/>
          </a:prstGeom>
          <a:noFill/>
          <a:ln w="12700">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defTabSz="1097236"/>
            <a:r>
              <a:rPr lang="en-IN" sz="1200" dirty="0">
                <a:solidFill>
                  <a:prstClr val="black"/>
                </a:solidFill>
                <a:latin typeface="IBM Plex Sans" panose="020B0503050203000203" pitchFamily="34" charset="0"/>
              </a:rPr>
              <a:t>Data Processing across storage </a:t>
            </a:r>
          </a:p>
        </p:txBody>
      </p:sp>
      <p:sp>
        <p:nvSpPr>
          <p:cNvPr id="127" name="Rectangle 126">
            <a:extLst>
              <a:ext uri="{FF2B5EF4-FFF2-40B4-BE49-F238E27FC236}">
                <a16:creationId xmlns:a16="http://schemas.microsoft.com/office/drawing/2014/main" id="{3AF17372-3D63-A5EE-4D22-E40EB878B365}"/>
              </a:ext>
            </a:extLst>
          </p:cNvPr>
          <p:cNvSpPr/>
          <p:nvPr/>
        </p:nvSpPr>
        <p:spPr>
          <a:xfrm>
            <a:off x="4691626" y="3703430"/>
            <a:ext cx="3348000" cy="244867"/>
          </a:xfrm>
          <a:prstGeom prst="rect">
            <a:avLst/>
          </a:prstGeom>
          <a:solidFill>
            <a:schemeClr val="bg1">
              <a:lumMod val="95000"/>
            </a:schemeClr>
          </a:solidFill>
          <a:ln w="12700">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097236"/>
            <a:r>
              <a:rPr lang="en-IN" sz="1200" dirty="0">
                <a:solidFill>
                  <a:prstClr val="black"/>
                </a:solidFill>
                <a:latin typeface="IBM Plex Sans" panose="020B0503050203000203" pitchFamily="34" charset="0"/>
              </a:rPr>
              <a:t>Apache Flink</a:t>
            </a:r>
          </a:p>
        </p:txBody>
      </p:sp>
      <p:sp>
        <p:nvSpPr>
          <p:cNvPr id="128" name="Rectangle 127">
            <a:extLst>
              <a:ext uri="{FF2B5EF4-FFF2-40B4-BE49-F238E27FC236}">
                <a16:creationId xmlns:a16="http://schemas.microsoft.com/office/drawing/2014/main" id="{3D48F5B9-F11B-ED9C-06FB-98CC860587BA}"/>
              </a:ext>
            </a:extLst>
          </p:cNvPr>
          <p:cNvSpPr/>
          <p:nvPr/>
        </p:nvSpPr>
        <p:spPr>
          <a:xfrm>
            <a:off x="4688492" y="4017524"/>
            <a:ext cx="3348000" cy="244867"/>
          </a:xfrm>
          <a:prstGeom prst="rect">
            <a:avLst/>
          </a:prstGeom>
          <a:solidFill>
            <a:schemeClr val="bg1">
              <a:lumMod val="95000"/>
            </a:schemeClr>
          </a:solidFill>
          <a:ln w="12700">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097236"/>
            <a:r>
              <a:rPr lang="en-US" sz="1200" dirty="0">
                <a:solidFill>
                  <a:prstClr val="black"/>
                </a:solidFill>
                <a:latin typeface="IBM Plex Sans" panose="020B0503050203000203" pitchFamily="34" charset="0"/>
              </a:rPr>
              <a:t>Python, Spark, Kubernetes</a:t>
            </a:r>
            <a:endParaRPr lang="en-IN" sz="1200" dirty="0">
              <a:solidFill>
                <a:prstClr val="black"/>
              </a:solidFill>
              <a:latin typeface="IBM Plex Sans" panose="020B0503050203000203" pitchFamily="34" charset="0"/>
            </a:endParaRPr>
          </a:p>
        </p:txBody>
      </p:sp>
      <p:sp>
        <p:nvSpPr>
          <p:cNvPr id="129" name="Rectangle 128">
            <a:extLst>
              <a:ext uri="{FF2B5EF4-FFF2-40B4-BE49-F238E27FC236}">
                <a16:creationId xmlns:a16="http://schemas.microsoft.com/office/drawing/2014/main" id="{B12C4E30-2952-D9E4-E76D-AA9450C2C3BC}"/>
              </a:ext>
            </a:extLst>
          </p:cNvPr>
          <p:cNvSpPr/>
          <p:nvPr/>
        </p:nvSpPr>
        <p:spPr>
          <a:xfrm>
            <a:off x="4698259" y="4328964"/>
            <a:ext cx="1548000" cy="244867"/>
          </a:xfrm>
          <a:prstGeom prst="rect">
            <a:avLst/>
          </a:prstGeom>
          <a:solidFill>
            <a:schemeClr val="bg1">
              <a:lumMod val="95000"/>
            </a:schemeClr>
          </a:solidFill>
          <a:ln w="12700">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097236"/>
            <a:r>
              <a:rPr lang="en-US" sz="1200" dirty="0">
                <a:solidFill>
                  <a:prstClr val="black"/>
                </a:solidFill>
                <a:latin typeface="IBM Plex Sans" panose="020B0503050203000203" pitchFamily="34" charset="0"/>
              </a:rPr>
              <a:t>Python, Spark, K8S</a:t>
            </a:r>
            <a:endParaRPr lang="en-IN" sz="1200" dirty="0">
              <a:solidFill>
                <a:prstClr val="black"/>
              </a:solidFill>
              <a:latin typeface="IBM Plex Sans" panose="020B0503050203000203" pitchFamily="34" charset="0"/>
            </a:endParaRPr>
          </a:p>
        </p:txBody>
      </p:sp>
      <p:sp>
        <p:nvSpPr>
          <p:cNvPr id="130" name="Rectangle 129">
            <a:extLst>
              <a:ext uri="{FF2B5EF4-FFF2-40B4-BE49-F238E27FC236}">
                <a16:creationId xmlns:a16="http://schemas.microsoft.com/office/drawing/2014/main" id="{FA8A8C1F-C20B-48F0-E588-1F025FBFD039}"/>
              </a:ext>
            </a:extLst>
          </p:cNvPr>
          <p:cNvSpPr/>
          <p:nvPr/>
        </p:nvSpPr>
        <p:spPr>
          <a:xfrm>
            <a:off x="4708026" y="4640404"/>
            <a:ext cx="3348000" cy="244867"/>
          </a:xfrm>
          <a:prstGeom prst="rect">
            <a:avLst/>
          </a:prstGeom>
          <a:solidFill>
            <a:schemeClr val="bg1">
              <a:lumMod val="95000"/>
            </a:schemeClr>
          </a:solidFill>
          <a:ln w="12700">
            <a:solidFill>
              <a:schemeClr val="bg1">
                <a:lumMod val="7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097236"/>
            <a:r>
              <a:rPr lang="en-US" sz="1200" i="1" dirty="0">
                <a:solidFill>
                  <a:prstClr val="black"/>
                </a:solidFill>
                <a:latin typeface="IBM Plex Sans" panose="020B0503050203000203" pitchFamily="34" charset="0"/>
              </a:rPr>
              <a:t>Hugging Face models</a:t>
            </a:r>
            <a:endParaRPr lang="en-IN" sz="1200" i="1" dirty="0">
              <a:solidFill>
                <a:prstClr val="black"/>
              </a:solidFill>
              <a:latin typeface="IBM Plex Sans" panose="020B0503050203000203" pitchFamily="34" charset="0"/>
            </a:endParaRPr>
          </a:p>
        </p:txBody>
      </p:sp>
      <p:sp>
        <p:nvSpPr>
          <p:cNvPr id="131" name="Rectangle 130">
            <a:extLst>
              <a:ext uri="{FF2B5EF4-FFF2-40B4-BE49-F238E27FC236}">
                <a16:creationId xmlns:a16="http://schemas.microsoft.com/office/drawing/2014/main" id="{AFEA0116-2825-2CAC-3EE3-FF8E074B3B95}"/>
              </a:ext>
            </a:extLst>
          </p:cNvPr>
          <p:cNvSpPr/>
          <p:nvPr/>
        </p:nvSpPr>
        <p:spPr>
          <a:xfrm>
            <a:off x="6308492" y="4324790"/>
            <a:ext cx="1728000" cy="244867"/>
          </a:xfrm>
          <a:prstGeom prst="rect">
            <a:avLst/>
          </a:prstGeom>
          <a:solidFill>
            <a:schemeClr val="bg1">
              <a:lumMod val="95000"/>
            </a:schemeClr>
          </a:solidFill>
          <a:ln w="12700">
            <a:solidFill>
              <a:schemeClr val="bg1">
                <a:lumMod val="7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tIns="0" bIns="0" rtlCol="0" anchor="ctr"/>
          <a:lstStyle/>
          <a:p>
            <a:pPr algn="ctr" defTabSz="1097236"/>
            <a:r>
              <a:rPr lang="en-US" sz="1200" i="1" dirty="0">
                <a:solidFill>
                  <a:prstClr val="black"/>
                </a:solidFill>
                <a:latin typeface="IBM Plex Sans" panose="020B0503050203000203" pitchFamily="34" charset="0"/>
              </a:rPr>
              <a:t>Python</a:t>
            </a:r>
            <a:endParaRPr lang="en-IN" sz="1200" i="1" dirty="0">
              <a:solidFill>
                <a:prstClr val="black"/>
              </a:solidFill>
              <a:latin typeface="IBM Plex Sans" panose="020B0503050203000203" pitchFamily="34" charset="0"/>
            </a:endParaRPr>
          </a:p>
        </p:txBody>
      </p:sp>
      <p:pic>
        <p:nvPicPr>
          <p:cNvPr id="132" name="Picture 131" descr="A blue cylinder with white letters on it&#10;&#10;Description automatically generated">
            <a:extLst>
              <a:ext uri="{FF2B5EF4-FFF2-40B4-BE49-F238E27FC236}">
                <a16:creationId xmlns:a16="http://schemas.microsoft.com/office/drawing/2014/main" id="{55E9812C-85E0-5509-2662-78EE7579B769}"/>
              </a:ext>
            </a:extLst>
          </p:cNvPr>
          <p:cNvPicPr>
            <a:picLocks noChangeAspect="1"/>
          </p:cNvPicPr>
          <p:nvPr/>
        </p:nvPicPr>
        <p:blipFill>
          <a:blip r:embed="rId28">
            <a:grayscl/>
          </a:blip>
          <a:stretch>
            <a:fillRect/>
          </a:stretch>
        </p:blipFill>
        <p:spPr>
          <a:xfrm>
            <a:off x="7570301" y="2417933"/>
            <a:ext cx="396000" cy="396000"/>
          </a:xfrm>
          <a:prstGeom prst="rect">
            <a:avLst/>
          </a:prstGeom>
        </p:spPr>
      </p:pic>
      <p:sp>
        <p:nvSpPr>
          <p:cNvPr id="133" name="TextBox 132">
            <a:extLst>
              <a:ext uri="{FF2B5EF4-FFF2-40B4-BE49-F238E27FC236}">
                <a16:creationId xmlns:a16="http://schemas.microsoft.com/office/drawing/2014/main" id="{8A267EA9-BA98-F453-CFD5-4875D88D131F}"/>
              </a:ext>
            </a:extLst>
          </p:cNvPr>
          <p:cNvSpPr txBox="1"/>
          <p:nvPr/>
        </p:nvSpPr>
        <p:spPr>
          <a:xfrm>
            <a:off x="7442916" y="2850226"/>
            <a:ext cx="648000" cy="369332"/>
          </a:xfrm>
          <a:prstGeom prst="rect">
            <a:avLst/>
          </a:prstGeom>
          <a:noFill/>
        </p:spPr>
        <p:txBody>
          <a:bodyPr wrap="square" tIns="0" bIns="0">
            <a:spAutoFit/>
          </a:bodyPr>
          <a:lstStyle/>
          <a:p>
            <a:pPr algn="ctr" defTabSz="1097236"/>
            <a:r>
              <a:rPr lang="en-IN" sz="1200" i="1" dirty="0">
                <a:solidFill>
                  <a:srgbClr val="000000"/>
                </a:solidFill>
                <a:latin typeface="IBM Plex Sans" panose="020B0503050203000203" pitchFamily="34" charset="0"/>
                <a:ea typeface="Arial" panose="020B0604020202020204" pitchFamily="34" charset="0"/>
              </a:rPr>
              <a:t>Other NoSQL</a:t>
            </a:r>
            <a:endParaRPr lang="en-IN" sz="1200" i="1" dirty="0">
              <a:solidFill>
                <a:prstClr val="black"/>
              </a:solidFill>
              <a:latin typeface="IBM Plex Sans" panose="020B0503050203000203" pitchFamily="34" charset="0"/>
            </a:endParaRPr>
          </a:p>
        </p:txBody>
      </p:sp>
      <p:sp>
        <p:nvSpPr>
          <p:cNvPr id="11" name="Rectangle 10">
            <a:extLst>
              <a:ext uri="{FF2B5EF4-FFF2-40B4-BE49-F238E27FC236}">
                <a16:creationId xmlns:a16="http://schemas.microsoft.com/office/drawing/2014/main" id="{34CF44CE-3AF1-3D52-C825-9DC34A285115}"/>
              </a:ext>
            </a:extLst>
          </p:cNvPr>
          <p:cNvSpPr/>
          <p:nvPr/>
        </p:nvSpPr>
        <p:spPr>
          <a:xfrm>
            <a:off x="4628238" y="688281"/>
            <a:ext cx="1080000" cy="1248421"/>
          </a:xfrm>
          <a:prstGeom prst="rect">
            <a:avLst/>
          </a:prstGeom>
          <a:solidFill>
            <a:schemeClr val="bg1"/>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defTabSz="1097236"/>
            <a:r>
              <a:rPr lang="en-IN" sz="1200" dirty="0">
                <a:solidFill>
                  <a:schemeClr val="tx1">
                    <a:lumMod val="75000"/>
                    <a:lumOff val="25000"/>
                  </a:schemeClr>
                </a:solidFill>
                <a:latin typeface="IBM Plex Sans" panose="020B0503050203000203" pitchFamily="34" charset="0"/>
              </a:rPr>
              <a:t>Lake</a:t>
            </a:r>
          </a:p>
        </p:txBody>
      </p:sp>
      <p:sp>
        <p:nvSpPr>
          <p:cNvPr id="135" name="Rectangle 134">
            <a:extLst>
              <a:ext uri="{FF2B5EF4-FFF2-40B4-BE49-F238E27FC236}">
                <a16:creationId xmlns:a16="http://schemas.microsoft.com/office/drawing/2014/main" id="{113E78F8-C94A-8643-BE67-5BFDEB6AB310}"/>
              </a:ext>
            </a:extLst>
          </p:cNvPr>
          <p:cNvSpPr/>
          <p:nvPr/>
        </p:nvSpPr>
        <p:spPr>
          <a:xfrm>
            <a:off x="5826707" y="688281"/>
            <a:ext cx="1080000" cy="1242014"/>
          </a:xfrm>
          <a:prstGeom prst="rect">
            <a:avLst/>
          </a:prstGeom>
          <a:solidFill>
            <a:schemeClr val="bg1"/>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defTabSz="1097236"/>
            <a:r>
              <a:rPr lang="en-IN" sz="1200" dirty="0">
                <a:solidFill>
                  <a:schemeClr val="tx1">
                    <a:lumMod val="75000"/>
                    <a:lumOff val="25000"/>
                  </a:schemeClr>
                </a:solidFill>
                <a:latin typeface="IBM Plex Sans" panose="020B0503050203000203" pitchFamily="34" charset="0"/>
              </a:rPr>
              <a:t>Warehouse</a:t>
            </a:r>
          </a:p>
        </p:txBody>
      </p:sp>
      <p:sp>
        <p:nvSpPr>
          <p:cNvPr id="137" name="Rectangle 136">
            <a:extLst>
              <a:ext uri="{FF2B5EF4-FFF2-40B4-BE49-F238E27FC236}">
                <a16:creationId xmlns:a16="http://schemas.microsoft.com/office/drawing/2014/main" id="{7D638708-7AF6-19F8-E472-9679F0D8EF3E}"/>
              </a:ext>
            </a:extLst>
          </p:cNvPr>
          <p:cNvSpPr/>
          <p:nvPr/>
        </p:nvSpPr>
        <p:spPr>
          <a:xfrm>
            <a:off x="7024036" y="693978"/>
            <a:ext cx="1080000" cy="1242014"/>
          </a:xfrm>
          <a:prstGeom prst="rect">
            <a:avLst/>
          </a:prstGeom>
          <a:solidFill>
            <a:schemeClr val="bg1"/>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defTabSz="1097236"/>
            <a:r>
              <a:rPr lang="en-IN" sz="1200" dirty="0">
                <a:solidFill>
                  <a:schemeClr val="tx1">
                    <a:lumMod val="75000"/>
                    <a:lumOff val="25000"/>
                  </a:schemeClr>
                </a:solidFill>
                <a:latin typeface="IBM Plex Sans" panose="020B0503050203000203" pitchFamily="34" charset="0"/>
              </a:rPr>
              <a:t>Data Prod.</a:t>
            </a:r>
          </a:p>
        </p:txBody>
      </p:sp>
      <p:sp>
        <p:nvSpPr>
          <p:cNvPr id="150" name="Rectangle 149">
            <a:extLst>
              <a:ext uri="{FF2B5EF4-FFF2-40B4-BE49-F238E27FC236}">
                <a16:creationId xmlns:a16="http://schemas.microsoft.com/office/drawing/2014/main" id="{BFE7BE30-7139-FF7A-330B-5274FC19B660}"/>
              </a:ext>
            </a:extLst>
          </p:cNvPr>
          <p:cNvSpPr/>
          <p:nvPr/>
        </p:nvSpPr>
        <p:spPr>
          <a:xfrm>
            <a:off x="4619956" y="1059903"/>
            <a:ext cx="3478437" cy="256401"/>
          </a:xfrm>
          <a:prstGeom prst="rect">
            <a:avLst/>
          </a:prstGeom>
          <a:solidFill>
            <a:schemeClr val="bg1">
              <a:lumMod val="95000"/>
              <a:alpha val="50000"/>
            </a:schemeClr>
          </a:solidFill>
          <a:ln w="12700">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097236"/>
            <a:endParaRPr lang="en-IN" sz="1100" dirty="0">
              <a:solidFill>
                <a:prstClr val="black"/>
              </a:solidFill>
              <a:latin typeface="IBM Plex Sans" panose="020B0503050203000203" pitchFamily="34" charset="0"/>
            </a:endParaRPr>
          </a:p>
        </p:txBody>
      </p:sp>
      <p:sp>
        <p:nvSpPr>
          <p:cNvPr id="151" name="Rectangle 150">
            <a:extLst>
              <a:ext uri="{FF2B5EF4-FFF2-40B4-BE49-F238E27FC236}">
                <a16:creationId xmlns:a16="http://schemas.microsoft.com/office/drawing/2014/main" id="{BD527CDF-0A38-1706-C642-7FB5F4116E74}"/>
              </a:ext>
            </a:extLst>
          </p:cNvPr>
          <p:cNvSpPr/>
          <p:nvPr/>
        </p:nvSpPr>
        <p:spPr>
          <a:xfrm>
            <a:off x="4619956" y="1318540"/>
            <a:ext cx="3478437" cy="256401"/>
          </a:xfrm>
          <a:prstGeom prst="rect">
            <a:avLst/>
          </a:prstGeom>
          <a:solidFill>
            <a:schemeClr val="bg1">
              <a:lumMod val="95000"/>
              <a:alpha val="50000"/>
            </a:schemeClr>
          </a:solidFill>
          <a:ln w="12700">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097236"/>
            <a:endParaRPr lang="en-IN" sz="1100" dirty="0">
              <a:solidFill>
                <a:prstClr val="black"/>
              </a:solidFill>
              <a:latin typeface="IBM Plex Sans" panose="020B0503050203000203" pitchFamily="34" charset="0"/>
            </a:endParaRPr>
          </a:p>
        </p:txBody>
      </p:sp>
      <p:sp>
        <p:nvSpPr>
          <p:cNvPr id="152" name="Rectangle 151">
            <a:extLst>
              <a:ext uri="{FF2B5EF4-FFF2-40B4-BE49-F238E27FC236}">
                <a16:creationId xmlns:a16="http://schemas.microsoft.com/office/drawing/2014/main" id="{6488A5B0-788E-2C4E-2A8F-4FC3E3CD8FED}"/>
              </a:ext>
            </a:extLst>
          </p:cNvPr>
          <p:cNvSpPr/>
          <p:nvPr/>
        </p:nvSpPr>
        <p:spPr>
          <a:xfrm>
            <a:off x="4619956" y="1577177"/>
            <a:ext cx="3478437" cy="256401"/>
          </a:xfrm>
          <a:prstGeom prst="rect">
            <a:avLst/>
          </a:prstGeom>
          <a:solidFill>
            <a:schemeClr val="bg1">
              <a:lumMod val="95000"/>
              <a:alpha val="50000"/>
            </a:schemeClr>
          </a:solidFill>
          <a:ln w="12700">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097236"/>
            <a:endParaRPr lang="en-IN" sz="1100" dirty="0">
              <a:solidFill>
                <a:prstClr val="black"/>
              </a:solidFill>
              <a:latin typeface="IBM Plex Sans" panose="020B0503050203000203" pitchFamily="34" charset="0"/>
            </a:endParaRPr>
          </a:p>
        </p:txBody>
      </p:sp>
      <p:pic>
        <p:nvPicPr>
          <p:cNvPr id="154" name="Graphic 153" descr="Document with solid fill">
            <a:extLst>
              <a:ext uri="{FF2B5EF4-FFF2-40B4-BE49-F238E27FC236}">
                <a16:creationId xmlns:a16="http://schemas.microsoft.com/office/drawing/2014/main" id="{F344DF22-6AF3-15AC-018E-0DAA280B3195}"/>
              </a:ext>
            </a:extLst>
          </p:cNvPr>
          <p:cNvPicPr>
            <a:picLocks noChangeAspect="1"/>
          </p:cNvPicPr>
          <p:nvPr/>
        </p:nvPicPr>
        <p:blipFill>
          <a:blip r:embed="rId42">
            <a:extLst>
              <a:ext uri="{96DAC541-7B7A-43D3-8B79-37D633B846F1}">
                <asvg:svgBlip xmlns:asvg="http://schemas.microsoft.com/office/drawing/2016/SVG/main" r:embed="rId43"/>
              </a:ext>
            </a:extLst>
          </a:blip>
          <a:stretch>
            <a:fillRect/>
          </a:stretch>
        </p:blipFill>
        <p:spPr>
          <a:xfrm>
            <a:off x="4797862" y="1086408"/>
            <a:ext cx="196238" cy="196238"/>
          </a:xfrm>
          <a:prstGeom prst="rect">
            <a:avLst/>
          </a:prstGeom>
        </p:spPr>
      </p:pic>
      <p:pic>
        <p:nvPicPr>
          <p:cNvPr id="155" name="Graphic 154" descr="Document with solid fill">
            <a:extLst>
              <a:ext uri="{FF2B5EF4-FFF2-40B4-BE49-F238E27FC236}">
                <a16:creationId xmlns:a16="http://schemas.microsoft.com/office/drawing/2014/main" id="{6845E7DA-CCE2-F99F-BD80-B71A1036FE11}"/>
              </a:ext>
            </a:extLst>
          </p:cNvPr>
          <p:cNvPicPr>
            <a:picLocks noChangeAspect="1"/>
          </p:cNvPicPr>
          <p:nvPr/>
        </p:nvPicPr>
        <p:blipFill>
          <a:blip r:embed="rId42">
            <a:extLst>
              <a:ext uri="{96DAC541-7B7A-43D3-8B79-37D633B846F1}">
                <asvg:svgBlip xmlns:asvg="http://schemas.microsoft.com/office/drawing/2016/SVG/main" r:embed="rId43"/>
              </a:ext>
            </a:extLst>
          </a:blip>
          <a:stretch>
            <a:fillRect/>
          </a:stretch>
        </p:blipFill>
        <p:spPr>
          <a:xfrm>
            <a:off x="4996644" y="1086408"/>
            <a:ext cx="196238" cy="196238"/>
          </a:xfrm>
          <a:prstGeom prst="rect">
            <a:avLst/>
          </a:prstGeom>
        </p:spPr>
      </p:pic>
      <p:pic>
        <p:nvPicPr>
          <p:cNvPr id="156" name="Graphic 155" descr="Document with solid fill">
            <a:extLst>
              <a:ext uri="{FF2B5EF4-FFF2-40B4-BE49-F238E27FC236}">
                <a16:creationId xmlns:a16="http://schemas.microsoft.com/office/drawing/2014/main" id="{E1C2433C-F655-469B-4694-F41BA790A5CD}"/>
              </a:ext>
            </a:extLst>
          </p:cNvPr>
          <p:cNvPicPr>
            <a:picLocks noChangeAspect="1"/>
          </p:cNvPicPr>
          <p:nvPr/>
        </p:nvPicPr>
        <p:blipFill>
          <a:blip r:embed="rId42">
            <a:extLst>
              <a:ext uri="{96DAC541-7B7A-43D3-8B79-37D633B846F1}">
                <asvg:svgBlip xmlns:asvg="http://schemas.microsoft.com/office/drawing/2016/SVG/main" r:embed="rId43"/>
              </a:ext>
            </a:extLst>
          </a:blip>
          <a:stretch>
            <a:fillRect/>
          </a:stretch>
        </p:blipFill>
        <p:spPr>
          <a:xfrm>
            <a:off x="5195426" y="1086408"/>
            <a:ext cx="196238" cy="196238"/>
          </a:xfrm>
          <a:prstGeom prst="rect">
            <a:avLst/>
          </a:prstGeom>
        </p:spPr>
      </p:pic>
      <p:pic>
        <p:nvPicPr>
          <p:cNvPr id="157" name="Graphic 156" descr="Document with solid fill">
            <a:extLst>
              <a:ext uri="{FF2B5EF4-FFF2-40B4-BE49-F238E27FC236}">
                <a16:creationId xmlns:a16="http://schemas.microsoft.com/office/drawing/2014/main" id="{A3EC46E4-F3EA-DA28-076E-0FF24283C62D}"/>
              </a:ext>
            </a:extLst>
          </p:cNvPr>
          <p:cNvPicPr>
            <a:picLocks noChangeAspect="1"/>
          </p:cNvPicPr>
          <p:nvPr/>
        </p:nvPicPr>
        <p:blipFill>
          <a:blip r:embed="rId42">
            <a:extLst>
              <a:ext uri="{96DAC541-7B7A-43D3-8B79-37D633B846F1}">
                <asvg:svgBlip xmlns:asvg="http://schemas.microsoft.com/office/drawing/2016/SVG/main" r:embed="rId43"/>
              </a:ext>
            </a:extLst>
          </a:blip>
          <a:stretch>
            <a:fillRect/>
          </a:stretch>
        </p:blipFill>
        <p:spPr>
          <a:xfrm>
            <a:off x="4802146" y="1344687"/>
            <a:ext cx="196238" cy="196238"/>
          </a:xfrm>
          <a:prstGeom prst="rect">
            <a:avLst/>
          </a:prstGeom>
        </p:spPr>
      </p:pic>
      <p:pic>
        <p:nvPicPr>
          <p:cNvPr id="158" name="Graphic 157" descr="Document with solid fill">
            <a:extLst>
              <a:ext uri="{FF2B5EF4-FFF2-40B4-BE49-F238E27FC236}">
                <a16:creationId xmlns:a16="http://schemas.microsoft.com/office/drawing/2014/main" id="{3A2C171D-AF29-F543-7D13-014DFF9C5D9F}"/>
              </a:ext>
            </a:extLst>
          </p:cNvPr>
          <p:cNvPicPr>
            <a:picLocks noChangeAspect="1"/>
          </p:cNvPicPr>
          <p:nvPr/>
        </p:nvPicPr>
        <p:blipFill>
          <a:blip r:embed="rId42">
            <a:extLst>
              <a:ext uri="{96DAC541-7B7A-43D3-8B79-37D633B846F1}">
                <asvg:svgBlip xmlns:asvg="http://schemas.microsoft.com/office/drawing/2016/SVG/main" r:embed="rId43"/>
              </a:ext>
            </a:extLst>
          </a:blip>
          <a:stretch>
            <a:fillRect/>
          </a:stretch>
        </p:blipFill>
        <p:spPr>
          <a:xfrm>
            <a:off x="5000928" y="1344687"/>
            <a:ext cx="196238" cy="196238"/>
          </a:xfrm>
          <a:prstGeom prst="rect">
            <a:avLst/>
          </a:prstGeom>
        </p:spPr>
      </p:pic>
      <p:pic>
        <p:nvPicPr>
          <p:cNvPr id="160" name="Graphic 159" descr="Document with solid fill">
            <a:extLst>
              <a:ext uri="{FF2B5EF4-FFF2-40B4-BE49-F238E27FC236}">
                <a16:creationId xmlns:a16="http://schemas.microsoft.com/office/drawing/2014/main" id="{E31C80A9-4148-B7FC-02ED-9A6A7D8DFDF4}"/>
              </a:ext>
            </a:extLst>
          </p:cNvPr>
          <p:cNvPicPr>
            <a:picLocks noChangeAspect="1"/>
          </p:cNvPicPr>
          <p:nvPr/>
        </p:nvPicPr>
        <p:blipFill>
          <a:blip r:embed="rId42">
            <a:extLst>
              <a:ext uri="{96DAC541-7B7A-43D3-8B79-37D633B846F1}">
                <asvg:svgBlip xmlns:asvg="http://schemas.microsoft.com/office/drawing/2016/SVG/main" r:embed="rId43"/>
              </a:ext>
            </a:extLst>
          </a:blip>
          <a:stretch>
            <a:fillRect/>
          </a:stretch>
        </p:blipFill>
        <p:spPr>
          <a:xfrm>
            <a:off x="4806430" y="1602966"/>
            <a:ext cx="196238" cy="196238"/>
          </a:xfrm>
          <a:prstGeom prst="rect">
            <a:avLst/>
          </a:prstGeom>
        </p:spPr>
      </p:pic>
      <p:pic>
        <p:nvPicPr>
          <p:cNvPr id="161" name="Graphic 160" descr="Document with solid fill">
            <a:extLst>
              <a:ext uri="{FF2B5EF4-FFF2-40B4-BE49-F238E27FC236}">
                <a16:creationId xmlns:a16="http://schemas.microsoft.com/office/drawing/2014/main" id="{09F63A6D-E251-40E7-CC21-E5EDFC632AD6}"/>
              </a:ext>
            </a:extLst>
          </p:cNvPr>
          <p:cNvPicPr>
            <a:picLocks noChangeAspect="1"/>
          </p:cNvPicPr>
          <p:nvPr/>
        </p:nvPicPr>
        <p:blipFill>
          <a:blip r:embed="rId42">
            <a:extLst>
              <a:ext uri="{96DAC541-7B7A-43D3-8B79-37D633B846F1}">
                <asvg:svgBlip xmlns:asvg="http://schemas.microsoft.com/office/drawing/2016/SVG/main" r:embed="rId43"/>
              </a:ext>
            </a:extLst>
          </a:blip>
          <a:stretch>
            <a:fillRect/>
          </a:stretch>
        </p:blipFill>
        <p:spPr>
          <a:xfrm>
            <a:off x="5005212" y="1602966"/>
            <a:ext cx="196238" cy="196238"/>
          </a:xfrm>
          <a:prstGeom prst="rect">
            <a:avLst/>
          </a:prstGeom>
        </p:spPr>
      </p:pic>
      <p:pic>
        <p:nvPicPr>
          <p:cNvPr id="162" name="Graphic 161" descr="Document with solid fill">
            <a:extLst>
              <a:ext uri="{FF2B5EF4-FFF2-40B4-BE49-F238E27FC236}">
                <a16:creationId xmlns:a16="http://schemas.microsoft.com/office/drawing/2014/main" id="{B937F2AE-654D-CFAA-674C-F8AB60F17A2A}"/>
              </a:ext>
            </a:extLst>
          </p:cNvPr>
          <p:cNvPicPr>
            <a:picLocks noChangeAspect="1"/>
          </p:cNvPicPr>
          <p:nvPr/>
        </p:nvPicPr>
        <p:blipFill>
          <a:blip r:embed="rId42">
            <a:extLst>
              <a:ext uri="{96DAC541-7B7A-43D3-8B79-37D633B846F1}">
                <asvg:svgBlip xmlns:asvg="http://schemas.microsoft.com/office/drawing/2016/SVG/main" r:embed="rId43"/>
              </a:ext>
            </a:extLst>
          </a:blip>
          <a:stretch>
            <a:fillRect/>
          </a:stretch>
        </p:blipFill>
        <p:spPr>
          <a:xfrm>
            <a:off x="5203994" y="1602966"/>
            <a:ext cx="196238" cy="196238"/>
          </a:xfrm>
          <a:prstGeom prst="rect">
            <a:avLst/>
          </a:prstGeom>
        </p:spPr>
      </p:pic>
      <p:sp>
        <p:nvSpPr>
          <p:cNvPr id="163" name="TextBox 162">
            <a:extLst>
              <a:ext uri="{FF2B5EF4-FFF2-40B4-BE49-F238E27FC236}">
                <a16:creationId xmlns:a16="http://schemas.microsoft.com/office/drawing/2014/main" id="{B453F8FF-A64A-F84E-CA22-7CF029D89B19}"/>
              </a:ext>
            </a:extLst>
          </p:cNvPr>
          <p:cNvSpPr txBox="1"/>
          <p:nvPr/>
        </p:nvSpPr>
        <p:spPr>
          <a:xfrm>
            <a:off x="5820377" y="1059903"/>
            <a:ext cx="729688" cy="276999"/>
          </a:xfrm>
          <a:prstGeom prst="rect">
            <a:avLst/>
          </a:prstGeom>
          <a:noFill/>
        </p:spPr>
        <p:txBody>
          <a:bodyPr wrap="none" rtlCol="0">
            <a:spAutoFit/>
          </a:bodyPr>
          <a:lstStyle/>
          <a:p>
            <a:pPr>
              <a:spcBef>
                <a:spcPts val="600"/>
              </a:spcBef>
            </a:pPr>
            <a:r>
              <a:rPr lang="en-US" sz="1200" dirty="0">
                <a:latin typeface="IBM Plex Sans" panose="020B0503050203000203" pitchFamily="34" charset="0"/>
              </a:rPr>
              <a:t>Product</a:t>
            </a:r>
          </a:p>
        </p:txBody>
      </p:sp>
      <p:sp>
        <p:nvSpPr>
          <p:cNvPr id="164" name="TextBox 163">
            <a:extLst>
              <a:ext uri="{FF2B5EF4-FFF2-40B4-BE49-F238E27FC236}">
                <a16:creationId xmlns:a16="http://schemas.microsoft.com/office/drawing/2014/main" id="{D0BDD259-6F1C-09EC-D9E3-F857D92A6708}"/>
              </a:ext>
            </a:extLst>
          </p:cNvPr>
          <p:cNvSpPr txBox="1"/>
          <p:nvPr/>
        </p:nvSpPr>
        <p:spPr>
          <a:xfrm>
            <a:off x="5820377" y="1318383"/>
            <a:ext cx="861134" cy="276999"/>
          </a:xfrm>
          <a:prstGeom prst="rect">
            <a:avLst/>
          </a:prstGeom>
          <a:noFill/>
        </p:spPr>
        <p:txBody>
          <a:bodyPr wrap="none" rtlCol="0">
            <a:spAutoFit/>
          </a:bodyPr>
          <a:lstStyle/>
          <a:p>
            <a:pPr>
              <a:spcBef>
                <a:spcPts val="600"/>
              </a:spcBef>
            </a:pPr>
            <a:r>
              <a:rPr lang="en-US" sz="1200" dirty="0">
                <a:latin typeface="IBM Plex Sans" panose="020B0503050203000203" pitchFamily="34" charset="0"/>
              </a:rPr>
              <a:t>Customer</a:t>
            </a:r>
          </a:p>
        </p:txBody>
      </p:sp>
      <p:sp>
        <p:nvSpPr>
          <p:cNvPr id="165" name="TextBox 164">
            <a:extLst>
              <a:ext uri="{FF2B5EF4-FFF2-40B4-BE49-F238E27FC236}">
                <a16:creationId xmlns:a16="http://schemas.microsoft.com/office/drawing/2014/main" id="{F4564414-C39F-2164-A6D5-447DE1A8E00A}"/>
              </a:ext>
            </a:extLst>
          </p:cNvPr>
          <p:cNvSpPr txBox="1"/>
          <p:nvPr/>
        </p:nvSpPr>
        <p:spPr>
          <a:xfrm>
            <a:off x="5813796" y="1576415"/>
            <a:ext cx="577402" cy="276999"/>
          </a:xfrm>
          <a:prstGeom prst="rect">
            <a:avLst/>
          </a:prstGeom>
          <a:noFill/>
        </p:spPr>
        <p:txBody>
          <a:bodyPr wrap="none" rtlCol="0">
            <a:spAutoFit/>
          </a:bodyPr>
          <a:lstStyle/>
          <a:p>
            <a:pPr>
              <a:spcBef>
                <a:spcPts val="600"/>
              </a:spcBef>
            </a:pPr>
            <a:r>
              <a:rPr lang="en-US" sz="1200" i="1" dirty="0">
                <a:latin typeface="IBM Plex Sans" panose="020B0503050203000203" pitchFamily="34" charset="0"/>
              </a:rPr>
              <a:t>Other</a:t>
            </a:r>
          </a:p>
        </p:txBody>
      </p:sp>
      <p:sp>
        <p:nvSpPr>
          <p:cNvPr id="166" name="Regular Pentagon 165">
            <a:extLst>
              <a:ext uri="{FF2B5EF4-FFF2-40B4-BE49-F238E27FC236}">
                <a16:creationId xmlns:a16="http://schemas.microsoft.com/office/drawing/2014/main" id="{E0B7087E-54BA-07C1-B612-29C53786FC99}"/>
              </a:ext>
            </a:extLst>
          </p:cNvPr>
          <p:cNvSpPr>
            <a:spLocks/>
          </p:cNvSpPr>
          <p:nvPr/>
        </p:nvSpPr>
        <p:spPr>
          <a:xfrm>
            <a:off x="7117394" y="1087146"/>
            <a:ext cx="180000" cy="180000"/>
          </a:xfrm>
          <a:prstGeom prst="pentagon">
            <a:avLst/>
          </a:prstGeom>
          <a:solidFill>
            <a:schemeClr val="accent4">
              <a:lumMod val="60000"/>
              <a:lumOff val="40000"/>
            </a:schemeClr>
          </a:solidFill>
          <a:ln w="3175">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097236"/>
            <a:endParaRPr lang="en-US" sz="1400" dirty="0">
              <a:solidFill>
                <a:schemeClr val="tx1"/>
              </a:solidFill>
              <a:latin typeface="IBM Plex Sans" panose="020B0503050203000203" pitchFamily="34" charset="0"/>
            </a:endParaRPr>
          </a:p>
        </p:txBody>
      </p:sp>
      <p:sp>
        <p:nvSpPr>
          <p:cNvPr id="168" name="Oval 167">
            <a:extLst>
              <a:ext uri="{FF2B5EF4-FFF2-40B4-BE49-F238E27FC236}">
                <a16:creationId xmlns:a16="http://schemas.microsoft.com/office/drawing/2014/main" id="{509A1850-54ED-05BC-506A-4DBC6844CE3F}"/>
              </a:ext>
            </a:extLst>
          </p:cNvPr>
          <p:cNvSpPr>
            <a:spLocks noChangeAspect="1"/>
          </p:cNvSpPr>
          <p:nvPr/>
        </p:nvSpPr>
        <p:spPr>
          <a:xfrm>
            <a:off x="7418264" y="1120439"/>
            <a:ext cx="144000" cy="144000"/>
          </a:xfrm>
          <a:prstGeom prst="ellipse">
            <a:avLst/>
          </a:prstGeom>
          <a:solidFill>
            <a:schemeClr val="accent4">
              <a:lumMod val="60000"/>
              <a:lumOff val="40000"/>
            </a:schemeClr>
          </a:solidFill>
          <a:ln w="3175">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097236"/>
            <a:endParaRPr lang="en-US" sz="1400" dirty="0">
              <a:solidFill>
                <a:schemeClr val="tx1"/>
              </a:solidFill>
              <a:latin typeface="IBM Plex Sans" panose="020B0503050203000203" pitchFamily="34" charset="0"/>
            </a:endParaRPr>
          </a:p>
        </p:txBody>
      </p:sp>
      <p:sp>
        <p:nvSpPr>
          <p:cNvPr id="169" name="Rectangle 168">
            <a:extLst>
              <a:ext uri="{FF2B5EF4-FFF2-40B4-BE49-F238E27FC236}">
                <a16:creationId xmlns:a16="http://schemas.microsoft.com/office/drawing/2014/main" id="{B463D6B8-0D97-D52F-810D-4D60B09CD2D8}"/>
              </a:ext>
            </a:extLst>
          </p:cNvPr>
          <p:cNvSpPr>
            <a:spLocks noChangeAspect="1"/>
          </p:cNvSpPr>
          <p:nvPr/>
        </p:nvSpPr>
        <p:spPr>
          <a:xfrm>
            <a:off x="7143898" y="1637589"/>
            <a:ext cx="144000" cy="144000"/>
          </a:xfrm>
          <a:prstGeom prst="rect">
            <a:avLst/>
          </a:prstGeom>
          <a:solidFill>
            <a:schemeClr val="accent6">
              <a:lumMod val="20000"/>
              <a:lumOff val="80000"/>
            </a:schemeClr>
          </a:solidFill>
          <a:ln w="3175">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097236"/>
            <a:endParaRPr lang="en-US" sz="1400" dirty="0">
              <a:solidFill>
                <a:schemeClr val="tx1"/>
              </a:solidFill>
              <a:latin typeface="IBM Plex Sans" panose="020B0503050203000203" pitchFamily="34" charset="0"/>
            </a:endParaRPr>
          </a:p>
        </p:txBody>
      </p:sp>
      <p:sp>
        <p:nvSpPr>
          <p:cNvPr id="170" name="Rectangle 169">
            <a:extLst>
              <a:ext uri="{FF2B5EF4-FFF2-40B4-BE49-F238E27FC236}">
                <a16:creationId xmlns:a16="http://schemas.microsoft.com/office/drawing/2014/main" id="{CAB33573-6912-2D37-E865-AF13D195F1DB}"/>
              </a:ext>
            </a:extLst>
          </p:cNvPr>
          <p:cNvSpPr>
            <a:spLocks noChangeAspect="1"/>
          </p:cNvSpPr>
          <p:nvPr/>
        </p:nvSpPr>
        <p:spPr>
          <a:xfrm>
            <a:off x="7414368" y="1379101"/>
            <a:ext cx="144000" cy="144000"/>
          </a:xfrm>
          <a:prstGeom prst="rect">
            <a:avLst/>
          </a:prstGeom>
          <a:solidFill>
            <a:schemeClr val="accent5">
              <a:lumMod val="20000"/>
              <a:lumOff val="80000"/>
            </a:schemeClr>
          </a:solidFill>
          <a:ln w="3175">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097236"/>
            <a:endParaRPr lang="en-US" sz="1400" dirty="0">
              <a:solidFill>
                <a:schemeClr val="tx1"/>
              </a:solidFill>
              <a:latin typeface="IBM Plex Sans" panose="020B0503050203000203" pitchFamily="34" charset="0"/>
            </a:endParaRPr>
          </a:p>
        </p:txBody>
      </p:sp>
      <p:sp>
        <p:nvSpPr>
          <p:cNvPr id="171" name="Regular Pentagon 170">
            <a:extLst>
              <a:ext uri="{FF2B5EF4-FFF2-40B4-BE49-F238E27FC236}">
                <a16:creationId xmlns:a16="http://schemas.microsoft.com/office/drawing/2014/main" id="{46CFF782-8556-B5B2-E068-5B79700DD68A}"/>
              </a:ext>
            </a:extLst>
          </p:cNvPr>
          <p:cNvSpPr>
            <a:spLocks/>
          </p:cNvSpPr>
          <p:nvPr/>
        </p:nvSpPr>
        <p:spPr>
          <a:xfrm>
            <a:off x="7125528" y="1345082"/>
            <a:ext cx="180000" cy="180000"/>
          </a:xfrm>
          <a:prstGeom prst="pentagon">
            <a:avLst/>
          </a:prstGeom>
          <a:solidFill>
            <a:schemeClr val="accent5">
              <a:lumMod val="20000"/>
              <a:lumOff val="80000"/>
            </a:schemeClr>
          </a:solidFill>
          <a:ln w="3175">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097236"/>
            <a:endParaRPr lang="en-US" sz="1400" dirty="0">
              <a:solidFill>
                <a:schemeClr val="tx1"/>
              </a:solidFill>
              <a:latin typeface="IBM Plex Sans" panose="020B0503050203000203" pitchFamily="34" charset="0"/>
            </a:endParaRPr>
          </a:p>
        </p:txBody>
      </p:sp>
      <p:sp>
        <p:nvSpPr>
          <p:cNvPr id="172" name="Oval 171">
            <a:extLst>
              <a:ext uri="{FF2B5EF4-FFF2-40B4-BE49-F238E27FC236}">
                <a16:creationId xmlns:a16="http://schemas.microsoft.com/office/drawing/2014/main" id="{E46B0C3F-183A-3C1A-26EB-BC91F0B3CFB4}"/>
              </a:ext>
            </a:extLst>
          </p:cNvPr>
          <p:cNvSpPr>
            <a:spLocks noChangeAspect="1"/>
          </p:cNvSpPr>
          <p:nvPr/>
        </p:nvSpPr>
        <p:spPr>
          <a:xfrm>
            <a:off x="7411134" y="1631890"/>
            <a:ext cx="144000" cy="144000"/>
          </a:xfrm>
          <a:prstGeom prst="ellipse">
            <a:avLst/>
          </a:prstGeom>
          <a:solidFill>
            <a:schemeClr val="accent6">
              <a:lumMod val="20000"/>
              <a:lumOff val="80000"/>
            </a:schemeClr>
          </a:solidFill>
          <a:ln w="3175">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097236"/>
            <a:endParaRPr lang="en-US" sz="1400" dirty="0">
              <a:solidFill>
                <a:schemeClr val="tx1"/>
              </a:solidFill>
              <a:latin typeface="IBM Plex Sans" panose="020B0503050203000203" pitchFamily="34" charset="0"/>
            </a:endParaRPr>
          </a:p>
        </p:txBody>
      </p:sp>
      <p:sp>
        <p:nvSpPr>
          <p:cNvPr id="174" name="Regular Pentagon 173">
            <a:extLst>
              <a:ext uri="{FF2B5EF4-FFF2-40B4-BE49-F238E27FC236}">
                <a16:creationId xmlns:a16="http://schemas.microsoft.com/office/drawing/2014/main" id="{9ABEDF97-553D-C277-8E84-8EBE2DB5C7FC}"/>
              </a:ext>
            </a:extLst>
          </p:cNvPr>
          <p:cNvSpPr>
            <a:spLocks/>
          </p:cNvSpPr>
          <p:nvPr/>
        </p:nvSpPr>
        <p:spPr>
          <a:xfrm>
            <a:off x="7601172" y="1610369"/>
            <a:ext cx="180000" cy="180000"/>
          </a:xfrm>
          <a:prstGeom prst="pentagon">
            <a:avLst/>
          </a:prstGeom>
          <a:solidFill>
            <a:schemeClr val="accent6">
              <a:lumMod val="20000"/>
              <a:lumOff val="80000"/>
            </a:schemeClr>
          </a:solidFill>
          <a:ln w="3175">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097236"/>
            <a:endParaRPr lang="en-US" sz="1400" dirty="0">
              <a:solidFill>
                <a:schemeClr val="tx1"/>
              </a:solidFill>
              <a:latin typeface="IBM Plex Sans" panose="020B0503050203000203" pitchFamily="34" charset="0"/>
            </a:endParaRPr>
          </a:p>
        </p:txBody>
      </p:sp>
      <p:sp>
        <p:nvSpPr>
          <p:cNvPr id="175" name="Rectangle 174">
            <a:extLst>
              <a:ext uri="{FF2B5EF4-FFF2-40B4-BE49-F238E27FC236}">
                <a16:creationId xmlns:a16="http://schemas.microsoft.com/office/drawing/2014/main" id="{FE802D94-7D39-78EB-7F34-E674E52ADBEE}"/>
              </a:ext>
            </a:extLst>
          </p:cNvPr>
          <p:cNvSpPr/>
          <p:nvPr/>
        </p:nvSpPr>
        <p:spPr>
          <a:xfrm>
            <a:off x="8366049" y="976199"/>
            <a:ext cx="1190869" cy="2229554"/>
          </a:xfrm>
          <a:prstGeom prst="rect">
            <a:avLst/>
          </a:prstGeom>
          <a:solidFill>
            <a:schemeClr val="bg1"/>
          </a:solidFill>
          <a:ln w="3175">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defTabSz="1097236"/>
            <a:r>
              <a:rPr lang="en-IN" sz="1200" dirty="0">
                <a:solidFill>
                  <a:prstClr val="black"/>
                </a:solidFill>
                <a:latin typeface="IBM Plex Sans" panose="020B0503050203000203" pitchFamily="34" charset="0"/>
              </a:rPr>
              <a:t>Data Marketplace</a:t>
            </a:r>
          </a:p>
          <a:p>
            <a:pPr algn="ctr" defTabSz="1097236"/>
            <a:endParaRPr lang="en-IN" sz="1200" dirty="0">
              <a:solidFill>
                <a:prstClr val="black"/>
              </a:solidFill>
              <a:latin typeface="IBM Plex Sans" panose="020B0503050203000203" pitchFamily="34" charset="0"/>
            </a:endParaRPr>
          </a:p>
          <a:p>
            <a:pPr algn="ctr" defTabSz="1097236"/>
            <a:endParaRPr lang="en-IN" sz="1200" dirty="0">
              <a:solidFill>
                <a:prstClr val="black"/>
              </a:solidFill>
              <a:latin typeface="IBM Plex Sans" panose="020B0503050203000203" pitchFamily="34" charset="0"/>
            </a:endParaRPr>
          </a:p>
          <a:p>
            <a:pPr algn="ctr" defTabSz="1097236"/>
            <a:endParaRPr lang="en-IN" sz="1200" dirty="0">
              <a:solidFill>
                <a:prstClr val="black"/>
              </a:solidFill>
              <a:latin typeface="IBM Plex Sans" panose="020B0503050203000203" pitchFamily="34" charset="0"/>
            </a:endParaRPr>
          </a:p>
          <a:p>
            <a:pPr algn="ctr" defTabSz="1097236"/>
            <a:endParaRPr lang="en-IN" sz="1200" dirty="0">
              <a:solidFill>
                <a:prstClr val="black"/>
              </a:solidFill>
              <a:latin typeface="IBM Plex Sans" panose="020B0503050203000203" pitchFamily="34" charset="0"/>
            </a:endParaRPr>
          </a:p>
          <a:p>
            <a:pPr algn="ctr" defTabSz="1097236"/>
            <a:endParaRPr lang="en-IN" sz="1200" dirty="0">
              <a:solidFill>
                <a:prstClr val="black"/>
              </a:solidFill>
              <a:latin typeface="IBM Plex Sans" panose="020B0503050203000203" pitchFamily="34" charset="0"/>
            </a:endParaRPr>
          </a:p>
        </p:txBody>
      </p:sp>
      <p:sp>
        <p:nvSpPr>
          <p:cNvPr id="76" name="TextBox 75">
            <a:extLst>
              <a:ext uri="{FF2B5EF4-FFF2-40B4-BE49-F238E27FC236}">
                <a16:creationId xmlns:a16="http://schemas.microsoft.com/office/drawing/2014/main" id="{CA1EF2BD-198B-D996-880D-AA53D6276D23}"/>
              </a:ext>
            </a:extLst>
          </p:cNvPr>
          <p:cNvSpPr txBox="1"/>
          <p:nvPr/>
        </p:nvSpPr>
        <p:spPr>
          <a:xfrm>
            <a:off x="8454586" y="2772091"/>
            <a:ext cx="987167" cy="351877"/>
          </a:xfrm>
          <a:prstGeom prst="rect">
            <a:avLst/>
          </a:prstGeom>
          <a:solidFill>
            <a:schemeClr val="accent5">
              <a:lumMod val="20000"/>
              <a:lumOff val="80000"/>
            </a:schemeClr>
          </a:solidFill>
          <a:ln w="3175">
            <a:solidFill>
              <a:schemeClr val="accent5">
                <a:lumMod val="75000"/>
              </a:schemeClr>
            </a:solidFill>
            <a:prstDash val="dash"/>
          </a:ln>
        </p:spPr>
        <p:txBody>
          <a:bodyPr wrap="square" lIns="36000" rIns="36000" anchor="ctr">
            <a:noAutofit/>
          </a:bodyPr>
          <a:lstStyle/>
          <a:p>
            <a:pPr algn="ctr" defTabSz="1097236"/>
            <a:r>
              <a:rPr lang="en-IN" sz="1100" dirty="0">
                <a:solidFill>
                  <a:prstClr val="black"/>
                </a:solidFill>
                <a:latin typeface="IBM Plex Sans" panose="020B0503050203000203" pitchFamily="34" charset="0"/>
              </a:rPr>
              <a:t>Denodo</a:t>
            </a:r>
          </a:p>
        </p:txBody>
      </p:sp>
      <p:sp>
        <p:nvSpPr>
          <p:cNvPr id="176" name="Rectangle 175">
            <a:extLst>
              <a:ext uri="{FF2B5EF4-FFF2-40B4-BE49-F238E27FC236}">
                <a16:creationId xmlns:a16="http://schemas.microsoft.com/office/drawing/2014/main" id="{104A8680-5488-7E39-1EBC-1BB42B9D08B0}"/>
              </a:ext>
            </a:extLst>
          </p:cNvPr>
          <p:cNvSpPr/>
          <p:nvPr/>
        </p:nvSpPr>
        <p:spPr>
          <a:xfrm>
            <a:off x="8364914" y="3768481"/>
            <a:ext cx="1190869" cy="617396"/>
          </a:xfrm>
          <a:prstGeom prst="rect">
            <a:avLst/>
          </a:prstGeom>
          <a:solidFill>
            <a:schemeClr val="bg1"/>
          </a:solidFill>
          <a:ln w="12700">
            <a:solidFill>
              <a:schemeClr val="tx1">
                <a:lumMod val="50000"/>
                <a:lumOff val="50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defTabSz="1097236"/>
            <a:r>
              <a:rPr lang="en-IN" sz="1200" i="1" dirty="0">
                <a:solidFill>
                  <a:prstClr val="black"/>
                </a:solidFill>
                <a:latin typeface="IBM Plex Sans" panose="020B0503050203000203" pitchFamily="34" charset="0"/>
              </a:rPr>
              <a:t>AI marketplace (feature store)</a:t>
            </a:r>
          </a:p>
          <a:p>
            <a:pPr algn="ctr" defTabSz="1097236"/>
            <a:endParaRPr lang="en-IN" sz="1200" i="1" dirty="0">
              <a:solidFill>
                <a:prstClr val="black"/>
              </a:solidFill>
              <a:latin typeface="IBM Plex Sans" panose="020B0503050203000203" pitchFamily="34" charset="0"/>
            </a:endParaRPr>
          </a:p>
          <a:p>
            <a:pPr algn="ctr" defTabSz="1097236"/>
            <a:endParaRPr lang="en-IN" sz="1200" i="1" dirty="0">
              <a:solidFill>
                <a:prstClr val="black"/>
              </a:solidFill>
              <a:latin typeface="IBM Plex Sans" panose="020B0503050203000203" pitchFamily="34" charset="0"/>
            </a:endParaRPr>
          </a:p>
          <a:p>
            <a:pPr algn="ctr" defTabSz="1097236"/>
            <a:endParaRPr lang="en-IN" sz="1200" i="1" dirty="0">
              <a:solidFill>
                <a:prstClr val="black"/>
              </a:solidFill>
              <a:latin typeface="IBM Plex Sans" panose="020B0503050203000203" pitchFamily="34" charset="0"/>
            </a:endParaRPr>
          </a:p>
          <a:p>
            <a:pPr algn="ctr" defTabSz="1097236"/>
            <a:endParaRPr lang="en-IN" sz="1200" i="1" dirty="0">
              <a:solidFill>
                <a:prstClr val="black"/>
              </a:solidFill>
              <a:latin typeface="IBM Plex Sans" panose="020B0503050203000203" pitchFamily="34" charset="0"/>
            </a:endParaRPr>
          </a:p>
          <a:p>
            <a:pPr algn="ctr" defTabSz="1097236"/>
            <a:endParaRPr lang="en-IN" sz="1200" i="1" dirty="0">
              <a:solidFill>
                <a:prstClr val="black"/>
              </a:solidFill>
              <a:latin typeface="IBM Plex Sans" panose="020B0503050203000203" pitchFamily="34" charset="0"/>
            </a:endParaRPr>
          </a:p>
        </p:txBody>
      </p:sp>
      <p:sp>
        <p:nvSpPr>
          <p:cNvPr id="177" name="Rectangle 176">
            <a:extLst>
              <a:ext uri="{FF2B5EF4-FFF2-40B4-BE49-F238E27FC236}">
                <a16:creationId xmlns:a16="http://schemas.microsoft.com/office/drawing/2014/main" id="{99A6009D-24BD-F2AA-E397-006F7A570480}"/>
              </a:ext>
            </a:extLst>
          </p:cNvPr>
          <p:cNvSpPr/>
          <p:nvPr/>
        </p:nvSpPr>
        <p:spPr>
          <a:xfrm>
            <a:off x="8370704" y="4447382"/>
            <a:ext cx="1190869" cy="501749"/>
          </a:xfrm>
          <a:prstGeom prst="rect">
            <a:avLst/>
          </a:prstGeom>
          <a:solidFill>
            <a:schemeClr val="bg1"/>
          </a:solidFill>
          <a:ln w="12700">
            <a:solidFill>
              <a:schemeClr val="tx1">
                <a:lumMod val="50000"/>
                <a:lumOff val="50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defTabSz="1097236"/>
            <a:r>
              <a:rPr lang="en-IN" sz="1200" i="1" dirty="0">
                <a:solidFill>
                  <a:prstClr val="black"/>
                </a:solidFill>
                <a:latin typeface="IBM Plex Sans" panose="020B0503050203000203" pitchFamily="34" charset="0"/>
              </a:rPr>
              <a:t>Prompt Engineering</a:t>
            </a:r>
          </a:p>
          <a:p>
            <a:pPr algn="ctr" defTabSz="1097236"/>
            <a:endParaRPr lang="en-IN" sz="1200" i="1" dirty="0">
              <a:solidFill>
                <a:prstClr val="black"/>
              </a:solidFill>
              <a:latin typeface="IBM Plex Sans" panose="020B0503050203000203" pitchFamily="34" charset="0"/>
            </a:endParaRPr>
          </a:p>
          <a:p>
            <a:pPr algn="ctr" defTabSz="1097236"/>
            <a:endParaRPr lang="en-IN" sz="1200" i="1" dirty="0">
              <a:solidFill>
                <a:prstClr val="black"/>
              </a:solidFill>
              <a:latin typeface="IBM Plex Sans" panose="020B0503050203000203" pitchFamily="34" charset="0"/>
            </a:endParaRPr>
          </a:p>
          <a:p>
            <a:pPr algn="ctr" defTabSz="1097236"/>
            <a:endParaRPr lang="en-IN" sz="1200" i="1" dirty="0">
              <a:solidFill>
                <a:prstClr val="black"/>
              </a:solidFill>
              <a:latin typeface="IBM Plex Sans" panose="020B0503050203000203" pitchFamily="34" charset="0"/>
            </a:endParaRPr>
          </a:p>
          <a:p>
            <a:pPr algn="ctr" defTabSz="1097236"/>
            <a:endParaRPr lang="en-IN" sz="1200" i="1" dirty="0">
              <a:solidFill>
                <a:prstClr val="black"/>
              </a:solidFill>
              <a:latin typeface="IBM Plex Sans" panose="020B0503050203000203" pitchFamily="34" charset="0"/>
            </a:endParaRPr>
          </a:p>
          <a:p>
            <a:pPr algn="ctr" defTabSz="1097236"/>
            <a:endParaRPr lang="en-IN" sz="1200" i="1" dirty="0">
              <a:solidFill>
                <a:prstClr val="black"/>
              </a:solidFill>
              <a:latin typeface="IBM Plex Sans" panose="020B0503050203000203" pitchFamily="34" charset="0"/>
            </a:endParaRPr>
          </a:p>
        </p:txBody>
      </p:sp>
      <p:sp>
        <p:nvSpPr>
          <p:cNvPr id="178" name="Rectangle 177">
            <a:extLst>
              <a:ext uri="{FF2B5EF4-FFF2-40B4-BE49-F238E27FC236}">
                <a16:creationId xmlns:a16="http://schemas.microsoft.com/office/drawing/2014/main" id="{DE8C65B3-00D4-346F-5735-B4B23D5CD715}"/>
              </a:ext>
            </a:extLst>
          </p:cNvPr>
          <p:cNvSpPr/>
          <p:nvPr/>
        </p:nvSpPr>
        <p:spPr>
          <a:xfrm>
            <a:off x="8364913" y="3273841"/>
            <a:ext cx="1190869" cy="443302"/>
          </a:xfrm>
          <a:prstGeom prst="rect">
            <a:avLst/>
          </a:prstGeom>
          <a:solidFill>
            <a:schemeClr val="bg1"/>
          </a:solidFill>
          <a:ln w="12700">
            <a:solidFill>
              <a:schemeClr val="tx1">
                <a:lumMod val="50000"/>
                <a:lumOff val="50000"/>
              </a:schemeClr>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defTabSz="1097236"/>
            <a:r>
              <a:rPr lang="en-IN" sz="1200" dirty="0">
                <a:solidFill>
                  <a:prstClr val="black"/>
                </a:solidFill>
                <a:latin typeface="IBM Plex Sans" panose="020B0503050203000203" pitchFamily="34" charset="0"/>
              </a:rPr>
              <a:t>HBase/Kudu API</a:t>
            </a:r>
          </a:p>
          <a:p>
            <a:pPr algn="ctr" defTabSz="1097236"/>
            <a:endParaRPr lang="en-IN" sz="1200" dirty="0">
              <a:solidFill>
                <a:prstClr val="black"/>
              </a:solidFill>
              <a:latin typeface="IBM Plex Sans" panose="020B0503050203000203" pitchFamily="34" charset="0"/>
            </a:endParaRPr>
          </a:p>
          <a:p>
            <a:pPr algn="ctr" defTabSz="1097236"/>
            <a:endParaRPr lang="en-IN" sz="1200" dirty="0">
              <a:solidFill>
                <a:prstClr val="black"/>
              </a:solidFill>
              <a:latin typeface="IBM Plex Sans" panose="020B0503050203000203" pitchFamily="34" charset="0"/>
            </a:endParaRPr>
          </a:p>
          <a:p>
            <a:pPr algn="ctr" defTabSz="1097236"/>
            <a:endParaRPr lang="en-IN" sz="1200" dirty="0">
              <a:solidFill>
                <a:prstClr val="black"/>
              </a:solidFill>
              <a:latin typeface="IBM Plex Sans" panose="020B0503050203000203" pitchFamily="34" charset="0"/>
            </a:endParaRPr>
          </a:p>
          <a:p>
            <a:pPr algn="ctr" defTabSz="1097236"/>
            <a:endParaRPr lang="en-IN" sz="1200" dirty="0">
              <a:solidFill>
                <a:prstClr val="black"/>
              </a:solidFill>
              <a:latin typeface="IBM Plex Sans" panose="020B0503050203000203" pitchFamily="34" charset="0"/>
            </a:endParaRPr>
          </a:p>
          <a:p>
            <a:pPr algn="ctr" defTabSz="1097236"/>
            <a:endParaRPr lang="en-IN" sz="1200" dirty="0">
              <a:solidFill>
                <a:prstClr val="black"/>
              </a:solidFill>
              <a:latin typeface="IBM Plex Sans" panose="020B0503050203000203" pitchFamily="34" charset="0"/>
            </a:endParaRPr>
          </a:p>
        </p:txBody>
      </p:sp>
      <p:sp>
        <p:nvSpPr>
          <p:cNvPr id="179" name="TextBox 178">
            <a:extLst>
              <a:ext uri="{FF2B5EF4-FFF2-40B4-BE49-F238E27FC236}">
                <a16:creationId xmlns:a16="http://schemas.microsoft.com/office/drawing/2014/main" id="{2149C60A-02B8-A540-4D4E-9A14A0FC4D48}"/>
              </a:ext>
            </a:extLst>
          </p:cNvPr>
          <p:cNvSpPr txBox="1"/>
          <p:nvPr/>
        </p:nvSpPr>
        <p:spPr>
          <a:xfrm>
            <a:off x="8473842" y="2018646"/>
            <a:ext cx="987167" cy="391992"/>
          </a:xfrm>
          <a:prstGeom prst="rect">
            <a:avLst/>
          </a:prstGeom>
          <a:solidFill>
            <a:schemeClr val="accent5">
              <a:lumMod val="20000"/>
              <a:lumOff val="80000"/>
            </a:schemeClr>
          </a:solidFill>
          <a:ln w="12700">
            <a:solidFill>
              <a:schemeClr val="accent5">
                <a:lumMod val="75000"/>
              </a:schemeClr>
            </a:solidFill>
            <a:prstDash val="dash"/>
          </a:ln>
        </p:spPr>
        <p:txBody>
          <a:bodyPr wrap="square" lIns="36000" rIns="36000" anchor="ctr">
            <a:noAutofit/>
          </a:bodyPr>
          <a:lstStyle>
            <a:defPPr>
              <a:defRPr lang="en-US"/>
            </a:defPPr>
            <a:lvl1pPr algn="ctr" defTabSz="1097236">
              <a:defRPr sz="1100" i="1">
                <a:solidFill>
                  <a:prstClr val="black"/>
                </a:solidFill>
                <a:latin typeface="IBM Plex Sans" panose="020B0503050203000203" pitchFamily="34" charset="0"/>
              </a:defRPr>
            </a:lvl1pPr>
          </a:lstStyle>
          <a:p>
            <a:r>
              <a:rPr lang="en-IN" dirty="0"/>
              <a:t>Stream Subscription</a:t>
            </a:r>
          </a:p>
        </p:txBody>
      </p:sp>
      <p:sp>
        <p:nvSpPr>
          <p:cNvPr id="180" name="TextBox 179">
            <a:extLst>
              <a:ext uri="{FF2B5EF4-FFF2-40B4-BE49-F238E27FC236}">
                <a16:creationId xmlns:a16="http://schemas.microsoft.com/office/drawing/2014/main" id="{D4BBD7C2-98A0-B632-D010-7591F28349C8}"/>
              </a:ext>
            </a:extLst>
          </p:cNvPr>
          <p:cNvSpPr txBox="1"/>
          <p:nvPr/>
        </p:nvSpPr>
        <p:spPr>
          <a:xfrm>
            <a:off x="8467639" y="1489290"/>
            <a:ext cx="987167" cy="212183"/>
          </a:xfrm>
          <a:prstGeom prst="rect">
            <a:avLst/>
          </a:prstGeom>
          <a:solidFill>
            <a:schemeClr val="accent5">
              <a:lumMod val="20000"/>
              <a:lumOff val="80000"/>
            </a:schemeClr>
          </a:solidFill>
          <a:ln w="3175">
            <a:solidFill>
              <a:schemeClr val="accent5">
                <a:lumMod val="75000"/>
              </a:schemeClr>
            </a:solidFill>
            <a:prstDash val="dash"/>
          </a:ln>
        </p:spPr>
        <p:txBody>
          <a:bodyPr wrap="square" lIns="36000" rIns="36000" anchor="ctr">
            <a:noAutofit/>
          </a:bodyPr>
          <a:lstStyle/>
          <a:p>
            <a:pPr algn="ctr" defTabSz="1097236"/>
            <a:r>
              <a:rPr lang="en-IN" sz="1100" dirty="0">
                <a:solidFill>
                  <a:prstClr val="black"/>
                </a:solidFill>
                <a:latin typeface="IBM Plex Sans" panose="020B0503050203000203" pitchFamily="34" charset="0"/>
              </a:rPr>
              <a:t>Denodo</a:t>
            </a:r>
          </a:p>
        </p:txBody>
      </p:sp>
      <p:sp>
        <p:nvSpPr>
          <p:cNvPr id="181" name="TextBox 180">
            <a:extLst>
              <a:ext uri="{FF2B5EF4-FFF2-40B4-BE49-F238E27FC236}">
                <a16:creationId xmlns:a16="http://schemas.microsoft.com/office/drawing/2014/main" id="{EDEBDD5C-EC1A-A812-8AA6-54E73966D973}"/>
              </a:ext>
            </a:extLst>
          </p:cNvPr>
          <p:cNvSpPr txBox="1"/>
          <p:nvPr/>
        </p:nvSpPr>
        <p:spPr>
          <a:xfrm>
            <a:off x="8473843" y="1753968"/>
            <a:ext cx="987167" cy="212183"/>
          </a:xfrm>
          <a:prstGeom prst="rect">
            <a:avLst/>
          </a:prstGeom>
          <a:solidFill>
            <a:schemeClr val="accent5">
              <a:lumMod val="20000"/>
              <a:lumOff val="80000"/>
            </a:schemeClr>
          </a:solidFill>
          <a:ln w="12700">
            <a:solidFill>
              <a:schemeClr val="accent5">
                <a:lumMod val="75000"/>
              </a:schemeClr>
            </a:solidFill>
            <a:prstDash val="dash"/>
          </a:ln>
        </p:spPr>
        <p:txBody>
          <a:bodyPr wrap="square" lIns="36000" rIns="36000" anchor="ctr">
            <a:noAutofit/>
          </a:bodyPr>
          <a:lstStyle>
            <a:defPPr>
              <a:defRPr lang="en-US"/>
            </a:defPPr>
            <a:lvl1pPr algn="ctr" defTabSz="1097236">
              <a:defRPr sz="1100" i="1">
                <a:solidFill>
                  <a:prstClr val="black"/>
                </a:solidFill>
                <a:latin typeface="IBM Plex Sans" panose="020B0503050203000203" pitchFamily="34" charset="0"/>
              </a:defRPr>
            </a:lvl1pPr>
          </a:lstStyle>
          <a:p>
            <a:r>
              <a:rPr lang="en-IN" dirty="0"/>
              <a:t>Denodo</a:t>
            </a:r>
          </a:p>
        </p:txBody>
      </p:sp>
      <p:sp>
        <p:nvSpPr>
          <p:cNvPr id="182" name="TextBox 181">
            <a:extLst>
              <a:ext uri="{FF2B5EF4-FFF2-40B4-BE49-F238E27FC236}">
                <a16:creationId xmlns:a16="http://schemas.microsoft.com/office/drawing/2014/main" id="{A4FB5233-E10F-0619-0788-E2DEB9E26C32}"/>
              </a:ext>
            </a:extLst>
          </p:cNvPr>
          <p:cNvSpPr txBox="1"/>
          <p:nvPr/>
        </p:nvSpPr>
        <p:spPr>
          <a:xfrm>
            <a:off x="8461587" y="2463133"/>
            <a:ext cx="987167" cy="256462"/>
          </a:xfrm>
          <a:prstGeom prst="rect">
            <a:avLst/>
          </a:prstGeom>
          <a:solidFill>
            <a:schemeClr val="accent5">
              <a:lumMod val="20000"/>
              <a:lumOff val="80000"/>
            </a:schemeClr>
          </a:solidFill>
          <a:ln w="12700">
            <a:solidFill>
              <a:schemeClr val="accent5">
                <a:lumMod val="75000"/>
              </a:schemeClr>
            </a:solidFill>
            <a:prstDash val="dash"/>
          </a:ln>
        </p:spPr>
        <p:txBody>
          <a:bodyPr wrap="square" lIns="36000" rIns="36000" anchor="ctr">
            <a:noAutofit/>
          </a:bodyPr>
          <a:lstStyle>
            <a:defPPr>
              <a:defRPr lang="en-US"/>
            </a:defPPr>
            <a:lvl1pPr algn="ctr" defTabSz="1097236">
              <a:defRPr sz="1100" i="1">
                <a:solidFill>
                  <a:prstClr val="black"/>
                </a:solidFill>
                <a:latin typeface="IBM Plex Sans" panose="020B0503050203000203" pitchFamily="34" charset="0"/>
              </a:defRPr>
            </a:lvl1pPr>
          </a:lstStyle>
          <a:p>
            <a:r>
              <a:rPr lang="en-IN" dirty="0"/>
              <a:t>Denodo</a:t>
            </a:r>
          </a:p>
        </p:txBody>
      </p:sp>
      <p:sp>
        <p:nvSpPr>
          <p:cNvPr id="183" name="Title 1">
            <a:extLst>
              <a:ext uri="{FF2B5EF4-FFF2-40B4-BE49-F238E27FC236}">
                <a16:creationId xmlns:a16="http://schemas.microsoft.com/office/drawing/2014/main" id="{80C2C243-17E7-7D47-40CC-BAE4E05DF6FF}"/>
              </a:ext>
            </a:extLst>
          </p:cNvPr>
          <p:cNvSpPr txBox="1">
            <a:spLocks/>
          </p:cNvSpPr>
          <p:nvPr/>
        </p:nvSpPr>
        <p:spPr>
          <a:xfrm>
            <a:off x="163496" y="93121"/>
            <a:ext cx="11281942" cy="452983"/>
          </a:xfrm>
          <a:prstGeom prst="rect">
            <a:avLst/>
          </a:prstGeom>
        </p:spPr>
        <p:txBody>
          <a:bodyPr vert="horz" lIns="91440" tIns="45720" rIns="91440" bIns="45720" rtlCol="0" anchor="ctr">
            <a:normAutofit/>
          </a:bodyPr>
          <a:lstStyle>
            <a:lvl1pPr>
              <a:lnSpc>
                <a:spcPct val="90000"/>
              </a:lnSpc>
              <a:spcBef>
                <a:spcPct val="0"/>
              </a:spcBef>
              <a:buNone/>
              <a:defRPr sz="2000" b="1">
                <a:latin typeface="IBM Plex Sans Condensed" panose="020B0506050203000203" pitchFamily="34" charset="77"/>
                <a:ea typeface="+mj-ea"/>
                <a:cs typeface="+mj-cs"/>
              </a:defRPr>
            </a:lvl1pPr>
          </a:lstStyle>
          <a:p>
            <a:r>
              <a:rPr lang="en-IN" dirty="0"/>
              <a:t>IBM is leveraging modern data platform reference architecture for the target data platform</a:t>
            </a:r>
          </a:p>
        </p:txBody>
      </p:sp>
    </p:spTree>
    <p:extLst>
      <p:ext uri="{BB962C8B-B14F-4D97-AF65-F5344CB8AC3E}">
        <p14:creationId xmlns:p14="http://schemas.microsoft.com/office/powerpoint/2010/main" val="8604320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229473-FA20-BFE8-6FC9-E721417F2416}"/>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06AD4E98-9748-F44A-DCAE-1E03F8D5A02B}"/>
              </a:ext>
            </a:extLst>
          </p:cNvPr>
          <p:cNvSpPr/>
          <p:nvPr/>
        </p:nvSpPr>
        <p:spPr>
          <a:xfrm>
            <a:off x="1878504" y="598387"/>
            <a:ext cx="2550162" cy="4459547"/>
          </a:xfrm>
          <a:prstGeom prst="rect">
            <a:avLst/>
          </a:prstGeom>
          <a:solidFill>
            <a:schemeClr val="bg1">
              <a:lumMod val="95000"/>
            </a:schemeClr>
          </a:solidFill>
          <a:ln w="12700" cmpd="sng">
            <a:solidFill>
              <a:schemeClr val="accent6">
                <a:lumMod val="50000"/>
                <a:alpha val="99000"/>
              </a:schemeClr>
            </a:solidFill>
            <a:prstDash val="solid"/>
            <a:extLst>
              <a:ext uri="{C807C97D-BFC1-408E-A445-0C87EB9F89A2}">
                <ask:lineSketchStyleProps xmlns:ask="http://schemas.microsoft.com/office/drawing/2018/sketchyshapes" sd="1219033472">
                  <a:custGeom>
                    <a:avLst/>
                    <a:gdLst>
                      <a:gd name="connsiteX0" fmla="*/ 0 w 5517100"/>
                      <a:gd name="connsiteY0" fmla="*/ 0 h 3705023"/>
                      <a:gd name="connsiteX1" fmla="*/ 496539 w 5517100"/>
                      <a:gd name="connsiteY1" fmla="*/ 0 h 3705023"/>
                      <a:gd name="connsiteX2" fmla="*/ 882736 w 5517100"/>
                      <a:gd name="connsiteY2" fmla="*/ 0 h 3705023"/>
                      <a:gd name="connsiteX3" fmla="*/ 1544788 w 5517100"/>
                      <a:gd name="connsiteY3" fmla="*/ 0 h 3705023"/>
                      <a:gd name="connsiteX4" fmla="*/ 2041327 w 5517100"/>
                      <a:gd name="connsiteY4" fmla="*/ 0 h 3705023"/>
                      <a:gd name="connsiteX5" fmla="*/ 2537866 w 5517100"/>
                      <a:gd name="connsiteY5" fmla="*/ 0 h 3705023"/>
                      <a:gd name="connsiteX6" fmla="*/ 3199918 w 5517100"/>
                      <a:gd name="connsiteY6" fmla="*/ 0 h 3705023"/>
                      <a:gd name="connsiteX7" fmla="*/ 3641286 w 5517100"/>
                      <a:gd name="connsiteY7" fmla="*/ 0 h 3705023"/>
                      <a:gd name="connsiteX8" fmla="*/ 4303338 w 5517100"/>
                      <a:gd name="connsiteY8" fmla="*/ 0 h 3705023"/>
                      <a:gd name="connsiteX9" fmla="*/ 4965390 w 5517100"/>
                      <a:gd name="connsiteY9" fmla="*/ 0 h 3705023"/>
                      <a:gd name="connsiteX10" fmla="*/ 5517100 w 5517100"/>
                      <a:gd name="connsiteY10" fmla="*/ 0 h 3705023"/>
                      <a:gd name="connsiteX11" fmla="*/ 5517100 w 5517100"/>
                      <a:gd name="connsiteY11" fmla="*/ 603389 h 3705023"/>
                      <a:gd name="connsiteX12" fmla="*/ 5517100 w 5517100"/>
                      <a:gd name="connsiteY12" fmla="*/ 1169729 h 3705023"/>
                      <a:gd name="connsiteX13" fmla="*/ 5517100 w 5517100"/>
                      <a:gd name="connsiteY13" fmla="*/ 1587867 h 3705023"/>
                      <a:gd name="connsiteX14" fmla="*/ 5517100 w 5517100"/>
                      <a:gd name="connsiteY14" fmla="*/ 2117156 h 3705023"/>
                      <a:gd name="connsiteX15" fmla="*/ 5517100 w 5517100"/>
                      <a:gd name="connsiteY15" fmla="*/ 2646445 h 3705023"/>
                      <a:gd name="connsiteX16" fmla="*/ 5517100 w 5517100"/>
                      <a:gd name="connsiteY16" fmla="*/ 3175734 h 3705023"/>
                      <a:gd name="connsiteX17" fmla="*/ 5517100 w 5517100"/>
                      <a:gd name="connsiteY17" fmla="*/ 3705023 h 3705023"/>
                      <a:gd name="connsiteX18" fmla="*/ 4910219 w 5517100"/>
                      <a:gd name="connsiteY18" fmla="*/ 3705023 h 3705023"/>
                      <a:gd name="connsiteX19" fmla="*/ 4524022 w 5517100"/>
                      <a:gd name="connsiteY19" fmla="*/ 3705023 h 3705023"/>
                      <a:gd name="connsiteX20" fmla="*/ 4082654 w 5517100"/>
                      <a:gd name="connsiteY20" fmla="*/ 3705023 h 3705023"/>
                      <a:gd name="connsiteX21" fmla="*/ 3420602 w 5517100"/>
                      <a:gd name="connsiteY21" fmla="*/ 3705023 h 3705023"/>
                      <a:gd name="connsiteX22" fmla="*/ 2868892 w 5517100"/>
                      <a:gd name="connsiteY22" fmla="*/ 3705023 h 3705023"/>
                      <a:gd name="connsiteX23" fmla="*/ 2427524 w 5517100"/>
                      <a:gd name="connsiteY23" fmla="*/ 3705023 h 3705023"/>
                      <a:gd name="connsiteX24" fmla="*/ 1875814 w 5517100"/>
                      <a:gd name="connsiteY24" fmla="*/ 3705023 h 3705023"/>
                      <a:gd name="connsiteX25" fmla="*/ 1489617 w 5517100"/>
                      <a:gd name="connsiteY25" fmla="*/ 3705023 h 3705023"/>
                      <a:gd name="connsiteX26" fmla="*/ 1103420 w 5517100"/>
                      <a:gd name="connsiteY26" fmla="*/ 3705023 h 3705023"/>
                      <a:gd name="connsiteX27" fmla="*/ 551710 w 5517100"/>
                      <a:gd name="connsiteY27" fmla="*/ 3705023 h 3705023"/>
                      <a:gd name="connsiteX28" fmla="*/ 0 w 5517100"/>
                      <a:gd name="connsiteY28" fmla="*/ 3705023 h 3705023"/>
                      <a:gd name="connsiteX29" fmla="*/ 0 w 5517100"/>
                      <a:gd name="connsiteY29" fmla="*/ 3138684 h 3705023"/>
                      <a:gd name="connsiteX30" fmla="*/ 0 w 5517100"/>
                      <a:gd name="connsiteY30" fmla="*/ 2646445 h 3705023"/>
                      <a:gd name="connsiteX31" fmla="*/ 0 w 5517100"/>
                      <a:gd name="connsiteY31" fmla="*/ 2228307 h 3705023"/>
                      <a:gd name="connsiteX32" fmla="*/ 0 w 5517100"/>
                      <a:gd name="connsiteY32" fmla="*/ 1661967 h 3705023"/>
                      <a:gd name="connsiteX33" fmla="*/ 0 w 5517100"/>
                      <a:gd name="connsiteY33" fmla="*/ 1206779 h 3705023"/>
                      <a:gd name="connsiteX34" fmla="*/ 0 w 5517100"/>
                      <a:gd name="connsiteY34" fmla="*/ 640440 h 3705023"/>
                      <a:gd name="connsiteX35" fmla="*/ 0 w 5517100"/>
                      <a:gd name="connsiteY35" fmla="*/ 0 h 3705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17100" h="3705023" extrusionOk="0">
                        <a:moveTo>
                          <a:pt x="0" y="0"/>
                        </a:moveTo>
                        <a:cubicBezTo>
                          <a:pt x="136378" y="-22571"/>
                          <a:pt x="263509" y="41984"/>
                          <a:pt x="496539" y="0"/>
                        </a:cubicBezTo>
                        <a:cubicBezTo>
                          <a:pt x="729569" y="-41984"/>
                          <a:pt x="802058" y="40759"/>
                          <a:pt x="882736" y="0"/>
                        </a:cubicBezTo>
                        <a:cubicBezTo>
                          <a:pt x="963414" y="-40759"/>
                          <a:pt x="1389642" y="63693"/>
                          <a:pt x="1544788" y="0"/>
                        </a:cubicBezTo>
                        <a:cubicBezTo>
                          <a:pt x="1699934" y="-63693"/>
                          <a:pt x="1922519" y="24155"/>
                          <a:pt x="2041327" y="0"/>
                        </a:cubicBezTo>
                        <a:cubicBezTo>
                          <a:pt x="2160135" y="-24155"/>
                          <a:pt x="2378845" y="9596"/>
                          <a:pt x="2537866" y="0"/>
                        </a:cubicBezTo>
                        <a:cubicBezTo>
                          <a:pt x="2696887" y="-9596"/>
                          <a:pt x="2968875" y="40693"/>
                          <a:pt x="3199918" y="0"/>
                        </a:cubicBezTo>
                        <a:cubicBezTo>
                          <a:pt x="3430961" y="-40693"/>
                          <a:pt x="3461340" y="758"/>
                          <a:pt x="3641286" y="0"/>
                        </a:cubicBezTo>
                        <a:cubicBezTo>
                          <a:pt x="3821232" y="-758"/>
                          <a:pt x="4088999" y="17944"/>
                          <a:pt x="4303338" y="0"/>
                        </a:cubicBezTo>
                        <a:cubicBezTo>
                          <a:pt x="4517677" y="-17944"/>
                          <a:pt x="4742167" y="16828"/>
                          <a:pt x="4965390" y="0"/>
                        </a:cubicBezTo>
                        <a:cubicBezTo>
                          <a:pt x="5188613" y="-16828"/>
                          <a:pt x="5365529" y="16223"/>
                          <a:pt x="5517100" y="0"/>
                        </a:cubicBezTo>
                        <a:cubicBezTo>
                          <a:pt x="5566659" y="209353"/>
                          <a:pt x="5516049" y="323191"/>
                          <a:pt x="5517100" y="603389"/>
                        </a:cubicBezTo>
                        <a:cubicBezTo>
                          <a:pt x="5518151" y="883587"/>
                          <a:pt x="5489366" y="909633"/>
                          <a:pt x="5517100" y="1169729"/>
                        </a:cubicBezTo>
                        <a:cubicBezTo>
                          <a:pt x="5544834" y="1429825"/>
                          <a:pt x="5478324" y="1490040"/>
                          <a:pt x="5517100" y="1587867"/>
                        </a:cubicBezTo>
                        <a:cubicBezTo>
                          <a:pt x="5555876" y="1685694"/>
                          <a:pt x="5454958" y="1922253"/>
                          <a:pt x="5517100" y="2117156"/>
                        </a:cubicBezTo>
                        <a:cubicBezTo>
                          <a:pt x="5579242" y="2312059"/>
                          <a:pt x="5513772" y="2432029"/>
                          <a:pt x="5517100" y="2646445"/>
                        </a:cubicBezTo>
                        <a:cubicBezTo>
                          <a:pt x="5520428" y="2860861"/>
                          <a:pt x="5459207" y="3066020"/>
                          <a:pt x="5517100" y="3175734"/>
                        </a:cubicBezTo>
                        <a:cubicBezTo>
                          <a:pt x="5574993" y="3285448"/>
                          <a:pt x="5474241" y="3591688"/>
                          <a:pt x="5517100" y="3705023"/>
                        </a:cubicBezTo>
                        <a:cubicBezTo>
                          <a:pt x="5358966" y="3745541"/>
                          <a:pt x="5117600" y="3646996"/>
                          <a:pt x="4910219" y="3705023"/>
                        </a:cubicBezTo>
                        <a:cubicBezTo>
                          <a:pt x="4702838" y="3763050"/>
                          <a:pt x="4702351" y="3704641"/>
                          <a:pt x="4524022" y="3705023"/>
                        </a:cubicBezTo>
                        <a:cubicBezTo>
                          <a:pt x="4345693" y="3705405"/>
                          <a:pt x="4178065" y="3671836"/>
                          <a:pt x="4082654" y="3705023"/>
                        </a:cubicBezTo>
                        <a:cubicBezTo>
                          <a:pt x="3987243" y="3738210"/>
                          <a:pt x="3727866" y="3680657"/>
                          <a:pt x="3420602" y="3705023"/>
                        </a:cubicBezTo>
                        <a:cubicBezTo>
                          <a:pt x="3113338" y="3729389"/>
                          <a:pt x="3092297" y="3703718"/>
                          <a:pt x="2868892" y="3705023"/>
                        </a:cubicBezTo>
                        <a:cubicBezTo>
                          <a:pt x="2645487" y="3706328"/>
                          <a:pt x="2554958" y="3652983"/>
                          <a:pt x="2427524" y="3705023"/>
                        </a:cubicBezTo>
                        <a:cubicBezTo>
                          <a:pt x="2300090" y="3757063"/>
                          <a:pt x="2075949" y="3647845"/>
                          <a:pt x="1875814" y="3705023"/>
                        </a:cubicBezTo>
                        <a:cubicBezTo>
                          <a:pt x="1675679" y="3762201"/>
                          <a:pt x="1657774" y="3662540"/>
                          <a:pt x="1489617" y="3705023"/>
                        </a:cubicBezTo>
                        <a:cubicBezTo>
                          <a:pt x="1321460" y="3747506"/>
                          <a:pt x="1211879" y="3692689"/>
                          <a:pt x="1103420" y="3705023"/>
                        </a:cubicBezTo>
                        <a:cubicBezTo>
                          <a:pt x="994961" y="3717357"/>
                          <a:pt x="724840" y="3651360"/>
                          <a:pt x="551710" y="3705023"/>
                        </a:cubicBezTo>
                        <a:cubicBezTo>
                          <a:pt x="378580" y="3758686"/>
                          <a:pt x="163039" y="3669227"/>
                          <a:pt x="0" y="3705023"/>
                        </a:cubicBezTo>
                        <a:cubicBezTo>
                          <a:pt x="-54728" y="3532296"/>
                          <a:pt x="66027" y="3319192"/>
                          <a:pt x="0" y="3138684"/>
                        </a:cubicBezTo>
                        <a:cubicBezTo>
                          <a:pt x="-66027" y="2958176"/>
                          <a:pt x="14804" y="2774809"/>
                          <a:pt x="0" y="2646445"/>
                        </a:cubicBezTo>
                        <a:cubicBezTo>
                          <a:pt x="-14804" y="2518081"/>
                          <a:pt x="46937" y="2384816"/>
                          <a:pt x="0" y="2228307"/>
                        </a:cubicBezTo>
                        <a:cubicBezTo>
                          <a:pt x="-46937" y="2071798"/>
                          <a:pt x="66945" y="1891444"/>
                          <a:pt x="0" y="1661967"/>
                        </a:cubicBezTo>
                        <a:cubicBezTo>
                          <a:pt x="-66945" y="1432490"/>
                          <a:pt x="4706" y="1318097"/>
                          <a:pt x="0" y="1206779"/>
                        </a:cubicBezTo>
                        <a:cubicBezTo>
                          <a:pt x="-4706" y="1095461"/>
                          <a:pt x="57983" y="767534"/>
                          <a:pt x="0" y="640440"/>
                        </a:cubicBezTo>
                        <a:cubicBezTo>
                          <a:pt x="-57983" y="513346"/>
                          <a:pt x="69228" y="284092"/>
                          <a:pt x="0" y="0"/>
                        </a:cubicBezTo>
                        <a:close/>
                      </a:path>
                    </a:pathLst>
                  </a:custGeom>
                  <ask:type>
                    <ask:lineSketchNone/>
                  </ask:type>
                </ask:lineSketchStyleProps>
              </a:ext>
            </a:extLst>
          </a:ln>
        </p:spPr>
        <p:style>
          <a:lnRef idx="2">
            <a:schemeClr val="accent1"/>
          </a:lnRef>
          <a:fillRef idx="1">
            <a:schemeClr val="lt1"/>
          </a:fillRef>
          <a:effectRef idx="0">
            <a:schemeClr val="accent1"/>
          </a:effectRef>
          <a:fontRef idx="minor">
            <a:schemeClr val="dk1"/>
          </a:fontRef>
        </p:style>
        <p:txBody>
          <a:bodyPr tIns="36000" rtlCol="0" anchor="t"/>
          <a:lstStyle/>
          <a:p>
            <a:pPr algn="ctr"/>
            <a:r>
              <a:rPr lang="en-IN" sz="1200" dirty="0">
                <a:latin typeface="IBM Plex Sans" panose="020B0503050203000203" pitchFamily="34" charset="0"/>
              </a:rPr>
              <a:t>Data Ingestion Layer</a:t>
            </a:r>
          </a:p>
        </p:txBody>
      </p:sp>
      <p:sp>
        <p:nvSpPr>
          <p:cNvPr id="3" name="Rectangle 2">
            <a:extLst>
              <a:ext uri="{FF2B5EF4-FFF2-40B4-BE49-F238E27FC236}">
                <a16:creationId xmlns:a16="http://schemas.microsoft.com/office/drawing/2014/main" id="{147B69CD-E251-E263-0A3D-E6CFD22B6EA3}"/>
              </a:ext>
            </a:extLst>
          </p:cNvPr>
          <p:cNvSpPr/>
          <p:nvPr/>
        </p:nvSpPr>
        <p:spPr>
          <a:xfrm>
            <a:off x="1881563" y="5132316"/>
            <a:ext cx="9215041" cy="1241822"/>
          </a:xfrm>
          <a:prstGeom prst="rect">
            <a:avLst/>
          </a:prstGeom>
          <a:solidFill>
            <a:schemeClr val="accent1">
              <a:lumMod val="20000"/>
              <a:lumOff val="80000"/>
            </a:schemeClr>
          </a:solidFill>
          <a:ln w="12700" cmpd="sng">
            <a:solidFill>
              <a:schemeClr val="tx1">
                <a:alpha val="99000"/>
              </a:schemeClr>
            </a:solidFill>
            <a:prstDash val="solid"/>
            <a:extLst>
              <a:ext uri="{C807C97D-BFC1-408E-A445-0C87EB9F89A2}">
                <ask:lineSketchStyleProps xmlns:ask="http://schemas.microsoft.com/office/drawing/2018/sketchyshapes" sd="1219033472">
                  <a:custGeom>
                    <a:avLst/>
                    <a:gdLst>
                      <a:gd name="connsiteX0" fmla="*/ 0 w 5517100"/>
                      <a:gd name="connsiteY0" fmla="*/ 0 h 3705023"/>
                      <a:gd name="connsiteX1" fmla="*/ 496539 w 5517100"/>
                      <a:gd name="connsiteY1" fmla="*/ 0 h 3705023"/>
                      <a:gd name="connsiteX2" fmla="*/ 882736 w 5517100"/>
                      <a:gd name="connsiteY2" fmla="*/ 0 h 3705023"/>
                      <a:gd name="connsiteX3" fmla="*/ 1544788 w 5517100"/>
                      <a:gd name="connsiteY3" fmla="*/ 0 h 3705023"/>
                      <a:gd name="connsiteX4" fmla="*/ 2041327 w 5517100"/>
                      <a:gd name="connsiteY4" fmla="*/ 0 h 3705023"/>
                      <a:gd name="connsiteX5" fmla="*/ 2537866 w 5517100"/>
                      <a:gd name="connsiteY5" fmla="*/ 0 h 3705023"/>
                      <a:gd name="connsiteX6" fmla="*/ 3199918 w 5517100"/>
                      <a:gd name="connsiteY6" fmla="*/ 0 h 3705023"/>
                      <a:gd name="connsiteX7" fmla="*/ 3641286 w 5517100"/>
                      <a:gd name="connsiteY7" fmla="*/ 0 h 3705023"/>
                      <a:gd name="connsiteX8" fmla="*/ 4303338 w 5517100"/>
                      <a:gd name="connsiteY8" fmla="*/ 0 h 3705023"/>
                      <a:gd name="connsiteX9" fmla="*/ 4965390 w 5517100"/>
                      <a:gd name="connsiteY9" fmla="*/ 0 h 3705023"/>
                      <a:gd name="connsiteX10" fmla="*/ 5517100 w 5517100"/>
                      <a:gd name="connsiteY10" fmla="*/ 0 h 3705023"/>
                      <a:gd name="connsiteX11" fmla="*/ 5517100 w 5517100"/>
                      <a:gd name="connsiteY11" fmla="*/ 603389 h 3705023"/>
                      <a:gd name="connsiteX12" fmla="*/ 5517100 w 5517100"/>
                      <a:gd name="connsiteY12" fmla="*/ 1169729 h 3705023"/>
                      <a:gd name="connsiteX13" fmla="*/ 5517100 w 5517100"/>
                      <a:gd name="connsiteY13" fmla="*/ 1587867 h 3705023"/>
                      <a:gd name="connsiteX14" fmla="*/ 5517100 w 5517100"/>
                      <a:gd name="connsiteY14" fmla="*/ 2117156 h 3705023"/>
                      <a:gd name="connsiteX15" fmla="*/ 5517100 w 5517100"/>
                      <a:gd name="connsiteY15" fmla="*/ 2646445 h 3705023"/>
                      <a:gd name="connsiteX16" fmla="*/ 5517100 w 5517100"/>
                      <a:gd name="connsiteY16" fmla="*/ 3175734 h 3705023"/>
                      <a:gd name="connsiteX17" fmla="*/ 5517100 w 5517100"/>
                      <a:gd name="connsiteY17" fmla="*/ 3705023 h 3705023"/>
                      <a:gd name="connsiteX18" fmla="*/ 4910219 w 5517100"/>
                      <a:gd name="connsiteY18" fmla="*/ 3705023 h 3705023"/>
                      <a:gd name="connsiteX19" fmla="*/ 4524022 w 5517100"/>
                      <a:gd name="connsiteY19" fmla="*/ 3705023 h 3705023"/>
                      <a:gd name="connsiteX20" fmla="*/ 4082654 w 5517100"/>
                      <a:gd name="connsiteY20" fmla="*/ 3705023 h 3705023"/>
                      <a:gd name="connsiteX21" fmla="*/ 3420602 w 5517100"/>
                      <a:gd name="connsiteY21" fmla="*/ 3705023 h 3705023"/>
                      <a:gd name="connsiteX22" fmla="*/ 2868892 w 5517100"/>
                      <a:gd name="connsiteY22" fmla="*/ 3705023 h 3705023"/>
                      <a:gd name="connsiteX23" fmla="*/ 2427524 w 5517100"/>
                      <a:gd name="connsiteY23" fmla="*/ 3705023 h 3705023"/>
                      <a:gd name="connsiteX24" fmla="*/ 1875814 w 5517100"/>
                      <a:gd name="connsiteY24" fmla="*/ 3705023 h 3705023"/>
                      <a:gd name="connsiteX25" fmla="*/ 1489617 w 5517100"/>
                      <a:gd name="connsiteY25" fmla="*/ 3705023 h 3705023"/>
                      <a:gd name="connsiteX26" fmla="*/ 1103420 w 5517100"/>
                      <a:gd name="connsiteY26" fmla="*/ 3705023 h 3705023"/>
                      <a:gd name="connsiteX27" fmla="*/ 551710 w 5517100"/>
                      <a:gd name="connsiteY27" fmla="*/ 3705023 h 3705023"/>
                      <a:gd name="connsiteX28" fmla="*/ 0 w 5517100"/>
                      <a:gd name="connsiteY28" fmla="*/ 3705023 h 3705023"/>
                      <a:gd name="connsiteX29" fmla="*/ 0 w 5517100"/>
                      <a:gd name="connsiteY29" fmla="*/ 3138684 h 3705023"/>
                      <a:gd name="connsiteX30" fmla="*/ 0 w 5517100"/>
                      <a:gd name="connsiteY30" fmla="*/ 2646445 h 3705023"/>
                      <a:gd name="connsiteX31" fmla="*/ 0 w 5517100"/>
                      <a:gd name="connsiteY31" fmla="*/ 2228307 h 3705023"/>
                      <a:gd name="connsiteX32" fmla="*/ 0 w 5517100"/>
                      <a:gd name="connsiteY32" fmla="*/ 1661967 h 3705023"/>
                      <a:gd name="connsiteX33" fmla="*/ 0 w 5517100"/>
                      <a:gd name="connsiteY33" fmla="*/ 1206779 h 3705023"/>
                      <a:gd name="connsiteX34" fmla="*/ 0 w 5517100"/>
                      <a:gd name="connsiteY34" fmla="*/ 640440 h 3705023"/>
                      <a:gd name="connsiteX35" fmla="*/ 0 w 5517100"/>
                      <a:gd name="connsiteY35" fmla="*/ 0 h 3705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17100" h="3705023" extrusionOk="0">
                        <a:moveTo>
                          <a:pt x="0" y="0"/>
                        </a:moveTo>
                        <a:cubicBezTo>
                          <a:pt x="136378" y="-22571"/>
                          <a:pt x="263509" y="41984"/>
                          <a:pt x="496539" y="0"/>
                        </a:cubicBezTo>
                        <a:cubicBezTo>
                          <a:pt x="729569" y="-41984"/>
                          <a:pt x="802058" y="40759"/>
                          <a:pt x="882736" y="0"/>
                        </a:cubicBezTo>
                        <a:cubicBezTo>
                          <a:pt x="963414" y="-40759"/>
                          <a:pt x="1389642" y="63693"/>
                          <a:pt x="1544788" y="0"/>
                        </a:cubicBezTo>
                        <a:cubicBezTo>
                          <a:pt x="1699934" y="-63693"/>
                          <a:pt x="1922519" y="24155"/>
                          <a:pt x="2041327" y="0"/>
                        </a:cubicBezTo>
                        <a:cubicBezTo>
                          <a:pt x="2160135" y="-24155"/>
                          <a:pt x="2378845" y="9596"/>
                          <a:pt x="2537866" y="0"/>
                        </a:cubicBezTo>
                        <a:cubicBezTo>
                          <a:pt x="2696887" y="-9596"/>
                          <a:pt x="2968875" y="40693"/>
                          <a:pt x="3199918" y="0"/>
                        </a:cubicBezTo>
                        <a:cubicBezTo>
                          <a:pt x="3430961" y="-40693"/>
                          <a:pt x="3461340" y="758"/>
                          <a:pt x="3641286" y="0"/>
                        </a:cubicBezTo>
                        <a:cubicBezTo>
                          <a:pt x="3821232" y="-758"/>
                          <a:pt x="4088999" y="17944"/>
                          <a:pt x="4303338" y="0"/>
                        </a:cubicBezTo>
                        <a:cubicBezTo>
                          <a:pt x="4517677" y="-17944"/>
                          <a:pt x="4742167" y="16828"/>
                          <a:pt x="4965390" y="0"/>
                        </a:cubicBezTo>
                        <a:cubicBezTo>
                          <a:pt x="5188613" y="-16828"/>
                          <a:pt x="5365529" y="16223"/>
                          <a:pt x="5517100" y="0"/>
                        </a:cubicBezTo>
                        <a:cubicBezTo>
                          <a:pt x="5566659" y="209353"/>
                          <a:pt x="5516049" y="323191"/>
                          <a:pt x="5517100" y="603389"/>
                        </a:cubicBezTo>
                        <a:cubicBezTo>
                          <a:pt x="5518151" y="883587"/>
                          <a:pt x="5489366" y="909633"/>
                          <a:pt x="5517100" y="1169729"/>
                        </a:cubicBezTo>
                        <a:cubicBezTo>
                          <a:pt x="5544834" y="1429825"/>
                          <a:pt x="5478324" y="1490040"/>
                          <a:pt x="5517100" y="1587867"/>
                        </a:cubicBezTo>
                        <a:cubicBezTo>
                          <a:pt x="5555876" y="1685694"/>
                          <a:pt x="5454958" y="1922253"/>
                          <a:pt x="5517100" y="2117156"/>
                        </a:cubicBezTo>
                        <a:cubicBezTo>
                          <a:pt x="5579242" y="2312059"/>
                          <a:pt x="5513772" y="2432029"/>
                          <a:pt x="5517100" y="2646445"/>
                        </a:cubicBezTo>
                        <a:cubicBezTo>
                          <a:pt x="5520428" y="2860861"/>
                          <a:pt x="5459207" y="3066020"/>
                          <a:pt x="5517100" y="3175734"/>
                        </a:cubicBezTo>
                        <a:cubicBezTo>
                          <a:pt x="5574993" y="3285448"/>
                          <a:pt x="5474241" y="3591688"/>
                          <a:pt x="5517100" y="3705023"/>
                        </a:cubicBezTo>
                        <a:cubicBezTo>
                          <a:pt x="5358966" y="3745541"/>
                          <a:pt x="5117600" y="3646996"/>
                          <a:pt x="4910219" y="3705023"/>
                        </a:cubicBezTo>
                        <a:cubicBezTo>
                          <a:pt x="4702838" y="3763050"/>
                          <a:pt x="4702351" y="3704641"/>
                          <a:pt x="4524022" y="3705023"/>
                        </a:cubicBezTo>
                        <a:cubicBezTo>
                          <a:pt x="4345693" y="3705405"/>
                          <a:pt x="4178065" y="3671836"/>
                          <a:pt x="4082654" y="3705023"/>
                        </a:cubicBezTo>
                        <a:cubicBezTo>
                          <a:pt x="3987243" y="3738210"/>
                          <a:pt x="3727866" y="3680657"/>
                          <a:pt x="3420602" y="3705023"/>
                        </a:cubicBezTo>
                        <a:cubicBezTo>
                          <a:pt x="3113338" y="3729389"/>
                          <a:pt x="3092297" y="3703718"/>
                          <a:pt x="2868892" y="3705023"/>
                        </a:cubicBezTo>
                        <a:cubicBezTo>
                          <a:pt x="2645487" y="3706328"/>
                          <a:pt x="2554958" y="3652983"/>
                          <a:pt x="2427524" y="3705023"/>
                        </a:cubicBezTo>
                        <a:cubicBezTo>
                          <a:pt x="2300090" y="3757063"/>
                          <a:pt x="2075949" y="3647845"/>
                          <a:pt x="1875814" y="3705023"/>
                        </a:cubicBezTo>
                        <a:cubicBezTo>
                          <a:pt x="1675679" y="3762201"/>
                          <a:pt x="1657774" y="3662540"/>
                          <a:pt x="1489617" y="3705023"/>
                        </a:cubicBezTo>
                        <a:cubicBezTo>
                          <a:pt x="1321460" y="3747506"/>
                          <a:pt x="1211879" y="3692689"/>
                          <a:pt x="1103420" y="3705023"/>
                        </a:cubicBezTo>
                        <a:cubicBezTo>
                          <a:pt x="994961" y="3717357"/>
                          <a:pt x="724840" y="3651360"/>
                          <a:pt x="551710" y="3705023"/>
                        </a:cubicBezTo>
                        <a:cubicBezTo>
                          <a:pt x="378580" y="3758686"/>
                          <a:pt x="163039" y="3669227"/>
                          <a:pt x="0" y="3705023"/>
                        </a:cubicBezTo>
                        <a:cubicBezTo>
                          <a:pt x="-54728" y="3532296"/>
                          <a:pt x="66027" y="3319192"/>
                          <a:pt x="0" y="3138684"/>
                        </a:cubicBezTo>
                        <a:cubicBezTo>
                          <a:pt x="-66027" y="2958176"/>
                          <a:pt x="14804" y="2774809"/>
                          <a:pt x="0" y="2646445"/>
                        </a:cubicBezTo>
                        <a:cubicBezTo>
                          <a:pt x="-14804" y="2518081"/>
                          <a:pt x="46937" y="2384816"/>
                          <a:pt x="0" y="2228307"/>
                        </a:cubicBezTo>
                        <a:cubicBezTo>
                          <a:pt x="-46937" y="2071798"/>
                          <a:pt x="66945" y="1891444"/>
                          <a:pt x="0" y="1661967"/>
                        </a:cubicBezTo>
                        <a:cubicBezTo>
                          <a:pt x="-66945" y="1432490"/>
                          <a:pt x="4706" y="1318097"/>
                          <a:pt x="0" y="1206779"/>
                        </a:cubicBezTo>
                        <a:cubicBezTo>
                          <a:pt x="-4706" y="1095461"/>
                          <a:pt x="57983" y="767534"/>
                          <a:pt x="0" y="640440"/>
                        </a:cubicBezTo>
                        <a:cubicBezTo>
                          <a:pt x="-57983" y="513346"/>
                          <a:pt x="69228" y="284092"/>
                          <a:pt x="0" y="0"/>
                        </a:cubicBezTo>
                        <a:close/>
                      </a:path>
                    </a:pathLst>
                  </a:custGeom>
                  <ask:type>
                    <ask:lineSketchNone/>
                  </ask:type>
                </ask:lineSketchStyleProps>
              </a:ext>
            </a:extLst>
          </a:ln>
        </p:spPr>
        <p:style>
          <a:lnRef idx="2">
            <a:schemeClr val="accent1"/>
          </a:lnRef>
          <a:fillRef idx="1">
            <a:schemeClr val="lt1"/>
          </a:fillRef>
          <a:effectRef idx="0">
            <a:schemeClr val="accent1"/>
          </a:effectRef>
          <a:fontRef idx="minor">
            <a:schemeClr val="dk1"/>
          </a:fontRef>
        </p:style>
        <p:txBody>
          <a:bodyPr tIns="36000" rtlCol="0" anchor="t"/>
          <a:lstStyle/>
          <a:p>
            <a:pPr algn="ctr"/>
            <a:r>
              <a:rPr lang="en-IN" sz="1200" dirty="0">
                <a:latin typeface="IBM Plex Sans" panose="020B0503050203000203" pitchFamily="34" charset="0"/>
              </a:rPr>
              <a:t>Admin / Governance</a:t>
            </a:r>
          </a:p>
        </p:txBody>
      </p:sp>
      <p:sp>
        <p:nvSpPr>
          <p:cNvPr id="4" name="Rectangle 3">
            <a:extLst>
              <a:ext uri="{FF2B5EF4-FFF2-40B4-BE49-F238E27FC236}">
                <a16:creationId xmlns:a16="http://schemas.microsoft.com/office/drawing/2014/main" id="{6539A868-E745-B96D-1ADC-049FA8FBCD51}"/>
              </a:ext>
            </a:extLst>
          </p:cNvPr>
          <p:cNvSpPr/>
          <p:nvPr/>
        </p:nvSpPr>
        <p:spPr>
          <a:xfrm>
            <a:off x="284079" y="587477"/>
            <a:ext cx="1447424" cy="5766030"/>
          </a:xfrm>
          <a:prstGeom prst="rect">
            <a:avLst/>
          </a:prstGeom>
          <a:solidFill>
            <a:schemeClr val="bg1">
              <a:lumMod val="95000"/>
            </a:schemeClr>
          </a:solidFill>
          <a:ln w="12700" cmpd="sng">
            <a:solidFill>
              <a:schemeClr val="accent6">
                <a:lumMod val="50000"/>
                <a:alpha val="99000"/>
              </a:schemeClr>
            </a:solidFill>
            <a:prstDash val="solid"/>
            <a:extLst>
              <a:ext uri="{C807C97D-BFC1-408E-A445-0C87EB9F89A2}">
                <ask:lineSketchStyleProps xmlns:ask="http://schemas.microsoft.com/office/drawing/2018/sketchyshapes" sd="1219033472">
                  <a:custGeom>
                    <a:avLst/>
                    <a:gdLst>
                      <a:gd name="connsiteX0" fmla="*/ 0 w 5517100"/>
                      <a:gd name="connsiteY0" fmla="*/ 0 h 3705023"/>
                      <a:gd name="connsiteX1" fmla="*/ 496539 w 5517100"/>
                      <a:gd name="connsiteY1" fmla="*/ 0 h 3705023"/>
                      <a:gd name="connsiteX2" fmla="*/ 882736 w 5517100"/>
                      <a:gd name="connsiteY2" fmla="*/ 0 h 3705023"/>
                      <a:gd name="connsiteX3" fmla="*/ 1544788 w 5517100"/>
                      <a:gd name="connsiteY3" fmla="*/ 0 h 3705023"/>
                      <a:gd name="connsiteX4" fmla="*/ 2041327 w 5517100"/>
                      <a:gd name="connsiteY4" fmla="*/ 0 h 3705023"/>
                      <a:gd name="connsiteX5" fmla="*/ 2537866 w 5517100"/>
                      <a:gd name="connsiteY5" fmla="*/ 0 h 3705023"/>
                      <a:gd name="connsiteX6" fmla="*/ 3199918 w 5517100"/>
                      <a:gd name="connsiteY6" fmla="*/ 0 h 3705023"/>
                      <a:gd name="connsiteX7" fmla="*/ 3641286 w 5517100"/>
                      <a:gd name="connsiteY7" fmla="*/ 0 h 3705023"/>
                      <a:gd name="connsiteX8" fmla="*/ 4303338 w 5517100"/>
                      <a:gd name="connsiteY8" fmla="*/ 0 h 3705023"/>
                      <a:gd name="connsiteX9" fmla="*/ 4965390 w 5517100"/>
                      <a:gd name="connsiteY9" fmla="*/ 0 h 3705023"/>
                      <a:gd name="connsiteX10" fmla="*/ 5517100 w 5517100"/>
                      <a:gd name="connsiteY10" fmla="*/ 0 h 3705023"/>
                      <a:gd name="connsiteX11" fmla="*/ 5517100 w 5517100"/>
                      <a:gd name="connsiteY11" fmla="*/ 603389 h 3705023"/>
                      <a:gd name="connsiteX12" fmla="*/ 5517100 w 5517100"/>
                      <a:gd name="connsiteY12" fmla="*/ 1169729 h 3705023"/>
                      <a:gd name="connsiteX13" fmla="*/ 5517100 w 5517100"/>
                      <a:gd name="connsiteY13" fmla="*/ 1587867 h 3705023"/>
                      <a:gd name="connsiteX14" fmla="*/ 5517100 w 5517100"/>
                      <a:gd name="connsiteY14" fmla="*/ 2117156 h 3705023"/>
                      <a:gd name="connsiteX15" fmla="*/ 5517100 w 5517100"/>
                      <a:gd name="connsiteY15" fmla="*/ 2646445 h 3705023"/>
                      <a:gd name="connsiteX16" fmla="*/ 5517100 w 5517100"/>
                      <a:gd name="connsiteY16" fmla="*/ 3175734 h 3705023"/>
                      <a:gd name="connsiteX17" fmla="*/ 5517100 w 5517100"/>
                      <a:gd name="connsiteY17" fmla="*/ 3705023 h 3705023"/>
                      <a:gd name="connsiteX18" fmla="*/ 4910219 w 5517100"/>
                      <a:gd name="connsiteY18" fmla="*/ 3705023 h 3705023"/>
                      <a:gd name="connsiteX19" fmla="*/ 4524022 w 5517100"/>
                      <a:gd name="connsiteY19" fmla="*/ 3705023 h 3705023"/>
                      <a:gd name="connsiteX20" fmla="*/ 4082654 w 5517100"/>
                      <a:gd name="connsiteY20" fmla="*/ 3705023 h 3705023"/>
                      <a:gd name="connsiteX21" fmla="*/ 3420602 w 5517100"/>
                      <a:gd name="connsiteY21" fmla="*/ 3705023 h 3705023"/>
                      <a:gd name="connsiteX22" fmla="*/ 2868892 w 5517100"/>
                      <a:gd name="connsiteY22" fmla="*/ 3705023 h 3705023"/>
                      <a:gd name="connsiteX23" fmla="*/ 2427524 w 5517100"/>
                      <a:gd name="connsiteY23" fmla="*/ 3705023 h 3705023"/>
                      <a:gd name="connsiteX24" fmla="*/ 1875814 w 5517100"/>
                      <a:gd name="connsiteY24" fmla="*/ 3705023 h 3705023"/>
                      <a:gd name="connsiteX25" fmla="*/ 1489617 w 5517100"/>
                      <a:gd name="connsiteY25" fmla="*/ 3705023 h 3705023"/>
                      <a:gd name="connsiteX26" fmla="*/ 1103420 w 5517100"/>
                      <a:gd name="connsiteY26" fmla="*/ 3705023 h 3705023"/>
                      <a:gd name="connsiteX27" fmla="*/ 551710 w 5517100"/>
                      <a:gd name="connsiteY27" fmla="*/ 3705023 h 3705023"/>
                      <a:gd name="connsiteX28" fmla="*/ 0 w 5517100"/>
                      <a:gd name="connsiteY28" fmla="*/ 3705023 h 3705023"/>
                      <a:gd name="connsiteX29" fmla="*/ 0 w 5517100"/>
                      <a:gd name="connsiteY29" fmla="*/ 3138684 h 3705023"/>
                      <a:gd name="connsiteX30" fmla="*/ 0 w 5517100"/>
                      <a:gd name="connsiteY30" fmla="*/ 2646445 h 3705023"/>
                      <a:gd name="connsiteX31" fmla="*/ 0 w 5517100"/>
                      <a:gd name="connsiteY31" fmla="*/ 2228307 h 3705023"/>
                      <a:gd name="connsiteX32" fmla="*/ 0 w 5517100"/>
                      <a:gd name="connsiteY32" fmla="*/ 1661967 h 3705023"/>
                      <a:gd name="connsiteX33" fmla="*/ 0 w 5517100"/>
                      <a:gd name="connsiteY33" fmla="*/ 1206779 h 3705023"/>
                      <a:gd name="connsiteX34" fmla="*/ 0 w 5517100"/>
                      <a:gd name="connsiteY34" fmla="*/ 640440 h 3705023"/>
                      <a:gd name="connsiteX35" fmla="*/ 0 w 5517100"/>
                      <a:gd name="connsiteY35" fmla="*/ 0 h 3705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17100" h="3705023" extrusionOk="0">
                        <a:moveTo>
                          <a:pt x="0" y="0"/>
                        </a:moveTo>
                        <a:cubicBezTo>
                          <a:pt x="136378" y="-22571"/>
                          <a:pt x="263509" y="41984"/>
                          <a:pt x="496539" y="0"/>
                        </a:cubicBezTo>
                        <a:cubicBezTo>
                          <a:pt x="729569" y="-41984"/>
                          <a:pt x="802058" y="40759"/>
                          <a:pt x="882736" y="0"/>
                        </a:cubicBezTo>
                        <a:cubicBezTo>
                          <a:pt x="963414" y="-40759"/>
                          <a:pt x="1389642" y="63693"/>
                          <a:pt x="1544788" y="0"/>
                        </a:cubicBezTo>
                        <a:cubicBezTo>
                          <a:pt x="1699934" y="-63693"/>
                          <a:pt x="1922519" y="24155"/>
                          <a:pt x="2041327" y="0"/>
                        </a:cubicBezTo>
                        <a:cubicBezTo>
                          <a:pt x="2160135" y="-24155"/>
                          <a:pt x="2378845" y="9596"/>
                          <a:pt x="2537866" y="0"/>
                        </a:cubicBezTo>
                        <a:cubicBezTo>
                          <a:pt x="2696887" y="-9596"/>
                          <a:pt x="2968875" y="40693"/>
                          <a:pt x="3199918" y="0"/>
                        </a:cubicBezTo>
                        <a:cubicBezTo>
                          <a:pt x="3430961" y="-40693"/>
                          <a:pt x="3461340" y="758"/>
                          <a:pt x="3641286" y="0"/>
                        </a:cubicBezTo>
                        <a:cubicBezTo>
                          <a:pt x="3821232" y="-758"/>
                          <a:pt x="4088999" y="17944"/>
                          <a:pt x="4303338" y="0"/>
                        </a:cubicBezTo>
                        <a:cubicBezTo>
                          <a:pt x="4517677" y="-17944"/>
                          <a:pt x="4742167" y="16828"/>
                          <a:pt x="4965390" y="0"/>
                        </a:cubicBezTo>
                        <a:cubicBezTo>
                          <a:pt x="5188613" y="-16828"/>
                          <a:pt x="5365529" y="16223"/>
                          <a:pt x="5517100" y="0"/>
                        </a:cubicBezTo>
                        <a:cubicBezTo>
                          <a:pt x="5566659" y="209353"/>
                          <a:pt x="5516049" y="323191"/>
                          <a:pt x="5517100" y="603389"/>
                        </a:cubicBezTo>
                        <a:cubicBezTo>
                          <a:pt x="5518151" y="883587"/>
                          <a:pt x="5489366" y="909633"/>
                          <a:pt x="5517100" y="1169729"/>
                        </a:cubicBezTo>
                        <a:cubicBezTo>
                          <a:pt x="5544834" y="1429825"/>
                          <a:pt x="5478324" y="1490040"/>
                          <a:pt x="5517100" y="1587867"/>
                        </a:cubicBezTo>
                        <a:cubicBezTo>
                          <a:pt x="5555876" y="1685694"/>
                          <a:pt x="5454958" y="1922253"/>
                          <a:pt x="5517100" y="2117156"/>
                        </a:cubicBezTo>
                        <a:cubicBezTo>
                          <a:pt x="5579242" y="2312059"/>
                          <a:pt x="5513772" y="2432029"/>
                          <a:pt x="5517100" y="2646445"/>
                        </a:cubicBezTo>
                        <a:cubicBezTo>
                          <a:pt x="5520428" y="2860861"/>
                          <a:pt x="5459207" y="3066020"/>
                          <a:pt x="5517100" y="3175734"/>
                        </a:cubicBezTo>
                        <a:cubicBezTo>
                          <a:pt x="5574993" y="3285448"/>
                          <a:pt x="5474241" y="3591688"/>
                          <a:pt x="5517100" y="3705023"/>
                        </a:cubicBezTo>
                        <a:cubicBezTo>
                          <a:pt x="5358966" y="3745541"/>
                          <a:pt x="5117600" y="3646996"/>
                          <a:pt x="4910219" y="3705023"/>
                        </a:cubicBezTo>
                        <a:cubicBezTo>
                          <a:pt x="4702838" y="3763050"/>
                          <a:pt x="4702351" y="3704641"/>
                          <a:pt x="4524022" y="3705023"/>
                        </a:cubicBezTo>
                        <a:cubicBezTo>
                          <a:pt x="4345693" y="3705405"/>
                          <a:pt x="4178065" y="3671836"/>
                          <a:pt x="4082654" y="3705023"/>
                        </a:cubicBezTo>
                        <a:cubicBezTo>
                          <a:pt x="3987243" y="3738210"/>
                          <a:pt x="3727866" y="3680657"/>
                          <a:pt x="3420602" y="3705023"/>
                        </a:cubicBezTo>
                        <a:cubicBezTo>
                          <a:pt x="3113338" y="3729389"/>
                          <a:pt x="3092297" y="3703718"/>
                          <a:pt x="2868892" y="3705023"/>
                        </a:cubicBezTo>
                        <a:cubicBezTo>
                          <a:pt x="2645487" y="3706328"/>
                          <a:pt x="2554958" y="3652983"/>
                          <a:pt x="2427524" y="3705023"/>
                        </a:cubicBezTo>
                        <a:cubicBezTo>
                          <a:pt x="2300090" y="3757063"/>
                          <a:pt x="2075949" y="3647845"/>
                          <a:pt x="1875814" y="3705023"/>
                        </a:cubicBezTo>
                        <a:cubicBezTo>
                          <a:pt x="1675679" y="3762201"/>
                          <a:pt x="1657774" y="3662540"/>
                          <a:pt x="1489617" y="3705023"/>
                        </a:cubicBezTo>
                        <a:cubicBezTo>
                          <a:pt x="1321460" y="3747506"/>
                          <a:pt x="1211879" y="3692689"/>
                          <a:pt x="1103420" y="3705023"/>
                        </a:cubicBezTo>
                        <a:cubicBezTo>
                          <a:pt x="994961" y="3717357"/>
                          <a:pt x="724840" y="3651360"/>
                          <a:pt x="551710" y="3705023"/>
                        </a:cubicBezTo>
                        <a:cubicBezTo>
                          <a:pt x="378580" y="3758686"/>
                          <a:pt x="163039" y="3669227"/>
                          <a:pt x="0" y="3705023"/>
                        </a:cubicBezTo>
                        <a:cubicBezTo>
                          <a:pt x="-54728" y="3532296"/>
                          <a:pt x="66027" y="3319192"/>
                          <a:pt x="0" y="3138684"/>
                        </a:cubicBezTo>
                        <a:cubicBezTo>
                          <a:pt x="-66027" y="2958176"/>
                          <a:pt x="14804" y="2774809"/>
                          <a:pt x="0" y="2646445"/>
                        </a:cubicBezTo>
                        <a:cubicBezTo>
                          <a:pt x="-14804" y="2518081"/>
                          <a:pt x="46937" y="2384816"/>
                          <a:pt x="0" y="2228307"/>
                        </a:cubicBezTo>
                        <a:cubicBezTo>
                          <a:pt x="-46937" y="2071798"/>
                          <a:pt x="66945" y="1891444"/>
                          <a:pt x="0" y="1661967"/>
                        </a:cubicBezTo>
                        <a:cubicBezTo>
                          <a:pt x="-66945" y="1432490"/>
                          <a:pt x="4706" y="1318097"/>
                          <a:pt x="0" y="1206779"/>
                        </a:cubicBezTo>
                        <a:cubicBezTo>
                          <a:pt x="-4706" y="1095461"/>
                          <a:pt x="57983" y="767534"/>
                          <a:pt x="0" y="640440"/>
                        </a:cubicBezTo>
                        <a:cubicBezTo>
                          <a:pt x="-57983" y="513346"/>
                          <a:pt x="69228" y="284092"/>
                          <a:pt x="0" y="0"/>
                        </a:cubicBezTo>
                        <a:close/>
                      </a:path>
                    </a:pathLst>
                  </a:custGeom>
                  <ask:type>
                    <ask:lineSketchNone/>
                  </ask:type>
                </ask:lineSketchStyleProps>
              </a:ext>
            </a:extLst>
          </a:ln>
        </p:spPr>
        <p:style>
          <a:lnRef idx="2">
            <a:schemeClr val="accent1"/>
          </a:lnRef>
          <a:fillRef idx="1">
            <a:schemeClr val="lt1"/>
          </a:fillRef>
          <a:effectRef idx="0">
            <a:schemeClr val="accent1"/>
          </a:effectRef>
          <a:fontRef idx="minor">
            <a:schemeClr val="dk1"/>
          </a:fontRef>
        </p:style>
        <p:txBody>
          <a:bodyPr tIns="36000" rtlCol="0" anchor="t"/>
          <a:lstStyle/>
          <a:p>
            <a:pPr algn="ctr"/>
            <a:r>
              <a:rPr lang="en-IN" sz="1200" dirty="0">
                <a:latin typeface="IBM Plex Sans" panose="020B0503050203000203" pitchFamily="34" charset="0"/>
              </a:rPr>
              <a:t>Data Sources</a:t>
            </a:r>
          </a:p>
        </p:txBody>
      </p:sp>
      <p:sp>
        <p:nvSpPr>
          <p:cNvPr id="5" name="Rectangle 4">
            <a:extLst>
              <a:ext uri="{FF2B5EF4-FFF2-40B4-BE49-F238E27FC236}">
                <a16:creationId xmlns:a16="http://schemas.microsoft.com/office/drawing/2014/main" id="{6764A70A-6A10-7BC3-9E28-A4DA4328955F}"/>
              </a:ext>
            </a:extLst>
          </p:cNvPr>
          <p:cNvSpPr/>
          <p:nvPr/>
        </p:nvSpPr>
        <p:spPr>
          <a:xfrm>
            <a:off x="1981099" y="992181"/>
            <a:ext cx="865686" cy="3979325"/>
          </a:xfrm>
          <a:prstGeom prst="rect">
            <a:avLst/>
          </a:prstGeom>
          <a:solidFill>
            <a:schemeClr val="bg1"/>
          </a:solidFill>
          <a:ln w="12700">
            <a:solidFill>
              <a:schemeClr val="accent6">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097236"/>
            <a:endParaRPr lang="en-IN" sz="1800">
              <a:solidFill>
                <a:prstClr val="white"/>
              </a:solidFill>
              <a:latin typeface="Calibri" panose="020F0502020204030204"/>
            </a:endParaRPr>
          </a:p>
        </p:txBody>
      </p:sp>
      <p:sp>
        <p:nvSpPr>
          <p:cNvPr id="6" name="Rectangle 5">
            <a:extLst>
              <a:ext uri="{FF2B5EF4-FFF2-40B4-BE49-F238E27FC236}">
                <a16:creationId xmlns:a16="http://schemas.microsoft.com/office/drawing/2014/main" id="{2E38395D-D2BA-30C4-5A2F-2D394DD7F437}"/>
              </a:ext>
            </a:extLst>
          </p:cNvPr>
          <p:cNvSpPr/>
          <p:nvPr/>
        </p:nvSpPr>
        <p:spPr>
          <a:xfrm>
            <a:off x="425868" y="1003040"/>
            <a:ext cx="1167928" cy="2071780"/>
          </a:xfrm>
          <a:prstGeom prst="rect">
            <a:avLst/>
          </a:prstGeom>
          <a:solidFill>
            <a:schemeClr val="bg1"/>
          </a:solidFill>
          <a:ln w="12700">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defTabSz="1097236"/>
            <a:r>
              <a:rPr lang="en-IN" sz="1200" dirty="0">
                <a:solidFill>
                  <a:schemeClr val="accent6">
                    <a:lumMod val="75000"/>
                  </a:schemeClr>
                </a:solidFill>
                <a:latin typeface="IBM Plex Sans" panose="020B0503050203000203" pitchFamily="34" charset="0"/>
              </a:rPr>
              <a:t>Structured Data</a:t>
            </a:r>
          </a:p>
        </p:txBody>
      </p:sp>
      <p:sp>
        <p:nvSpPr>
          <p:cNvPr id="7" name="TextBox 6">
            <a:extLst>
              <a:ext uri="{FF2B5EF4-FFF2-40B4-BE49-F238E27FC236}">
                <a16:creationId xmlns:a16="http://schemas.microsoft.com/office/drawing/2014/main" id="{9F4B3889-537E-35A8-79F1-553729B8F801}"/>
              </a:ext>
            </a:extLst>
          </p:cNvPr>
          <p:cNvSpPr txBox="1"/>
          <p:nvPr/>
        </p:nvSpPr>
        <p:spPr>
          <a:xfrm>
            <a:off x="544399" y="1853066"/>
            <a:ext cx="923651" cy="261610"/>
          </a:xfrm>
          <a:prstGeom prst="rect">
            <a:avLst/>
          </a:prstGeom>
          <a:noFill/>
        </p:spPr>
        <p:txBody>
          <a:bodyPr wrap="square" rtlCol="0">
            <a:spAutoFit/>
          </a:bodyPr>
          <a:lstStyle/>
          <a:p>
            <a:pPr algn="ctr" defTabSz="1097236"/>
            <a:r>
              <a:rPr lang="en-IN" sz="1050" dirty="0">
                <a:solidFill>
                  <a:schemeClr val="accent6">
                    <a:lumMod val="75000"/>
                  </a:schemeClr>
                </a:solidFill>
                <a:latin typeface="IBM Plex Sans" panose="020B0503050203000203" pitchFamily="34" charset="0"/>
                <a:ea typeface="Arial" panose="020B0604020202020204" pitchFamily="34" charset="0"/>
              </a:rPr>
              <a:t>RDBMS</a:t>
            </a:r>
          </a:p>
        </p:txBody>
      </p:sp>
      <p:sp>
        <p:nvSpPr>
          <p:cNvPr id="8" name="Rectangle 7">
            <a:extLst>
              <a:ext uri="{FF2B5EF4-FFF2-40B4-BE49-F238E27FC236}">
                <a16:creationId xmlns:a16="http://schemas.microsoft.com/office/drawing/2014/main" id="{5BE7BF4F-E319-D64D-F98C-FDBD5F08C6FD}"/>
              </a:ext>
            </a:extLst>
          </p:cNvPr>
          <p:cNvSpPr/>
          <p:nvPr/>
        </p:nvSpPr>
        <p:spPr>
          <a:xfrm>
            <a:off x="2969901" y="992182"/>
            <a:ext cx="1346465" cy="3979325"/>
          </a:xfrm>
          <a:prstGeom prst="rect">
            <a:avLst/>
          </a:prstGeom>
          <a:solidFill>
            <a:schemeClr val="bg1"/>
          </a:solidFill>
          <a:ln w="12700">
            <a:solidFill>
              <a:schemeClr val="accent6">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097236"/>
            <a:endParaRPr lang="en-IN" sz="1800" dirty="0">
              <a:solidFill>
                <a:prstClr val="white"/>
              </a:solidFill>
              <a:latin typeface="Calibri" panose="020F0502020204030204"/>
            </a:endParaRPr>
          </a:p>
        </p:txBody>
      </p:sp>
      <p:sp>
        <p:nvSpPr>
          <p:cNvPr id="9" name="Rectangle 8">
            <a:extLst>
              <a:ext uri="{FF2B5EF4-FFF2-40B4-BE49-F238E27FC236}">
                <a16:creationId xmlns:a16="http://schemas.microsoft.com/office/drawing/2014/main" id="{3D2AB7B4-A11B-8422-FE11-6B07C179948F}"/>
              </a:ext>
            </a:extLst>
          </p:cNvPr>
          <p:cNvSpPr/>
          <p:nvPr/>
        </p:nvSpPr>
        <p:spPr>
          <a:xfrm>
            <a:off x="3135079" y="1720299"/>
            <a:ext cx="1013303" cy="2260665"/>
          </a:xfrm>
          <a:prstGeom prst="rect">
            <a:avLst/>
          </a:prstGeom>
          <a:solidFill>
            <a:schemeClr val="accent6">
              <a:lumMod val="20000"/>
              <a:lumOff val="80000"/>
            </a:schemeClr>
          </a:solidFill>
          <a:ln>
            <a:solidFill>
              <a:schemeClr val="accent6">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097236"/>
            <a:r>
              <a:rPr lang="en-IN" sz="1200" dirty="0">
                <a:solidFill>
                  <a:prstClr val="black"/>
                </a:solidFill>
                <a:latin typeface="IBM Plex Sans" panose="020B0503050203000203" pitchFamily="34" charset="0"/>
              </a:rPr>
              <a:t>Batch Ingestion</a:t>
            </a:r>
          </a:p>
          <a:p>
            <a:pPr algn="ctr" defTabSz="1097236"/>
            <a:r>
              <a:rPr lang="en-IN" sz="1200" dirty="0">
                <a:solidFill>
                  <a:prstClr val="black"/>
                </a:solidFill>
                <a:latin typeface="IBM Plex Sans" panose="020B0503050203000203" pitchFamily="34" charset="0"/>
              </a:rPr>
              <a:t>(Ext. + load)</a:t>
            </a:r>
          </a:p>
        </p:txBody>
      </p:sp>
      <p:sp>
        <p:nvSpPr>
          <p:cNvPr id="12" name="Rectangle 11">
            <a:extLst>
              <a:ext uri="{FF2B5EF4-FFF2-40B4-BE49-F238E27FC236}">
                <a16:creationId xmlns:a16="http://schemas.microsoft.com/office/drawing/2014/main" id="{A86AFF2A-CF7F-D742-437C-2F8791321747}"/>
              </a:ext>
            </a:extLst>
          </p:cNvPr>
          <p:cNvSpPr/>
          <p:nvPr/>
        </p:nvSpPr>
        <p:spPr>
          <a:xfrm>
            <a:off x="2097185" y="1146943"/>
            <a:ext cx="618935" cy="217079"/>
          </a:xfrm>
          <a:prstGeom prst="rect">
            <a:avLst/>
          </a:prstGeom>
          <a:solidFill>
            <a:schemeClr val="accent6">
              <a:lumMod val="20000"/>
              <a:lumOff val="80000"/>
            </a:schemeClr>
          </a:solidFill>
          <a:ln>
            <a:solidFill>
              <a:schemeClr val="accent6">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097236"/>
            <a:r>
              <a:rPr lang="en-IN" sz="1200" dirty="0">
                <a:solidFill>
                  <a:prstClr val="black"/>
                </a:solidFill>
                <a:latin typeface="IBM Plex Sans" panose="020B0503050203000203" pitchFamily="34" charset="0"/>
              </a:rPr>
              <a:t>CDC</a:t>
            </a:r>
          </a:p>
        </p:txBody>
      </p:sp>
      <p:sp>
        <p:nvSpPr>
          <p:cNvPr id="13" name="Rectangle 12">
            <a:extLst>
              <a:ext uri="{FF2B5EF4-FFF2-40B4-BE49-F238E27FC236}">
                <a16:creationId xmlns:a16="http://schemas.microsoft.com/office/drawing/2014/main" id="{75B71E58-3116-4C91-E514-4F3124F8BF12}"/>
              </a:ext>
            </a:extLst>
          </p:cNvPr>
          <p:cNvSpPr/>
          <p:nvPr/>
        </p:nvSpPr>
        <p:spPr>
          <a:xfrm>
            <a:off x="3126300" y="1146943"/>
            <a:ext cx="1022082" cy="498974"/>
          </a:xfrm>
          <a:prstGeom prst="rect">
            <a:avLst/>
          </a:prstGeom>
          <a:solidFill>
            <a:schemeClr val="accent6">
              <a:lumMod val="20000"/>
              <a:lumOff val="80000"/>
            </a:schemeClr>
          </a:solidFill>
          <a:ln>
            <a:solidFill>
              <a:schemeClr val="accent6">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097236"/>
            <a:r>
              <a:rPr lang="en-IN" sz="1200" dirty="0">
                <a:solidFill>
                  <a:prstClr val="black"/>
                </a:solidFill>
                <a:latin typeface="IBM Plex Sans" panose="020B0503050203000203" pitchFamily="34" charset="0"/>
              </a:rPr>
              <a:t>Event</a:t>
            </a:r>
          </a:p>
          <a:p>
            <a:pPr algn="ctr" defTabSz="1097236"/>
            <a:r>
              <a:rPr lang="en-IN" sz="1200" dirty="0">
                <a:solidFill>
                  <a:prstClr val="black"/>
                </a:solidFill>
                <a:latin typeface="IBM Plex Sans" panose="020B0503050203000203" pitchFamily="34" charset="0"/>
              </a:rPr>
              <a:t> Streaming</a:t>
            </a:r>
          </a:p>
        </p:txBody>
      </p:sp>
      <p:pic>
        <p:nvPicPr>
          <p:cNvPr id="14" name="Picture 13" descr="A black and white circle logo&#10;&#10;Description automatically generated">
            <a:extLst>
              <a:ext uri="{FF2B5EF4-FFF2-40B4-BE49-F238E27FC236}">
                <a16:creationId xmlns:a16="http://schemas.microsoft.com/office/drawing/2014/main" id="{F2A61534-87C3-9AC2-E9C3-FEB61658D884}"/>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2994292" y="1213523"/>
            <a:ext cx="315606" cy="315606"/>
          </a:xfrm>
          <a:prstGeom prst="rect">
            <a:avLst/>
          </a:prstGeom>
        </p:spPr>
      </p:pic>
      <p:sp>
        <p:nvSpPr>
          <p:cNvPr id="18" name="Rectangle 17">
            <a:extLst>
              <a:ext uri="{FF2B5EF4-FFF2-40B4-BE49-F238E27FC236}">
                <a16:creationId xmlns:a16="http://schemas.microsoft.com/office/drawing/2014/main" id="{698655CC-BF29-EE07-A0BF-F3C4262B2B3C}"/>
              </a:ext>
            </a:extLst>
          </p:cNvPr>
          <p:cNvSpPr/>
          <p:nvPr/>
        </p:nvSpPr>
        <p:spPr>
          <a:xfrm>
            <a:off x="9803325" y="981474"/>
            <a:ext cx="1190869" cy="1745018"/>
          </a:xfrm>
          <a:prstGeom prst="rect">
            <a:avLst/>
          </a:prstGeom>
          <a:solidFill>
            <a:schemeClr val="bg1"/>
          </a:solidFill>
          <a:ln w="12700">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defTabSz="1097236"/>
            <a:r>
              <a:rPr lang="en-IN" sz="1200" dirty="0">
                <a:solidFill>
                  <a:prstClr val="black"/>
                </a:solidFill>
                <a:latin typeface="IBM Plex Sans" panose="020B0503050203000203" pitchFamily="34" charset="0"/>
              </a:rPr>
              <a:t>Insights/Q&amp;A</a:t>
            </a:r>
          </a:p>
          <a:p>
            <a:pPr algn="ctr" defTabSz="1097236"/>
            <a:endParaRPr lang="en-IN" sz="1200" dirty="0">
              <a:solidFill>
                <a:prstClr val="black"/>
              </a:solidFill>
              <a:latin typeface="IBM Plex Sans" panose="020B0503050203000203" pitchFamily="34" charset="0"/>
            </a:endParaRPr>
          </a:p>
          <a:p>
            <a:pPr algn="ctr" defTabSz="1097236"/>
            <a:endParaRPr lang="en-IN" sz="1200" dirty="0">
              <a:solidFill>
                <a:prstClr val="black"/>
              </a:solidFill>
              <a:latin typeface="IBM Plex Sans" panose="020B0503050203000203" pitchFamily="34" charset="0"/>
            </a:endParaRPr>
          </a:p>
          <a:p>
            <a:pPr algn="ctr" defTabSz="1097236"/>
            <a:endParaRPr lang="en-IN" sz="1200" dirty="0">
              <a:solidFill>
                <a:prstClr val="black"/>
              </a:solidFill>
              <a:latin typeface="IBM Plex Sans" panose="020B0503050203000203" pitchFamily="34" charset="0"/>
            </a:endParaRPr>
          </a:p>
          <a:p>
            <a:pPr algn="ctr" defTabSz="1097236"/>
            <a:endParaRPr lang="en-IN" sz="1200" dirty="0">
              <a:solidFill>
                <a:prstClr val="black"/>
              </a:solidFill>
              <a:latin typeface="IBM Plex Sans" panose="020B0503050203000203" pitchFamily="34" charset="0"/>
            </a:endParaRPr>
          </a:p>
          <a:p>
            <a:pPr algn="ctr" defTabSz="1097236"/>
            <a:endParaRPr lang="en-IN" sz="1200" dirty="0">
              <a:solidFill>
                <a:prstClr val="black"/>
              </a:solidFill>
              <a:latin typeface="IBM Plex Sans" panose="020B0503050203000203" pitchFamily="34" charset="0"/>
            </a:endParaRPr>
          </a:p>
          <a:p>
            <a:pPr algn="ctr" defTabSz="1097236"/>
            <a:endParaRPr lang="en-IN" sz="1200" dirty="0">
              <a:solidFill>
                <a:prstClr val="black"/>
              </a:solidFill>
              <a:latin typeface="IBM Plex Sans" panose="020B0503050203000203" pitchFamily="34" charset="0"/>
            </a:endParaRPr>
          </a:p>
        </p:txBody>
      </p:sp>
      <p:sp>
        <p:nvSpPr>
          <p:cNvPr id="19" name="Rectangle 18">
            <a:extLst>
              <a:ext uri="{FF2B5EF4-FFF2-40B4-BE49-F238E27FC236}">
                <a16:creationId xmlns:a16="http://schemas.microsoft.com/office/drawing/2014/main" id="{61FE14D9-CBCB-2AFF-AB29-7D376DBC0B6E}"/>
              </a:ext>
            </a:extLst>
          </p:cNvPr>
          <p:cNvSpPr/>
          <p:nvPr/>
        </p:nvSpPr>
        <p:spPr>
          <a:xfrm>
            <a:off x="1987512" y="5418318"/>
            <a:ext cx="9000000" cy="251999"/>
          </a:xfrm>
          <a:prstGeom prst="rect">
            <a:avLst/>
          </a:prstGeom>
          <a:solidFill>
            <a:schemeClr val="bg1">
              <a:lumMod val="95000"/>
            </a:schemeClr>
          </a:solidFill>
          <a:ln w="12700">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defTabSz="1097236"/>
            <a:r>
              <a:rPr lang="en-IN" sz="1200" dirty="0">
                <a:solidFill>
                  <a:prstClr val="black"/>
                </a:solidFill>
                <a:latin typeface="IBM Plex Sans" panose="020B0503050203000203" pitchFamily="34" charset="0"/>
              </a:rPr>
              <a:t>Data Governance</a:t>
            </a:r>
          </a:p>
        </p:txBody>
      </p:sp>
      <p:sp>
        <p:nvSpPr>
          <p:cNvPr id="21" name="TextBox 20">
            <a:extLst>
              <a:ext uri="{FF2B5EF4-FFF2-40B4-BE49-F238E27FC236}">
                <a16:creationId xmlns:a16="http://schemas.microsoft.com/office/drawing/2014/main" id="{D8157397-1C89-30F7-6FCB-BA4210F775B9}"/>
              </a:ext>
            </a:extLst>
          </p:cNvPr>
          <p:cNvSpPr txBox="1"/>
          <p:nvPr/>
        </p:nvSpPr>
        <p:spPr>
          <a:xfrm>
            <a:off x="6422492" y="5428566"/>
            <a:ext cx="4531344" cy="229945"/>
          </a:xfrm>
          <a:prstGeom prst="rect">
            <a:avLst/>
          </a:prstGeom>
          <a:noFill/>
        </p:spPr>
        <p:txBody>
          <a:bodyPr wrap="square" lIns="0" tIns="0" rIns="108000" bIns="0" rtlCol="0" anchor="ctr">
            <a:noAutofit/>
          </a:bodyPr>
          <a:lstStyle/>
          <a:p>
            <a:pPr algn="r" defTabSz="1097236">
              <a:defRPr/>
            </a:pPr>
            <a:r>
              <a:rPr lang="en-US" sz="960" dirty="0">
                <a:solidFill>
                  <a:prstClr val="black"/>
                </a:solidFill>
                <a:latin typeface="IBM Plex Serif" panose="02060503050406000203" pitchFamily="18" charset="77"/>
              </a:rPr>
              <a:t>Lifecycle management | Cataloging | Modeling | Quality | Lineage | Monitoring</a:t>
            </a:r>
          </a:p>
        </p:txBody>
      </p:sp>
      <p:pic>
        <p:nvPicPr>
          <p:cNvPr id="22" name="Graphic 21" descr="Users with solid fill">
            <a:extLst>
              <a:ext uri="{FF2B5EF4-FFF2-40B4-BE49-F238E27FC236}">
                <a16:creationId xmlns:a16="http://schemas.microsoft.com/office/drawing/2014/main" id="{A5422E78-C247-670A-E8B2-3762C762F2C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186335" y="1645917"/>
            <a:ext cx="487672" cy="487672"/>
          </a:xfrm>
          <a:prstGeom prst="rect">
            <a:avLst/>
          </a:prstGeom>
        </p:spPr>
      </p:pic>
      <p:pic>
        <p:nvPicPr>
          <p:cNvPr id="23" name="Graphic 22" descr="Target Audience outline">
            <a:extLst>
              <a:ext uri="{FF2B5EF4-FFF2-40B4-BE49-F238E27FC236}">
                <a16:creationId xmlns:a16="http://schemas.microsoft.com/office/drawing/2014/main" id="{62F7EC91-068E-81CA-33EE-8D2A860727B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196901" y="3510855"/>
            <a:ext cx="466540" cy="466540"/>
          </a:xfrm>
          <a:prstGeom prst="rect">
            <a:avLst/>
          </a:prstGeom>
        </p:spPr>
      </p:pic>
      <p:sp>
        <p:nvSpPr>
          <p:cNvPr id="24" name="TextBox 23">
            <a:extLst>
              <a:ext uri="{FF2B5EF4-FFF2-40B4-BE49-F238E27FC236}">
                <a16:creationId xmlns:a16="http://schemas.microsoft.com/office/drawing/2014/main" id="{4B29DD0E-BBE1-7BC5-56D2-A6583DD89E15}"/>
              </a:ext>
            </a:extLst>
          </p:cNvPr>
          <p:cNvSpPr txBox="1"/>
          <p:nvPr/>
        </p:nvSpPr>
        <p:spPr>
          <a:xfrm>
            <a:off x="11144163" y="5978615"/>
            <a:ext cx="625492" cy="415498"/>
          </a:xfrm>
          <a:prstGeom prst="rect">
            <a:avLst/>
          </a:prstGeom>
          <a:noFill/>
        </p:spPr>
        <p:txBody>
          <a:bodyPr wrap="square">
            <a:spAutoFit/>
          </a:bodyPr>
          <a:lstStyle>
            <a:defPPr>
              <a:defRPr lang="en-US"/>
            </a:defPPr>
            <a:lvl1pPr algn="ctr" defTabSz="1097236">
              <a:defRPr sz="1200">
                <a:solidFill>
                  <a:srgbClr val="000000"/>
                </a:solidFill>
                <a:latin typeface="IBM Plex Sans" panose="020B0503050203000203" pitchFamily="34" charset="0"/>
                <a:ea typeface="Arial" panose="020B0604020202020204" pitchFamily="34" charset="0"/>
              </a:defRPr>
            </a:lvl1pPr>
          </a:lstStyle>
          <a:p>
            <a:r>
              <a:rPr lang="en-GB" sz="1050" dirty="0"/>
              <a:t>Admin </a:t>
            </a:r>
          </a:p>
          <a:p>
            <a:r>
              <a:rPr lang="en-GB" sz="1050" dirty="0"/>
              <a:t>Users</a:t>
            </a:r>
            <a:endParaRPr lang="en-IN" sz="1050" dirty="0"/>
          </a:p>
        </p:txBody>
      </p:sp>
      <p:sp>
        <p:nvSpPr>
          <p:cNvPr id="25" name="TextBox 24">
            <a:extLst>
              <a:ext uri="{FF2B5EF4-FFF2-40B4-BE49-F238E27FC236}">
                <a16:creationId xmlns:a16="http://schemas.microsoft.com/office/drawing/2014/main" id="{B6C88AD1-8E13-49B4-AA17-AEC4E28896CB}"/>
              </a:ext>
            </a:extLst>
          </p:cNvPr>
          <p:cNvSpPr txBox="1"/>
          <p:nvPr/>
        </p:nvSpPr>
        <p:spPr>
          <a:xfrm>
            <a:off x="11062292" y="2120837"/>
            <a:ext cx="747320" cy="423193"/>
          </a:xfrm>
          <a:prstGeom prst="rect">
            <a:avLst/>
          </a:prstGeom>
          <a:noFill/>
        </p:spPr>
        <p:txBody>
          <a:bodyPr wrap="square">
            <a:spAutoFit/>
          </a:bodyPr>
          <a:lstStyle>
            <a:defPPr>
              <a:defRPr lang="en-US"/>
            </a:defPPr>
            <a:lvl1pPr algn="ctr" defTabSz="1097236">
              <a:defRPr sz="1050">
                <a:solidFill>
                  <a:srgbClr val="000000"/>
                </a:solidFill>
                <a:latin typeface="IBM Plex Sans" panose="020B0503050203000203" pitchFamily="34" charset="0"/>
                <a:ea typeface="Arial" panose="020B0604020202020204" pitchFamily="34" charset="0"/>
              </a:defRPr>
            </a:lvl1pPr>
          </a:lstStyle>
          <a:p>
            <a:r>
              <a:rPr lang="en-GB" dirty="0"/>
              <a:t>Business</a:t>
            </a:r>
          </a:p>
          <a:p>
            <a:r>
              <a:rPr lang="en-GB" dirty="0"/>
              <a:t>Users</a:t>
            </a:r>
            <a:endParaRPr lang="en-IN" dirty="0"/>
          </a:p>
        </p:txBody>
      </p:sp>
      <p:pic>
        <p:nvPicPr>
          <p:cNvPr id="26" name="Graphic 25" descr="Smart Phone with solid fill">
            <a:extLst>
              <a:ext uri="{FF2B5EF4-FFF2-40B4-BE49-F238E27FC236}">
                <a16:creationId xmlns:a16="http://schemas.microsoft.com/office/drawing/2014/main" id="{322EFCFE-7CA6-CFC2-FC0D-99DA09F318A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1110606" y="1260824"/>
            <a:ext cx="385225" cy="385225"/>
          </a:xfrm>
          <a:prstGeom prst="rect">
            <a:avLst/>
          </a:prstGeom>
        </p:spPr>
      </p:pic>
      <p:pic>
        <p:nvPicPr>
          <p:cNvPr id="27" name="Graphic 26" descr="Laptop with solid fill">
            <a:extLst>
              <a:ext uri="{FF2B5EF4-FFF2-40B4-BE49-F238E27FC236}">
                <a16:creationId xmlns:a16="http://schemas.microsoft.com/office/drawing/2014/main" id="{314F511B-4ECB-BBB7-194C-066EF0092C3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1470829" y="1316620"/>
            <a:ext cx="385224" cy="385224"/>
          </a:xfrm>
          <a:prstGeom prst="rect">
            <a:avLst/>
          </a:prstGeom>
        </p:spPr>
      </p:pic>
      <p:pic>
        <p:nvPicPr>
          <p:cNvPr id="28" name="Graphic 27" descr="Laptop with solid fill">
            <a:extLst>
              <a:ext uri="{FF2B5EF4-FFF2-40B4-BE49-F238E27FC236}">
                <a16:creationId xmlns:a16="http://schemas.microsoft.com/office/drawing/2014/main" id="{05335A37-D5D7-2F3B-F061-ABAA3B507EDE}"/>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1252826" y="3173012"/>
            <a:ext cx="385224" cy="385224"/>
          </a:xfrm>
          <a:prstGeom prst="rect">
            <a:avLst/>
          </a:prstGeom>
        </p:spPr>
      </p:pic>
      <p:sp>
        <p:nvSpPr>
          <p:cNvPr id="29" name="TextBox 28">
            <a:extLst>
              <a:ext uri="{FF2B5EF4-FFF2-40B4-BE49-F238E27FC236}">
                <a16:creationId xmlns:a16="http://schemas.microsoft.com/office/drawing/2014/main" id="{E69F6B23-F53D-F094-F293-A4D821718D24}"/>
              </a:ext>
            </a:extLst>
          </p:cNvPr>
          <p:cNvSpPr txBox="1"/>
          <p:nvPr/>
        </p:nvSpPr>
        <p:spPr>
          <a:xfrm>
            <a:off x="11041721" y="4035270"/>
            <a:ext cx="782587" cy="430887"/>
          </a:xfrm>
          <a:prstGeom prst="rect">
            <a:avLst/>
          </a:prstGeom>
          <a:noFill/>
        </p:spPr>
        <p:txBody>
          <a:bodyPr wrap="square">
            <a:spAutoFit/>
          </a:bodyPr>
          <a:lstStyle>
            <a:defPPr>
              <a:defRPr lang="en-US"/>
            </a:defPPr>
            <a:lvl1pPr algn="ctr" defTabSz="1097236">
              <a:defRPr sz="1050">
                <a:solidFill>
                  <a:srgbClr val="000000"/>
                </a:solidFill>
                <a:latin typeface="IBM Plex Sans" panose="020B0503050203000203" pitchFamily="34" charset="0"/>
                <a:ea typeface="Arial" panose="020B0604020202020204" pitchFamily="34" charset="0"/>
              </a:defRPr>
            </a:lvl1pPr>
          </a:lstStyle>
          <a:p>
            <a:r>
              <a:rPr lang="en-GB" dirty="0"/>
              <a:t>Analytics </a:t>
            </a:r>
          </a:p>
          <a:p>
            <a:r>
              <a:rPr lang="en-GB" dirty="0"/>
              <a:t>Users</a:t>
            </a:r>
            <a:endParaRPr lang="en-IN" dirty="0"/>
          </a:p>
        </p:txBody>
      </p:sp>
      <p:grpSp>
        <p:nvGrpSpPr>
          <p:cNvPr id="30" name="Group 29">
            <a:extLst>
              <a:ext uri="{FF2B5EF4-FFF2-40B4-BE49-F238E27FC236}">
                <a16:creationId xmlns:a16="http://schemas.microsoft.com/office/drawing/2014/main" id="{E60E1525-C5D7-681B-CAC0-2F011189FF4D}"/>
              </a:ext>
            </a:extLst>
          </p:cNvPr>
          <p:cNvGrpSpPr/>
          <p:nvPr/>
        </p:nvGrpSpPr>
        <p:grpSpPr>
          <a:xfrm>
            <a:off x="11210022" y="5391431"/>
            <a:ext cx="508193" cy="507112"/>
            <a:chOff x="11352902" y="5465735"/>
            <a:chExt cx="676503" cy="636658"/>
          </a:xfrm>
        </p:grpSpPr>
        <p:pic>
          <p:nvPicPr>
            <p:cNvPr id="31" name="Graphic 30" descr="User outline">
              <a:extLst>
                <a:ext uri="{FF2B5EF4-FFF2-40B4-BE49-F238E27FC236}">
                  <a16:creationId xmlns:a16="http://schemas.microsoft.com/office/drawing/2014/main" id="{941283FD-2117-4BB4-FF7A-A47BC8DA071F}"/>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1352902" y="5722737"/>
              <a:ext cx="379656" cy="379656"/>
            </a:xfrm>
            <a:prstGeom prst="rect">
              <a:avLst/>
            </a:prstGeom>
          </p:spPr>
        </p:pic>
        <p:pic>
          <p:nvPicPr>
            <p:cNvPr id="32" name="Graphic 31" descr="User outline">
              <a:extLst>
                <a:ext uri="{FF2B5EF4-FFF2-40B4-BE49-F238E27FC236}">
                  <a16:creationId xmlns:a16="http://schemas.microsoft.com/office/drawing/2014/main" id="{312B00CF-76E8-7B7F-B316-E3509B7D7AAB}"/>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1649749" y="5708319"/>
              <a:ext cx="379656" cy="379656"/>
            </a:xfrm>
            <a:prstGeom prst="rect">
              <a:avLst/>
            </a:prstGeom>
          </p:spPr>
        </p:pic>
        <p:pic>
          <p:nvPicPr>
            <p:cNvPr id="33" name="Graphic 32" descr="Monitor with solid fill">
              <a:extLst>
                <a:ext uri="{FF2B5EF4-FFF2-40B4-BE49-F238E27FC236}">
                  <a16:creationId xmlns:a16="http://schemas.microsoft.com/office/drawing/2014/main" id="{37A55284-2E29-7273-7BF2-D6FEB2890926}"/>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1553325" y="5465735"/>
              <a:ext cx="289721" cy="289721"/>
            </a:xfrm>
            <a:prstGeom prst="rect">
              <a:avLst/>
            </a:prstGeom>
          </p:spPr>
        </p:pic>
      </p:grpSp>
      <p:sp>
        <p:nvSpPr>
          <p:cNvPr id="34" name="TextBox 33">
            <a:extLst>
              <a:ext uri="{FF2B5EF4-FFF2-40B4-BE49-F238E27FC236}">
                <a16:creationId xmlns:a16="http://schemas.microsoft.com/office/drawing/2014/main" id="{68A694BF-8A78-B381-E6E8-1D7B35B284E1}"/>
              </a:ext>
            </a:extLst>
          </p:cNvPr>
          <p:cNvSpPr txBox="1"/>
          <p:nvPr/>
        </p:nvSpPr>
        <p:spPr>
          <a:xfrm>
            <a:off x="496577" y="2772092"/>
            <a:ext cx="1043604" cy="276999"/>
          </a:xfrm>
          <a:prstGeom prst="rect">
            <a:avLst/>
          </a:prstGeom>
          <a:noFill/>
        </p:spPr>
        <p:txBody>
          <a:bodyPr wrap="square">
            <a:spAutoFit/>
          </a:bodyPr>
          <a:lstStyle/>
          <a:p>
            <a:pPr algn="ctr" defTabSz="1097236"/>
            <a:r>
              <a:rPr lang="en-IN" sz="1200" dirty="0">
                <a:solidFill>
                  <a:schemeClr val="accent6">
                    <a:lumMod val="75000"/>
                  </a:schemeClr>
                </a:solidFill>
                <a:latin typeface="IBM Plex Sans" panose="020B0503050203000203" pitchFamily="34" charset="0"/>
                <a:ea typeface="Arial" panose="020B0604020202020204" pitchFamily="34" charset="0"/>
              </a:rPr>
              <a:t>Source APIs </a:t>
            </a:r>
            <a:endParaRPr lang="en-IN" sz="1200" dirty="0">
              <a:solidFill>
                <a:schemeClr val="accent6">
                  <a:lumMod val="75000"/>
                </a:schemeClr>
              </a:solidFill>
              <a:latin typeface="IBM Plex Sans" panose="020B0503050203000203" pitchFamily="34" charset="0"/>
            </a:endParaRPr>
          </a:p>
        </p:txBody>
      </p:sp>
      <p:sp>
        <p:nvSpPr>
          <p:cNvPr id="35" name="Rectangle 34">
            <a:extLst>
              <a:ext uri="{FF2B5EF4-FFF2-40B4-BE49-F238E27FC236}">
                <a16:creationId xmlns:a16="http://schemas.microsoft.com/office/drawing/2014/main" id="{D14505C3-3901-7CD0-4BC9-F73D2CE35BE3}"/>
              </a:ext>
            </a:extLst>
          </p:cNvPr>
          <p:cNvSpPr/>
          <p:nvPr/>
        </p:nvSpPr>
        <p:spPr>
          <a:xfrm>
            <a:off x="416633" y="3176870"/>
            <a:ext cx="1179185" cy="3093653"/>
          </a:xfrm>
          <a:prstGeom prst="rect">
            <a:avLst/>
          </a:prstGeom>
          <a:solidFill>
            <a:schemeClr val="bg1"/>
          </a:solidFill>
          <a:ln w="12700">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defTabSz="1097236"/>
            <a:r>
              <a:rPr lang="en-IN" sz="1200" dirty="0">
                <a:solidFill>
                  <a:schemeClr val="accent6">
                    <a:lumMod val="75000"/>
                  </a:schemeClr>
                </a:solidFill>
                <a:latin typeface="IBM Plex Sans" panose="020B0503050203000203" pitchFamily="34" charset="0"/>
              </a:rPr>
              <a:t>Unstructured Data</a:t>
            </a:r>
          </a:p>
        </p:txBody>
      </p:sp>
      <p:sp>
        <p:nvSpPr>
          <p:cNvPr id="36" name="TextBox 35">
            <a:extLst>
              <a:ext uri="{FF2B5EF4-FFF2-40B4-BE49-F238E27FC236}">
                <a16:creationId xmlns:a16="http://schemas.microsoft.com/office/drawing/2014/main" id="{8A927596-4646-5587-3B0D-BDFE07F3A896}"/>
              </a:ext>
            </a:extLst>
          </p:cNvPr>
          <p:cNvSpPr txBox="1"/>
          <p:nvPr/>
        </p:nvSpPr>
        <p:spPr>
          <a:xfrm>
            <a:off x="575612" y="2476973"/>
            <a:ext cx="923651" cy="276999"/>
          </a:xfrm>
          <a:prstGeom prst="rect">
            <a:avLst/>
          </a:prstGeom>
          <a:noFill/>
        </p:spPr>
        <p:txBody>
          <a:bodyPr wrap="square" rtlCol="0">
            <a:spAutoFit/>
          </a:bodyPr>
          <a:lstStyle/>
          <a:p>
            <a:pPr algn="ctr" defTabSz="1097236"/>
            <a:r>
              <a:rPr lang="en-IN" sz="1200" dirty="0">
                <a:solidFill>
                  <a:schemeClr val="accent6">
                    <a:lumMod val="75000"/>
                  </a:schemeClr>
                </a:solidFill>
                <a:latin typeface="IBM Plex Sans" panose="020B0503050203000203" pitchFamily="34" charset="0"/>
                <a:ea typeface="Arial" panose="020B0604020202020204" pitchFamily="34" charset="0"/>
              </a:rPr>
              <a:t>NoSQL</a:t>
            </a:r>
          </a:p>
        </p:txBody>
      </p:sp>
      <p:pic>
        <p:nvPicPr>
          <p:cNvPr id="37" name="Picture 36" descr="A black and white icon of a paper&#10;&#10;Description automatically generated">
            <a:extLst>
              <a:ext uri="{FF2B5EF4-FFF2-40B4-BE49-F238E27FC236}">
                <a16:creationId xmlns:a16="http://schemas.microsoft.com/office/drawing/2014/main" id="{EB15435C-A11B-D92C-2DE2-026963F0A668}"/>
              </a:ext>
            </a:extLst>
          </p:cNvPr>
          <p:cNvPicPr>
            <a:picLocks noChangeAspect="1"/>
          </p:cNvPicPr>
          <p:nvPr/>
        </p:nvPicPr>
        <p:blipFill>
          <a:blip r:embed="rId16"/>
          <a:stretch>
            <a:fillRect/>
          </a:stretch>
        </p:blipFill>
        <p:spPr>
          <a:xfrm>
            <a:off x="986108" y="3894108"/>
            <a:ext cx="516721" cy="360000"/>
          </a:xfrm>
          <a:prstGeom prst="rect">
            <a:avLst/>
          </a:prstGeom>
        </p:spPr>
      </p:pic>
      <p:pic>
        <p:nvPicPr>
          <p:cNvPr id="38" name="Graphic 37" descr="Document outline">
            <a:extLst>
              <a:ext uri="{FF2B5EF4-FFF2-40B4-BE49-F238E27FC236}">
                <a16:creationId xmlns:a16="http://schemas.microsoft.com/office/drawing/2014/main" id="{43F186F8-62EC-6E1B-60EB-C9C39D99106A}"/>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567083" y="3870046"/>
            <a:ext cx="391808" cy="360000"/>
          </a:xfrm>
          <a:prstGeom prst="rect">
            <a:avLst/>
          </a:prstGeom>
        </p:spPr>
      </p:pic>
      <p:sp>
        <p:nvSpPr>
          <p:cNvPr id="39" name="TextBox 38">
            <a:extLst>
              <a:ext uri="{FF2B5EF4-FFF2-40B4-BE49-F238E27FC236}">
                <a16:creationId xmlns:a16="http://schemas.microsoft.com/office/drawing/2014/main" id="{912F4B86-7D23-F764-C979-F4E585EA19B6}"/>
              </a:ext>
            </a:extLst>
          </p:cNvPr>
          <p:cNvSpPr txBox="1"/>
          <p:nvPr/>
        </p:nvSpPr>
        <p:spPr>
          <a:xfrm>
            <a:off x="517343" y="4173370"/>
            <a:ext cx="516721" cy="261610"/>
          </a:xfrm>
          <a:prstGeom prst="rect">
            <a:avLst/>
          </a:prstGeom>
          <a:noFill/>
        </p:spPr>
        <p:txBody>
          <a:bodyPr wrap="square">
            <a:spAutoFit/>
          </a:bodyPr>
          <a:lstStyle/>
          <a:p>
            <a:pPr algn="ctr" defTabSz="1097236"/>
            <a:r>
              <a:rPr lang="en-IN" sz="1100" dirty="0">
                <a:solidFill>
                  <a:schemeClr val="accent6">
                    <a:lumMod val="75000"/>
                  </a:schemeClr>
                </a:solidFill>
                <a:latin typeface="IBM Plex Sans" panose="020B0503050203000203" pitchFamily="34" charset="0"/>
                <a:ea typeface="Arial" panose="020B0604020202020204" pitchFamily="34" charset="0"/>
              </a:rPr>
              <a:t>Logs</a:t>
            </a:r>
          </a:p>
        </p:txBody>
      </p:sp>
      <p:sp>
        <p:nvSpPr>
          <p:cNvPr id="40" name="TextBox 39">
            <a:extLst>
              <a:ext uri="{FF2B5EF4-FFF2-40B4-BE49-F238E27FC236}">
                <a16:creationId xmlns:a16="http://schemas.microsoft.com/office/drawing/2014/main" id="{DD5A86DF-3DC3-4E75-81F8-2E8F8089FA17}"/>
              </a:ext>
            </a:extLst>
          </p:cNvPr>
          <p:cNvSpPr txBox="1"/>
          <p:nvPr/>
        </p:nvSpPr>
        <p:spPr>
          <a:xfrm>
            <a:off x="931777" y="4182165"/>
            <a:ext cx="625382" cy="261610"/>
          </a:xfrm>
          <a:prstGeom prst="rect">
            <a:avLst/>
          </a:prstGeom>
          <a:noFill/>
        </p:spPr>
        <p:txBody>
          <a:bodyPr wrap="square">
            <a:spAutoFit/>
          </a:bodyPr>
          <a:lstStyle/>
          <a:p>
            <a:pPr algn="ctr" defTabSz="1097236"/>
            <a:r>
              <a:rPr lang="en-IN" sz="1100" dirty="0">
                <a:solidFill>
                  <a:schemeClr val="accent6">
                    <a:lumMod val="75000"/>
                  </a:schemeClr>
                </a:solidFill>
                <a:latin typeface="IBM Plex Sans" panose="020B0503050203000203" pitchFamily="34" charset="0"/>
                <a:ea typeface="Arial" panose="020B0604020202020204" pitchFamily="34" charset="0"/>
              </a:rPr>
              <a:t>Feeds</a:t>
            </a:r>
          </a:p>
        </p:txBody>
      </p:sp>
      <p:sp>
        <p:nvSpPr>
          <p:cNvPr id="41" name="TextBox 40">
            <a:extLst>
              <a:ext uri="{FF2B5EF4-FFF2-40B4-BE49-F238E27FC236}">
                <a16:creationId xmlns:a16="http://schemas.microsoft.com/office/drawing/2014/main" id="{AAAD0BD5-15C7-FEA4-7E3F-DD444C281ABD}"/>
              </a:ext>
            </a:extLst>
          </p:cNvPr>
          <p:cNvSpPr txBox="1"/>
          <p:nvPr/>
        </p:nvSpPr>
        <p:spPr>
          <a:xfrm>
            <a:off x="567447" y="5148071"/>
            <a:ext cx="926584" cy="261610"/>
          </a:xfrm>
          <a:prstGeom prst="rect">
            <a:avLst/>
          </a:prstGeom>
          <a:noFill/>
        </p:spPr>
        <p:txBody>
          <a:bodyPr wrap="square">
            <a:spAutoFit/>
          </a:bodyPr>
          <a:lstStyle/>
          <a:p>
            <a:pPr algn="ctr" defTabSz="1097236"/>
            <a:r>
              <a:rPr lang="en-IN" sz="1100" dirty="0">
                <a:solidFill>
                  <a:schemeClr val="accent6">
                    <a:lumMod val="75000"/>
                  </a:schemeClr>
                </a:solidFill>
                <a:latin typeface="IBM Plex Sans" panose="020B0503050203000203" pitchFamily="34" charset="0"/>
                <a:ea typeface="Arial" panose="020B0604020202020204" pitchFamily="34" charset="0"/>
              </a:rPr>
              <a:t>Media files</a:t>
            </a:r>
          </a:p>
        </p:txBody>
      </p:sp>
      <p:pic>
        <p:nvPicPr>
          <p:cNvPr id="42" name="Picture 41">
            <a:extLst>
              <a:ext uri="{FF2B5EF4-FFF2-40B4-BE49-F238E27FC236}">
                <a16:creationId xmlns:a16="http://schemas.microsoft.com/office/drawing/2014/main" id="{EBAC8C70-2B05-1872-013D-8770C60FC103}"/>
              </a:ext>
            </a:extLst>
          </p:cNvPr>
          <p:cNvPicPr>
            <a:picLocks noChangeAspect="1"/>
          </p:cNvPicPr>
          <p:nvPr/>
        </p:nvPicPr>
        <p:blipFill>
          <a:blip r:embed="rId19"/>
          <a:stretch>
            <a:fillRect/>
          </a:stretch>
        </p:blipFill>
        <p:spPr>
          <a:xfrm>
            <a:off x="610205" y="5394587"/>
            <a:ext cx="828241" cy="397774"/>
          </a:xfrm>
          <a:prstGeom prst="rect">
            <a:avLst/>
          </a:prstGeom>
        </p:spPr>
      </p:pic>
      <p:sp>
        <p:nvSpPr>
          <p:cNvPr id="43" name="TextBox 42">
            <a:extLst>
              <a:ext uri="{FF2B5EF4-FFF2-40B4-BE49-F238E27FC236}">
                <a16:creationId xmlns:a16="http://schemas.microsoft.com/office/drawing/2014/main" id="{925F2B0D-1E42-6F88-F52D-AAA9FBBE4726}"/>
              </a:ext>
            </a:extLst>
          </p:cNvPr>
          <p:cNvSpPr txBox="1"/>
          <p:nvPr/>
        </p:nvSpPr>
        <p:spPr>
          <a:xfrm>
            <a:off x="425868" y="5738667"/>
            <a:ext cx="1164947" cy="430887"/>
          </a:xfrm>
          <a:prstGeom prst="rect">
            <a:avLst/>
          </a:prstGeom>
          <a:noFill/>
        </p:spPr>
        <p:txBody>
          <a:bodyPr wrap="square">
            <a:spAutoFit/>
          </a:bodyPr>
          <a:lstStyle/>
          <a:p>
            <a:pPr algn="ctr" defTabSz="1097236"/>
            <a:r>
              <a:rPr lang="en-IN" sz="1100" dirty="0">
                <a:solidFill>
                  <a:schemeClr val="accent6">
                    <a:lumMod val="75000"/>
                  </a:schemeClr>
                </a:solidFill>
                <a:latin typeface="IBM Plex Sans" panose="020B0503050203000203" pitchFamily="34" charset="0"/>
                <a:ea typeface="Arial" panose="020B0604020202020204" pitchFamily="34" charset="0"/>
              </a:rPr>
              <a:t>Social </a:t>
            </a:r>
          </a:p>
          <a:p>
            <a:pPr algn="ctr" defTabSz="1097236"/>
            <a:r>
              <a:rPr lang="en-IN" sz="1100" dirty="0">
                <a:solidFill>
                  <a:schemeClr val="accent6">
                    <a:lumMod val="75000"/>
                  </a:schemeClr>
                </a:solidFill>
                <a:latin typeface="IBM Plex Sans" panose="020B0503050203000203" pitchFamily="34" charset="0"/>
                <a:ea typeface="Arial" panose="020B0604020202020204" pitchFamily="34" charset="0"/>
              </a:rPr>
              <a:t>Data</a:t>
            </a:r>
          </a:p>
        </p:txBody>
      </p:sp>
      <p:sp>
        <p:nvSpPr>
          <p:cNvPr id="44" name="TextBox 43">
            <a:extLst>
              <a:ext uri="{FF2B5EF4-FFF2-40B4-BE49-F238E27FC236}">
                <a16:creationId xmlns:a16="http://schemas.microsoft.com/office/drawing/2014/main" id="{7A47BB36-3174-26AB-D2AB-2C279293DA6E}"/>
              </a:ext>
            </a:extLst>
          </p:cNvPr>
          <p:cNvSpPr txBox="1"/>
          <p:nvPr/>
        </p:nvSpPr>
        <p:spPr>
          <a:xfrm>
            <a:off x="1990465" y="2216628"/>
            <a:ext cx="836783" cy="646331"/>
          </a:xfrm>
          <a:prstGeom prst="rect">
            <a:avLst/>
          </a:prstGeom>
          <a:noFill/>
        </p:spPr>
        <p:txBody>
          <a:bodyPr wrap="square">
            <a:spAutoFit/>
          </a:bodyPr>
          <a:lstStyle/>
          <a:p>
            <a:pPr algn="ctr" defTabSz="1097236"/>
            <a:r>
              <a:rPr lang="en-IN" sz="1200" dirty="0">
                <a:solidFill>
                  <a:srgbClr val="000000"/>
                </a:solidFill>
                <a:latin typeface="IBM Plex Sans" panose="020B0503050203000203" pitchFamily="34" charset="0"/>
                <a:ea typeface="Arial" panose="020B0604020202020204" pitchFamily="34" charset="0"/>
              </a:rPr>
              <a:t>Managed FTP</a:t>
            </a:r>
          </a:p>
          <a:p>
            <a:pPr algn="ctr" defTabSz="1097236"/>
            <a:r>
              <a:rPr lang="en-IN" sz="1200" dirty="0">
                <a:solidFill>
                  <a:srgbClr val="000000"/>
                </a:solidFill>
                <a:latin typeface="IBM Plex Sans" panose="020B0503050203000203" pitchFamily="34" charset="0"/>
                <a:ea typeface="Arial" panose="020B0604020202020204" pitchFamily="34" charset="0"/>
              </a:rPr>
              <a:t>(secured) </a:t>
            </a:r>
            <a:endParaRPr lang="en-IN" sz="1200" dirty="0">
              <a:solidFill>
                <a:prstClr val="black"/>
              </a:solidFill>
              <a:latin typeface="IBM Plex Sans" panose="020B0503050203000203" pitchFamily="34" charset="0"/>
            </a:endParaRPr>
          </a:p>
        </p:txBody>
      </p:sp>
      <p:grpSp>
        <p:nvGrpSpPr>
          <p:cNvPr id="45" name="Group 44">
            <a:extLst>
              <a:ext uri="{FF2B5EF4-FFF2-40B4-BE49-F238E27FC236}">
                <a16:creationId xmlns:a16="http://schemas.microsoft.com/office/drawing/2014/main" id="{3001EA7A-23E7-75A1-CF99-5DE1F62BF304}"/>
              </a:ext>
            </a:extLst>
          </p:cNvPr>
          <p:cNvGrpSpPr/>
          <p:nvPr/>
        </p:nvGrpSpPr>
        <p:grpSpPr>
          <a:xfrm>
            <a:off x="2945808" y="3985522"/>
            <a:ext cx="1430997" cy="836119"/>
            <a:chOff x="3045819" y="5157122"/>
            <a:chExt cx="1430997" cy="836119"/>
          </a:xfrm>
        </p:grpSpPr>
        <p:pic>
          <p:nvPicPr>
            <p:cNvPr id="46" name="Graphic 45" descr="Daily calendar outline">
              <a:extLst>
                <a:ext uri="{FF2B5EF4-FFF2-40B4-BE49-F238E27FC236}">
                  <a16:creationId xmlns:a16="http://schemas.microsoft.com/office/drawing/2014/main" id="{8D9A8BB1-4FF0-940E-2D81-D973D436382D}"/>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3455757" y="5157122"/>
              <a:ext cx="635476" cy="635476"/>
            </a:xfrm>
            <a:prstGeom prst="rect">
              <a:avLst/>
            </a:prstGeom>
          </p:spPr>
        </p:pic>
        <p:sp>
          <p:nvSpPr>
            <p:cNvPr id="47" name="TextBox 46">
              <a:extLst>
                <a:ext uri="{FF2B5EF4-FFF2-40B4-BE49-F238E27FC236}">
                  <a16:creationId xmlns:a16="http://schemas.microsoft.com/office/drawing/2014/main" id="{248005E2-6436-002B-C8A6-CEE289D70635}"/>
                </a:ext>
              </a:extLst>
            </p:cNvPr>
            <p:cNvSpPr txBox="1"/>
            <p:nvPr/>
          </p:nvSpPr>
          <p:spPr>
            <a:xfrm>
              <a:off x="3045819" y="5716242"/>
              <a:ext cx="1430997" cy="276999"/>
            </a:xfrm>
            <a:prstGeom prst="rect">
              <a:avLst/>
            </a:prstGeom>
            <a:noFill/>
          </p:spPr>
          <p:txBody>
            <a:bodyPr wrap="square">
              <a:spAutoFit/>
            </a:bodyPr>
            <a:lstStyle/>
            <a:p>
              <a:pPr algn="ctr" defTabSz="1097236"/>
              <a:r>
                <a:rPr lang="en-IN" sz="1200" dirty="0">
                  <a:solidFill>
                    <a:srgbClr val="000000"/>
                  </a:solidFill>
                  <a:latin typeface="IBM Plex Sans" panose="020B0503050203000203" pitchFamily="34" charset="0"/>
                  <a:ea typeface="Arial" panose="020B0604020202020204" pitchFamily="34" charset="0"/>
                </a:rPr>
                <a:t>Job Scheduler</a:t>
              </a:r>
              <a:endParaRPr lang="en-IN" sz="1200" dirty="0">
                <a:solidFill>
                  <a:prstClr val="black"/>
                </a:solidFill>
                <a:latin typeface="IBM Plex Sans" panose="020B0503050203000203" pitchFamily="34" charset="0"/>
              </a:endParaRPr>
            </a:p>
          </p:txBody>
        </p:sp>
      </p:grpSp>
      <p:sp>
        <p:nvSpPr>
          <p:cNvPr id="55" name="Rectangle 54">
            <a:extLst>
              <a:ext uri="{FF2B5EF4-FFF2-40B4-BE49-F238E27FC236}">
                <a16:creationId xmlns:a16="http://schemas.microsoft.com/office/drawing/2014/main" id="{46085A30-A789-9767-654B-31E98E254BCB}"/>
              </a:ext>
            </a:extLst>
          </p:cNvPr>
          <p:cNvSpPr/>
          <p:nvPr/>
        </p:nvSpPr>
        <p:spPr>
          <a:xfrm>
            <a:off x="4496984" y="598388"/>
            <a:ext cx="3724382" cy="4451584"/>
          </a:xfrm>
          <a:prstGeom prst="rect">
            <a:avLst/>
          </a:prstGeom>
          <a:noFill/>
          <a:ln w="12700" cmpd="sng">
            <a:solidFill>
              <a:schemeClr val="tx1">
                <a:alpha val="99000"/>
              </a:schemeClr>
            </a:solidFill>
            <a:prstDash val="solid"/>
            <a:extLst>
              <a:ext uri="{C807C97D-BFC1-408E-A445-0C87EB9F89A2}">
                <ask:lineSketchStyleProps xmlns:ask="http://schemas.microsoft.com/office/drawing/2018/sketchyshapes" sd="1219033472">
                  <a:custGeom>
                    <a:avLst/>
                    <a:gdLst>
                      <a:gd name="connsiteX0" fmla="*/ 0 w 5517100"/>
                      <a:gd name="connsiteY0" fmla="*/ 0 h 3705023"/>
                      <a:gd name="connsiteX1" fmla="*/ 496539 w 5517100"/>
                      <a:gd name="connsiteY1" fmla="*/ 0 h 3705023"/>
                      <a:gd name="connsiteX2" fmla="*/ 882736 w 5517100"/>
                      <a:gd name="connsiteY2" fmla="*/ 0 h 3705023"/>
                      <a:gd name="connsiteX3" fmla="*/ 1544788 w 5517100"/>
                      <a:gd name="connsiteY3" fmla="*/ 0 h 3705023"/>
                      <a:gd name="connsiteX4" fmla="*/ 2041327 w 5517100"/>
                      <a:gd name="connsiteY4" fmla="*/ 0 h 3705023"/>
                      <a:gd name="connsiteX5" fmla="*/ 2537866 w 5517100"/>
                      <a:gd name="connsiteY5" fmla="*/ 0 h 3705023"/>
                      <a:gd name="connsiteX6" fmla="*/ 3199918 w 5517100"/>
                      <a:gd name="connsiteY6" fmla="*/ 0 h 3705023"/>
                      <a:gd name="connsiteX7" fmla="*/ 3641286 w 5517100"/>
                      <a:gd name="connsiteY7" fmla="*/ 0 h 3705023"/>
                      <a:gd name="connsiteX8" fmla="*/ 4303338 w 5517100"/>
                      <a:gd name="connsiteY8" fmla="*/ 0 h 3705023"/>
                      <a:gd name="connsiteX9" fmla="*/ 4965390 w 5517100"/>
                      <a:gd name="connsiteY9" fmla="*/ 0 h 3705023"/>
                      <a:gd name="connsiteX10" fmla="*/ 5517100 w 5517100"/>
                      <a:gd name="connsiteY10" fmla="*/ 0 h 3705023"/>
                      <a:gd name="connsiteX11" fmla="*/ 5517100 w 5517100"/>
                      <a:gd name="connsiteY11" fmla="*/ 603389 h 3705023"/>
                      <a:gd name="connsiteX12" fmla="*/ 5517100 w 5517100"/>
                      <a:gd name="connsiteY12" fmla="*/ 1169729 h 3705023"/>
                      <a:gd name="connsiteX13" fmla="*/ 5517100 w 5517100"/>
                      <a:gd name="connsiteY13" fmla="*/ 1587867 h 3705023"/>
                      <a:gd name="connsiteX14" fmla="*/ 5517100 w 5517100"/>
                      <a:gd name="connsiteY14" fmla="*/ 2117156 h 3705023"/>
                      <a:gd name="connsiteX15" fmla="*/ 5517100 w 5517100"/>
                      <a:gd name="connsiteY15" fmla="*/ 2646445 h 3705023"/>
                      <a:gd name="connsiteX16" fmla="*/ 5517100 w 5517100"/>
                      <a:gd name="connsiteY16" fmla="*/ 3175734 h 3705023"/>
                      <a:gd name="connsiteX17" fmla="*/ 5517100 w 5517100"/>
                      <a:gd name="connsiteY17" fmla="*/ 3705023 h 3705023"/>
                      <a:gd name="connsiteX18" fmla="*/ 4910219 w 5517100"/>
                      <a:gd name="connsiteY18" fmla="*/ 3705023 h 3705023"/>
                      <a:gd name="connsiteX19" fmla="*/ 4524022 w 5517100"/>
                      <a:gd name="connsiteY19" fmla="*/ 3705023 h 3705023"/>
                      <a:gd name="connsiteX20" fmla="*/ 4082654 w 5517100"/>
                      <a:gd name="connsiteY20" fmla="*/ 3705023 h 3705023"/>
                      <a:gd name="connsiteX21" fmla="*/ 3420602 w 5517100"/>
                      <a:gd name="connsiteY21" fmla="*/ 3705023 h 3705023"/>
                      <a:gd name="connsiteX22" fmla="*/ 2868892 w 5517100"/>
                      <a:gd name="connsiteY22" fmla="*/ 3705023 h 3705023"/>
                      <a:gd name="connsiteX23" fmla="*/ 2427524 w 5517100"/>
                      <a:gd name="connsiteY23" fmla="*/ 3705023 h 3705023"/>
                      <a:gd name="connsiteX24" fmla="*/ 1875814 w 5517100"/>
                      <a:gd name="connsiteY24" fmla="*/ 3705023 h 3705023"/>
                      <a:gd name="connsiteX25" fmla="*/ 1489617 w 5517100"/>
                      <a:gd name="connsiteY25" fmla="*/ 3705023 h 3705023"/>
                      <a:gd name="connsiteX26" fmla="*/ 1103420 w 5517100"/>
                      <a:gd name="connsiteY26" fmla="*/ 3705023 h 3705023"/>
                      <a:gd name="connsiteX27" fmla="*/ 551710 w 5517100"/>
                      <a:gd name="connsiteY27" fmla="*/ 3705023 h 3705023"/>
                      <a:gd name="connsiteX28" fmla="*/ 0 w 5517100"/>
                      <a:gd name="connsiteY28" fmla="*/ 3705023 h 3705023"/>
                      <a:gd name="connsiteX29" fmla="*/ 0 w 5517100"/>
                      <a:gd name="connsiteY29" fmla="*/ 3138684 h 3705023"/>
                      <a:gd name="connsiteX30" fmla="*/ 0 w 5517100"/>
                      <a:gd name="connsiteY30" fmla="*/ 2646445 h 3705023"/>
                      <a:gd name="connsiteX31" fmla="*/ 0 w 5517100"/>
                      <a:gd name="connsiteY31" fmla="*/ 2228307 h 3705023"/>
                      <a:gd name="connsiteX32" fmla="*/ 0 w 5517100"/>
                      <a:gd name="connsiteY32" fmla="*/ 1661967 h 3705023"/>
                      <a:gd name="connsiteX33" fmla="*/ 0 w 5517100"/>
                      <a:gd name="connsiteY33" fmla="*/ 1206779 h 3705023"/>
                      <a:gd name="connsiteX34" fmla="*/ 0 w 5517100"/>
                      <a:gd name="connsiteY34" fmla="*/ 640440 h 3705023"/>
                      <a:gd name="connsiteX35" fmla="*/ 0 w 5517100"/>
                      <a:gd name="connsiteY35" fmla="*/ 0 h 3705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17100" h="3705023" extrusionOk="0">
                        <a:moveTo>
                          <a:pt x="0" y="0"/>
                        </a:moveTo>
                        <a:cubicBezTo>
                          <a:pt x="136378" y="-22571"/>
                          <a:pt x="263509" y="41984"/>
                          <a:pt x="496539" y="0"/>
                        </a:cubicBezTo>
                        <a:cubicBezTo>
                          <a:pt x="729569" y="-41984"/>
                          <a:pt x="802058" y="40759"/>
                          <a:pt x="882736" y="0"/>
                        </a:cubicBezTo>
                        <a:cubicBezTo>
                          <a:pt x="963414" y="-40759"/>
                          <a:pt x="1389642" y="63693"/>
                          <a:pt x="1544788" y="0"/>
                        </a:cubicBezTo>
                        <a:cubicBezTo>
                          <a:pt x="1699934" y="-63693"/>
                          <a:pt x="1922519" y="24155"/>
                          <a:pt x="2041327" y="0"/>
                        </a:cubicBezTo>
                        <a:cubicBezTo>
                          <a:pt x="2160135" y="-24155"/>
                          <a:pt x="2378845" y="9596"/>
                          <a:pt x="2537866" y="0"/>
                        </a:cubicBezTo>
                        <a:cubicBezTo>
                          <a:pt x="2696887" y="-9596"/>
                          <a:pt x="2968875" y="40693"/>
                          <a:pt x="3199918" y="0"/>
                        </a:cubicBezTo>
                        <a:cubicBezTo>
                          <a:pt x="3430961" y="-40693"/>
                          <a:pt x="3461340" y="758"/>
                          <a:pt x="3641286" y="0"/>
                        </a:cubicBezTo>
                        <a:cubicBezTo>
                          <a:pt x="3821232" y="-758"/>
                          <a:pt x="4088999" y="17944"/>
                          <a:pt x="4303338" y="0"/>
                        </a:cubicBezTo>
                        <a:cubicBezTo>
                          <a:pt x="4517677" y="-17944"/>
                          <a:pt x="4742167" y="16828"/>
                          <a:pt x="4965390" y="0"/>
                        </a:cubicBezTo>
                        <a:cubicBezTo>
                          <a:pt x="5188613" y="-16828"/>
                          <a:pt x="5365529" y="16223"/>
                          <a:pt x="5517100" y="0"/>
                        </a:cubicBezTo>
                        <a:cubicBezTo>
                          <a:pt x="5566659" y="209353"/>
                          <a:pt x="5516049" y="323191"/>
                          <a:pt x="5517100" y="603389"/>
                        </a:cubicBezTo>
                        <a:cubicBezTo>
                          <a:pt x="5518151" y="883587"/>
                          <a:pt x="5489366" y="909633"/>
                          <a:pt x="5517100" y="1169729"/>
                        </a:cubicBezTo>
                        <a:cubicBezTo>
                          <a:pt x="5544834" y="1429825"/>
                          <a:pt x="5478324" y="1490040"/>
                          <a:pt x="5517100" y="1587867"/>
                        </a:cubicBezTo>
                        <a:cubicBezTo>
                          <a:pt x="5555876" y="1685694"/>
                          <a:pt x="5454958" y="1922253"/>
                          <a:pt x="5517100" y="2117156"/>
                        </a:cubicBezTo>
                        <a:cubicBezTo>
                          <a:pt x="5579242" y="2312059"/>
                          <a:pt x="5513772" y="2432029"/>
                          <a:pt x="5517100" y="2646445"/>
                        </a:cubicBezTo>
                        <a:cubicBezTo>
                          <a:pt x="5520428" y="2860861"/>
                          <a:pt x="5459207" y="3066020"/>
                          <a:pt x="5517100" y="3175734"/>
                        </a:cubicBezTo>
                        <a:cubicBezTo>
                          <a:pt x="5574993" y="3285448"/>
                          <a:pt x="5474241" y="3591688"/>
                          <a:pt x="5517100" y="3705023"/>
                        </a:cubicBezTo>
                        <a:cubicBezTo>
                          <a:pt x="5358966" y="3745541"/>
                          <a:pt x="5117600" y="3646996"/>
                          <a:pt x="4910219" y="3705023"/>
                        </a:cubicBezTo>
                        <a:cubicBezTo>
                          <a:pt x="4702838" y="3763050"/>
                          <a:pt x="4702351" y="3704641"/>
                          <a:pt x="4524022" y="3705023"/>
                        </a:cubicBezTo>
                        <a:cubicBezTo>
                          <a:pt x="4345693" y="3705405"/>
                          <a:pt x="4178065" y="3671836"/>
                          <a:pt x="4082654" y="3705023"/>
                        </a:cubicBezTo>
                        <a:cubicBezTo>
                          <a:pt x="3987243" y="3738210"/>
                          <a:pt x="3727866" y="3680657"/>
                          <a:pt x="3420602" y="3705023"/>
                        </a:cubicBezTo>
                        <a:cubicBezTo>
                          <a:pt x="3113338" y="3729389"/>
                          <a:pt x="3092297" y="3703718"/>
                          <a:pt x="2868892" y="3705023"/>
                        </a:cubicBezTo>
                        <a:cubicBezTo>
                          <a:pt x="2645487" y="3706328"/>
                          <a:pt x="2554958" y="3652983"/>
                          <a:pt x="2427524" y="3705023"/>
                        </a:cubicBezTo>
                        <a:cubicBezTo>
                          <a:pt x="2300090" y="3757063"/>
                          <a:pt x="2075949" y="3647845"/>
                          <a:pt x="1875814" y="3705023"/>
                        </a:cubicBezTo>
                        <a:cubicBezTo>
                          <a:pt x="1675679" y="3762201"/>
                          <a:pt x="1657774" y="3662540"/>
                          <a:pt x="1489617" y="3705023"/>
                        </a:cubicBezTo>
                        <a:cubicBezTo>
                          <a:pt x="1321460" y="3747506"/>
                          <a:pt x="1211879" y="3692689"/>
                          <a:pt x="1103420" y="3705023"/>
                        </a:cubicBezTo>
                        <a:cubicBezTo>
                          <a:pt x="994961" y="3717357"/>
                          <a:pt x="724840" y="3651360"/>
                          <a:pt x="551710" y="3705023"/>
                        </a:cubicBezTo>
                        <a:cubicBezTo>
                          <a:pt x="378580" y="3758686"/>
                          <a:pt x="163039" y="3669227"/>
                          <a:pt x="0" y="3705023"/>
                        </a:cubicBezTo>
                        <a:cubicBezTo>
                          <a:pt x="-54728" y="3532296"/>
                          <a:pt x="66027" y="3319192"/>
                          <a:pt x="0" y="3138684"/>
                        </a:cubicBezTo>
                        <a:cubicBezTo>
                          <a:pt x="-66027" y="2958176"/>
                          <a:pt x="14804" y="2774809"/>
                          <a:pt x="0" y="2646445"/>
                        </a:cubicBezTo>
                        <a:cubicBezTo>
                          <a:pt x="-14804" y="2518081"/>
                          <a:pt x="46937" y="2384816"/>
                          <a:pt x="0" y="2228307"/>
                        </a:cubicBezTo>
                        <a:cubicBezTo>
                          <a:pt x="-46937" y="2071798"/>
                          <a:pt x="66945" y="1891444"/>
                          <a:pt x="0" y="1661967"/>
                        </a:cubicBezTo>
                        <a:cubicBezTo>
                          <a:pt x="-66945" y="1432490"/>
                          <a:pt x="4706" y="1318097"/>
                          <a:pt x="0" y="1206779"/>
                        </a:cubicBezTo>
                        <a:cubicBezTo>
                          <a:pt x="-4706" y="1095461"/>
                          <a:pt x="57983" y="767534"/>
                          <a:pt x="0" y="640440"/>
                        </a:cubicBezTo>
                        <a:cubicBezTo>
                          <a:pt x="-57983" y="513346"/>
                          <a:pt x="69228" y="284092"/>
                          <a:pt x="0" y="0"/>
                        </a:cubicBezTo>
                        <a:close/>
                      </a:path>
                    </a:pathLst>
                  </a:custGeom>
                  <ask:type>
                    <ask:lineSketchNone/>
                  </ask:type>
                </ask:lineSketchStyleProps>
              </a:ext>
            </a:extLst>
          </a:ln>
        </p:spPr>
        <p:style>
          <a:lnRef idx="2">
            <a:schemeClr val="accent1"/>
          </a:lnRef>
          <a:fillRef idx="1">
            <a:schemeClr val="lt1"/>
          </a:fillRef>
          <a:effectRef idx="0">
            <a:schemeClr val="accent1"/>
          </a:effectRef>
          <a:fontRef idx="minor">
            <a:schemeClr val="dk1"/>
          </a:fontRef>
        </p:style>
        <p:txBody>
          <a:bodyPr tIns="36000" rtlCol="0" anchor="t"/>
          <a:lstStyle/>
          <a:p>
            <a:pPr algn="ctr"/>
            <a:endParaRPr lang="en-IN" sz="1200" dirty="0">
              <a:latin typeface="IBM Plex Sans" panose="020B0503050203000203" pitchFamily="34" charset="0"/>
            </a:endParaRPr>
          </a:p>
        </p:txBody>
      </p:sp>
      <p:sp>
        <p:nvSpPr>
          <p:cNvPr id="56" name="Rectangle 55">
            <a:extLst>
              <a:ext uri="{FF2B5EF4-FFF2-40B4-BE49-F238E27FC236}">
                <a16:creationId xmlns:a16="http://schemas.microsoft.com/office/drawing/2014/main" id="{C5EBF425-7151-E5D7-47B4-EABA9FDFC2F4}"/>
              </a:ext>
            </a:extLst>
          </p:cNvPr>
          <p:cNvSpPr/>
          <p:nvPr/>
        </p:nvSpPr>
        <p:spPr>
          <a:xfrm>
            <a:off x="1981098" y="5726616"/>
            <a:ext cx="9000000" cy="251999"/>
          </a:xfrm>
          <a:prstGeom prst="rect">
            <a:avLst/>
          </a:prstGeom>
          <a:solidFill>
            <a:schemeClr val="bg1">
              <a:lumMod val="95000"/>
            </a:schemeClr>
          </a:solidFill>
          <a:ln w="12700">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defTabSz="1097236"/>
            <a:r>
              <a:rPr lang="en-IN" sz="1200" dirty="0">
                <a:solidFill>
                  <a:prstClr val="black"/>
                </a:solidFill>
                <a:latin typeface="IBM Plex Sans" panose="020B0503050203000203" pitchFamily="34" charset="0"/>
              </a:rPr>
              <a:t>Data Security</a:t>
            </a:r>
          </a:p>
        </p:txBody>
      </p:sp>
      <p:sp>
        <p:nvSpPr>
          <p:cNvPr id="57" name="TextBox 56">
            <a:extLst>
              <a:ext uri="{FF2B5EF4-FFF2-40B4-BE49-F238E27FC236}">
                <a16:creationId xmlns:a16="http://schemas.microsoft.com/office/drawing/2014/main" id="{4A4C42DE-1671-92BF-7B7B-39D94E186299}"/>
              </a:ext>
            </a:extLst>
          </p:cNvPr>
          <p:cNvSpPr txBox="1"/>
          <p:nvPr/>
        </p:nvSpPr>
        <p:spPr>
          <a:xfrm>
            <a:off x="6416079" y="5736865"/>
            <a:ext cx="4531344" cy="229945"/>
          </a:xfrm>
          <a:prstGeom prst="rect">
            <a:avLst/>
          </a:prstGeom>
          <a:noFill/>
        </p:spPr>
        <p:txBody>
          <a:bodyPr wrap="square" lIns="0" tIns="0" rIns="108000" bIns="0" rtlCol="0" anchor="ctr">
            <a:noAutofit/>
          </a:bodyPr>
          <a:lstStyle/>
          <a:p>
            <a:pPr algn="r" defTabSz="1097236">
              <a:defRPr/>
            </a:pPr>
            <a:r>
              <a:rPr lang="en-US" sz="960" dirty="0">
                <a:solidFill>
                  <a:prstClr val="black"/>
                </a:solidFill>
                <a:latin typeface="IBM Plex Serif" panose="02060503050406000203" pitchFamily="18" charset="77"/>
              </a:rPr>
              <a:t>Masking | Encryption | Protection</a:t>
            </a:r>
          </a:p>
        </p:txBody>
      </p:sp>
      <p:sp>
        <p:nvSpPr>
          <p:cNvPr id="58" name="Rectangle 57">
            <a:extLst>
              <a:ext uri="{FF2B5EF4-FFF2-40B4-BE49-F238E27FC236}">
                <a16:creationId xmlns:a16="http://schemas.microsoft.com/office/drawing/2014/main" id="{A2BB9A55-1505-E951-36DA-498D04CB6E74}"/>
              </a:ext>
            </a:extLst>
          </p:cNvPr>
          <p:cNvSpPr/>
          <p:nvPr/>
        </p:nvSpPr>
        <p:spPr>
          <a:xfrm>
            <a:off x="1981098" y="6036189"/>
            <a:ext cx="9000000" cy="251999"/>
          </a:xfrm>
          <a:prstGeom prst="rect">
            <a:avLst/>
          </a:prstGeom>
          <a:solidFill>
            <a:schemeClr val="bg1">
              <a:lumMod val="95000"/>
            </a:schemeClr>
          </a:solidFill>
          <a:ln w="12700">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defTabSz="1097236"/>
            <a:r>
              <a:rPr lang="en-IN" sz="1200" dirty="0">
                <a:solidFill>
                  <a:prstClr val="black"/>
                </a:solidFill>
                <a:latin typeface="IBM Plex Sans" panose="020B0503050203000203" pitchFamily="34" charset="0"/>
              </a:rPr>
              <a:t>DataOps</a:t>
            </a:r>
          </a:p>
        </p:txBody>
      </p:sp>
      <p:sp>
        <p:nvSpPr>
          <p:cNvPr id="59" name="TextBox 58">
            <a:extLst>
              <a:ext uri="{FF2B5EF4-FFF2-40B4-BE49-F238E27FC236}">
                <a16:creationId xmlns:a16="http://schemas.microsoft.com/office/drawing/2014/main" id="{2F472CCC-EEAB-BB2E-8928-8B978E4A5FA6}"/>
              </a:ext>
            </a:extLst>
          </p:cNvPr>
          <p:cNvSpPr txBox="1"/>
          <p:nvPr/>
        </p:nvSpPr>
        <p:spPr>
          <a:xfrm>
            <a:off x="6416079" y="6046438"/>
            <a:ext cx="4531344" cy="229945"/>
          </a:xfrm>
          <a:prstGeom prst="rect">
            <a:avLst/>
          </a:prstGeom>
          <a:noFill/>
        </p:spPr>
        <p:txBody>
          <a:bodyPr wrap="square" lIns="0" tIns="0" rIns="108000" bIns="0" rtlCol="0" anchor="ctr">
            <a:noAutofit/>
          </a:bodyPr>
          <a:lstStyle/>
          <a:p>
            <a:pPr algn="r" defTabSz="1097236">
              <a:defRPr/>
            </a:pPr>
            <a:r>
              <a:rPr lang="en-US" sz="960" dirty="0">
                <a:solidFill>
                  <a:prstClr val="black"/>
                </a:solidFill>
                <a:latin typeface="IBM Plex Serif" panose="02060503050406000203" pitchFamily="18" charset="77"/>
              </a:rPr>
              <a:t>Management | Monitoring | Operations</a:t>
            </a:r>
          </a:p>
        </p:txBody>
      </p:sp>
      <p:sp>
        <p:nvSpPr>
          <p:cNvPr id="60" name="Rectangle 59">
            <a:extLst>
              <a:ext uri="{FF2B5EF4-FFF2-40B4-BE49-F238E27FC236}">
                <a16:creationId xmlns:a16="http://schemas.microsoft.com/office/drawing/2014/main" id="{D4E9EBD7-689E-EA43-3D3B-B0500D4FA541}"/>
              </a:ext>
            </a:extLst>
          </p:cNvPr>
          <p:cNvSpPr/>
          <p:nvPr/>
        </p:nvSpPr>
        <p:spPr>
          <a:xfrm>
            <a:off x="9697668" y="587477"/>
            <a:ext cx="1398936" cy="4456119"/>
          </a:xfrm>
          <a:prstGeom prst="rect">
            <a:avLst/>
          </a:prstGeom>
          <a:noFill/>
          <a:ln w="12700" cmpd="sng">
            <a:solidFill>
              <a:schemeClr val="tx1">
                <a:alpha val="99000"/>
              </a:schemeClr>
            </a:solidFill>
            <a:prstDash val="solid"/>
            <a:extLst>
              <a:ext uri="{C807C97D-BFC1-408E-A445-0C87EB9F89A2}">
                <ask:lineSketchStyleProps xmlns:ask="http://schemas.microsoft.com/office/drawing/2018/sketchyshapes" sd="1219033472">
                  <a:custGeom>
                    <a:avLst/>
                    <a:gdLst>
                      <a:gd name="connsiteX0" fmla="*/ 0 w 5517100"/>
                      <a:gd name="connsiteY0" fmla="*/ 0 h 3705023"/>
                      <a:gd name="connsiteX1" fmla="*/ 496539 w 5517100"/>
                      <a:gd name="connsiteY1" fmla="*/ 0 h 3705023"/>
                      <a:gd name="connsiteX2" fmla="*/ 882736 w 5517100"/>
                      <a:gd name="connsiteY2" fmla="*/ 0 h 3705023"/>
                      <a:gd name="connsiteX3" fmla="*/ 1544788 w 5517100"/>
                      <a:gd name="connsiteY3" fmla="*/ 0 h 3705023"/>
                      <a:gd name="connsiteX4" fmla="*/ 2041327 w 5517100"/>
                      <a:gd name="connsiteY4" fmla="*/ 0 h 3705023"/>
                      <a:gd name="connsiteX5" fmla="*/ 2537866 w 5517100"/>
                      <a:gd name="connsiteY5" fmla="*/ 0 h 3705023"/>
                      <a:gd name="connsiteX6" fmla="*/ 3199918 w 5517100"/>
                      <a:gd name="connsiteY6" fmla="*/ 0 h 3705023"/>
                      <a:gd name="connsiteX7" fmla="*/ 3641286 w 5517100"/>
                      <a:gd name="connsiteY7" fmla="*/ 0 h 3705023"/>
                      <a:gd name="connsiteX8" fmla="*/ 4303338 w 5517100"/>
                      <a:gd name="connsiteY8" fmla="*/ 0 h 3705023"/>
                      <a:gd name="connsiteX9" fmla="*/ 4965390 w 5517100"/>
                      <a:gd name="connsiteY9" fmla="*/ 0 h 3705023"/>
                      <a:gd name="connsiteX10" fmla="*/ 5517100 w 5517100"/>
                      <a:gd name="connsiteY10" fmla="*/ 0 h 3705023"/>
                      <a:gd name="connsiteX11" fmla="*/ 5517100 w 5517100"/>
                      <a:gd name="connsiteY11" fmla="*/ 603389 h 3705023"/>
                      <a:gd name="connsiteX12" fmla="*/ 5517100 w 5517100"/>
                      <a:gd name="connsiteY12" fmla="*/ 1169729 h 3705023"/>
                      <a:gd name="connsiteX13" fmla="*/ 5517100 w 5517100"/>
                      <a:gd name="connsiteY13" fmla="*/ 1587867 h 3705023"/>
                      <a:gd name="connsiteX14" fmla="*/ 5517100 w 5517100"/>
                      <a:gd name="connsiteY14" fmla="*/ 2117156 h 3705023"/>
                      <a:gd name="connsiteX15" fmla="*/ 5517100 w 5517100"/>
                      <a:gd name="connsiteY15" fmla="*/ 2646445 h 3705023"/>
                      <a:gd name="connsiteX16" fmla="*/ 5517100 w 5517100"/>
                      <a:gd name="connsiteY16" fmla="*/ 3175734 h 3705023"/>
                      <a:gd name="connsiteX17" fmla="*/ 5517100 w 5517100"/>
                      <a:gd name="connsiteY17" fmla="*/ 3705023 h 3705023"/>
                      <a:gd name="connsiteX18" fmla="*/ 4910219 w 5517100"/>
                      <a:gd name="connsiteY18" fmla="*/ 3705023 h 3705023"/>
                      <a:gd name="connsiteX19" fmla="*/ 4524022 w 5517100"/>
                      <a:gd name="connsiteY19" fmla="*/ 3705023 h 3705023"/>
                      <a:gd name="connsiteX20" fmla="*/ 4082654 w 5517100"/>
                      <a:gd name="connsiteY20" fmla="*/ 3705023 h 3705023"/>
                      <a:gd name="connsiteX21" fmla="*/ 3420602 w 5517100"/>
                      <a:gd name="connsiteY21" fmla="*/ 3705023 h 3705023"/>
                      <a:gd name="connsiteX22" fmla="*/ 2868892 w 5517100"/>
                      <a:gd name="connsiteY22" fmla="*/ 3705023 h 3705023"/>
                      <a:gd name="connsiteX23" fmla="*/ 2427524 w 5517100"/>
                      <a:gd name="connsiteY23" fmla="*/ 3705023 h 3705023"/>
                      <a:gd name="connsiteX24" fmla="*/ 1875814 w 5517100"/>
                      <a:gd name="connsiteY24" fmla="*/ 3705023 h 3705023"/>
                      <a:gd name="connsiteX25" fmla="*/ 1489617 w 5517100"/>
                      <a:gd name="connsiteY25" fmla="*/ 3705023 h 3705023"/>
                      <a:gd name="connsiteX26" fmla="*/ 1103420 w 5517100"/>
                      <a:gd name="connsiteY26" fmla="*/ 3705023 h 3705023"/>
                      <a:gd name="connsiteX27" fmla="*/ 551710 w 5517100"/>
                      <a:gd name="connsiteY27" fmla="*/ 3705023 h 3705023"/>
                      <a:gd name="connsiteX28" fmla="*/ 0 w 5517100"/>
                      <a:gd name="connsiteY28" fmla="*/ 3705023 h 3705023"/>
                      <a:gd name="connsiteX29" fmla="*/ 0 w 5517100"/>
                      <a:gd name="connsiteY29" fmla="*/ 3138684 h 3705023"/>
                      <a:gd name="connsiteX30" fmla="*/ 0 w 5517100"/>
                      <a:gd name="connsiteY30" fmla="*/ 2646445 h 3705023"/>
                      <a:gd name="connsiteX31" fmla="*/ 0 w 5517100"/>
                      <a:gd name="connsiteY31" fmla="*/ 2228307 h 3705023"/>
                      <a:gd name="connsiteX32" fmla="*/ 0 w 5517100"/>
                      <a:gd name="connsiteY32" fmla="*/ 1661967 h 3705023"/>
                      <a:gd name="connsiteX33" fmla="*/ 0 w 5517100"/>
                      <a:gd name="connsiteY33" fmla="*/ 1206779 h 3705023"/>
                      <a:gd name="connsiteX34" fmla="*/ 0 w 5517100"/>
                      <a:gd name="connsiteY34" fmla="*/ 640440 h 3705023"/>
                      <a:gd name="connsiteX35" fmla="*/ 0 w 5517100"/>
                      <a:gd name="connsiteY35" fmla="*/ 0 h 3705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17100" h="3705023" extrusionOk="0">
                        <a:moveTo>
                          <a:pt x="0" y="0"/>
                        </a:moveTo>
                        <a:cubicBezTo>
                          <a:pt x="136378" y="-22571"/>
                          <a:pt x="263509" y="41984"/>
                          <a:pt x="496539" y="0"/>
                        </a:cubicBezTo>
                        <a:cubicBezTo>
                          <a:pt x="729569" y="-41984"/>
                          <a:pt x="802058" y="40759"/>
                          <a:pt x="882736" y="0"/>
                        </a:cubicBezTo>
                        <a:cubicBezTo>
                          <a:pt x="963414" y="-40759"/>
                          <a:pt x="1389642" y="63693"/>
                          <a:pt x="1544788" y="0"/>
                        </a:cubicBezTo>
                        <a:cubicBezTo>
                          <a:pt x="1699934" y="-63693"/>
                          <a:pt x="1922519" y="24155"/>
                          <a:pt x="2041327" y="0"/>
                        </a:cubicBezTo>
                        <a:cubicBezTo>
                          <a:pt x="2160135" y="-24155"/>
                          <a:pt x="2378845" y="9596"/>
                          <a:pt x="2537866" y="0"/>
                        </a:cubicBezTo>
                        <a:cubicBezTo>
                          <a:pt x="2696887" y="-9596"/>
                          <a:pt x="2968875" y="40693"/>
                          <a:pt x="3199918" y="0"/>
                        </a:cubicBezTo>
                        <a:cubicBezTo>
                          <a:pt x="3430961" y="-40693"/>
                          <a:pt x="3461340" y="758"/>
                          <a:pt x="3641286" y="0"/>
                        </a:cubicBezTo>
                        <a:cubicBezTo>
                          <a:pt x="3821232" y="-758"/>
                          <a:pt x="4088999" y="17944"/>
                          <a:pt x="4303338" y="0"/>
                        </a:cubicBezTo>
                        <a:cubicBezTo>
                          <a:pt x="4517677" y="-17944"/>
                          <a:pt x="4742167" y="16828"/>
                          <a:pt x="4965390" y="0"/>
                        </a:cubicBezTo>
                        <a:cubicBezTo>
                          <a:pt x="5188613" y="-16828"/>
                          <a:pt x="5365529" y="16223"/>
                          <a:pt x="5517100" y="0"/>
                        </a:cubicBezTo>
                        <a:cubicBezTo>
                          <a:pt x="5566659" y="209353"/>
                          <a:pt x="5516049" y="323191"/>
                          <a:pt x="5517100" y="603389"/>
                        </a:cubicBezTo>
                        <a:cubicBezTo>
                          <a:pt x="5518151" y="883587"/>
                          <a:pt x="5489366" y="909633"/>
                          <a:pt x="5517100" y="1169729"/>
                        </a:cubicBezTo>
                        <a:cubicBezTo>
                          <a:pt x="5544834" y="1429825"/>
                          <a:pt x="5478324" y="1490040"/>
                          <a:pt x="5517100" y="1587867"/>
                        </a:cubicBezTo>
                        <a:cubicBezTo>
                          <a:pt x="5555876" y="1685694"/>
                          <a:pt x="5454958" y="1922253"/>
                          <a:pt x="5517100" y="2117156"/>
                        </a:cubicBezTo>
                        <a:cubicBezTo>
                          <a:pt x="5579242" y="2312059"/>
                          <a:pt x="5513772" y="2432029"/>
                          <a:pt x="5517100" y="2646445"/>
                        </a:cubicBezTo>
                        <a:cubicBezTo>
                          <a:pt x="5520428" y="2860861"/>
                          <a:pt x="5459207" y="3066020"/>
                          <a:pt x="5517100" y="3175734"/>
                        </a:cubicBezTo>
                        <a:cubicBezTo>
                          <a:pt x="5574993" y="3285448"/>
                          <a:pt x="5474241" y="3591688"/>
                          <a:pt x="5517100" y="3705023"/>
                        </a:cubicBezTo>
                        <a:cubicBezTo>
                          <a:pt x="5358966" y="3745541"/>
                          <a:pt x="5117600" y="3646996"/>
                          <a:pt x="4910219" y="3705023"/>
                        </a:cubicBezTo>
                        <a:cubicBezTo>
                          <a:pt x="4702838" y="3763050"/>
                          <a:pt x="4702351" y="3704641"/>
                          <a:pt x="4524022" y="3705023"/>
                        </a:cubicBezTo>
                        <a:cubicBezTo>
                          <a:pt x="4345693" y="3705405"/>
                          <a:pt x="4178065" y="3671836"/>
                          <a:pt x="4082654" y="3705023"/>
                        </a:cubicBezTo>
                        <a:cubicBezTo>
                          <a:pt x="3987243" y="3738210"/>
                          <a:pt x="3727866" y="3680657"/>
                          <a:pt x="3420602" y="3705023"/>
                        </a:cubicBezTo>
                        <a:cubicBezTo>
                          <a:pt x="3113338" y="3729389"/>
                          <a:pt x="3092297" y="3703718"/>
                          <a:pt x="2868892" y="3705023"/>
                        </a:cubicBezTo>
                        <a:cubicBezTo>
                          <a:pt x="2645487" y="3706328"/>
                          <a:pt x="2554958" y="3652983"/>
                          <a:pt x="2427524" y="3705023"/>
                        </a:cubicBezTo>
                        <a:cubicBezTo>
                          <a:pt x="2300090" y="3757063"/>
                          <a:pt x="2075949" y="3647845"/>
                          <a:pt x="1875814" y="3705023"/>
                        </a:cubicBezTo>
                        <a:cubicBezTo>
                          <a:pt x="1675679" y="3762201"/>
                          <a:pt x="1657774" y="3662540"/>
                          <a:pt x="1489617" y="3705023"/>
                        </a:cubicBezTo>
                        <a:cubicBezTo>
                          <a:pt x="1321460" y="3747506"/>
                          <a:pt x="1211879" y="3692689"/>
                          <a:pt x="1103420" y="3705023"/>
                        </a:cubicBezTo>
                        <a:cubicBezTo>
                          <a:pt x="994961" y="3717357"/>
                          <a:pt x="724840" y="3651360"/>
                          <a:pt x="551710" y="3705023"/>
                        </a:cubicBezTo>
                        <a:cubicBezTo>
                          <a:pt x="378580" y="3758686"/>
                          <a:pt x="163039" y="3669227"/>
                          <a:pt x="0" y="3705023"/>
                        </a:cubicBezTo>
                        <a:cubicBezTo>
                          <a:pt x="-54728" y="3532296"/>
                          <a:pt x="66027" y="3319192"/>
                          <a:pt x="0" y="3138684"/>
                        </a:cubicBezTo>
                        <a:cubicBezTo>
                          <a:pt x="-66027" y="2958176"/>
                          <a:pt x="14804" y="2774809"/>
                          <a:pt x="0" y="2646445"/>
                        </a:cubicBezTo>
                        <a:cubicBezTo>
                          <a:pt x="-14804" y="2518081"/>
                          <a:pt x="46937" y="2384816"/>
                          <a:pt x="0" y="2228307"/>
                        </a:cubicBezTo>
                        <a:cubicBezTo>
                          <a:pt x="-46937" y="2071798"/>
                          <a:pt x="66945" y="1891444"/>
                          <a:pt x="0" y="1661967"/>
                        </a:cubicBezTo>
                        <a:cubicBezTo>
                          <a:pt x="-66945" y="1432490"/>
                          <a:pt x="4706" y="1318097"/>
                          <a:pt x="0" y="1206779"/>
                        </a:cubicBezTo>
                        <a:cubicBezTo>
                          <a:pt x="-4706" y="1095461"/>
                          <a:pt x="57983" y="767534"/>
                          <a:pt x="0" y="640440"/>
                        </a:cubicBezTo>
                        <a:cubicBezTo>
                          <a:pt x="-57983" y="513346"/>
                          <a:pt x="69228" y="284092"/>
                          <a:pt x="0" y="0"/>
                        </a:cubicBezTo>
                        <a:close/>
                      </a:path>
                    </a:pathLst>
                  </a:custGeom>
                  <ask:type>
                    <ask:lineSketchNone/>
                  </ask:type>
                </ask:lineSketchStyleProps>
              </a:ext>
            </a:extLst>
          </a:ln>
        </p:spPr>
        <p:style>
          <a:lnRef idx="2">
            <a:schemeClr val="accent1"/>
          </a:lnRef>
          <a:fillRef idx="1">
            <a:schemeClr val="lt1"/>
          </a:fillRef>
          <a:effectRef idx="0">
            <a:schemeClr val="accent1"/>
          </a:effectRef>
          <a:fontRef idx="minor">
            <a:schemeClr val="dk1"/>
          </a:fontRef>
        </p:style>
        <p:txBody>
          <a:bodyPr lIns="0" tIns="36000" rIns="0" rtlCol="0" anchor="t"/>
          <a:lstStyle/>
          <a:p>
            <a:pPr algn="ctr"/>
            <a:r>
              <a:rPr lang="en-IN" sz="1200" dirty="0">
                <a:latin typeface="IBM Plex Sans" panose="020B0503050203000203" pitchFamily="34" charset="0"/>
              </a:rPr>
              <a:t>Consumption</a:t>
            </a:r>
          </a:p>
        </p:txBody>
      </p:sp>
      <p:sp>
        <p:nvSpPr>
          <p:cNvPr id="61" name="Rectangle 60">
            <a:extLst>
              <a:ext uri="{FF2B5EF4-FFF2-40B4-BE49-F238E27FC236}">
                <a16:creationId xmlns:a16="http://schemas.microsoft.com/office/drawing/2014/main" id="{63FEE381-D3F8-BE7E-2672-C12A451AC7CA}"/>
              </a:ext>
            </a:extLst>
          </p:cNvPr>
          <p:cNvSpPr/>
          <p:nvPr/>
        </p:nvSpPr>
        <p:spPr>
          <a:xfrm>
            <a:off x="8282316" y="581617"/>
            <a:ext cx="1363491" cy="4468355"/>
          </a:xfrm>
          <a:prstGeom prst="rect">
            <a:avLst/>
          </a:prstGeom>
          <a:solidFill>
            <a:schemeClr val="bg1">
              <a:lumMod val="95000"/>
            </a:schemeClr>
          </a:solidFill>
          <a:ln w="12700" cmpd="sng">
            <a:solidFill>
              <a:schemeClr val="accent6">
                <a:lumMod val="50000"/>
                <a:alpha val="99000"/>
              </a:schemeClr>
            </a:solidFill>
            <a:prstDash val="solid"/>
            <a:extLst>
              <a:ext uri="{C807C97D-BFC1-408E-A445-0C87EB9F89A2}">
                <ask:lineSketchStyleProps xmlns:ask="http://schemas.microsoft.com/office/drawing/2018/sketchyshapes" sd="1219033472">
                  <a:custGeom>
                    <a:avLst/>
                    <a:gdLst>
                      <a:gd name="connsiteX0" fmla="*/ 0 w 5517100"/>
                      <a:gd name="connsiteY0" fmla="*/ 0 h 3705023"/>
                      <a:gd name="connsiteX1" fmla="*/ 496539 w 5517100"/>
                      <a:gd name="connsiteY1" fmla="*/ 0 h 3705023"/>
                      <a:gd name="connsiteX2" fmla="*/ 882736 w 5517100"/>
                      <a:gd name="connsiteY2" fmla="*/ 0 h 3705023"/>
                      <a:gd name="connsiteX3" fmla="*/ 1544788 w 5517100"/>
                      <a:gd name="connsiteY3" fmla="*/ 0 h 3705023"/>
                      <a:gd name="connsiteX4" fmla="*/ 2041327 w 5517100"/>
                      <a:gd name="connsiteY4" fmla="*/ 0 h 3705023"/>
                      <a:gd name="connsiteX5" fmla="*/ 2537866 w 5517100"/>
                      <a:gd name="connsiteY5" fmla="*/ 0 h 3705023"/>
                      <a:gd name="connsiteX6" fmla="*/ 3199918 w 5517100"/>
                      <a:gd name="connsiteY6" fmla="*/ 0 h 3705023"/>
                      <a:gd name="connsiteX7" fmla="*/ 3641286 w 5517100"/>
                      <a:gd name="connsiteY7" fmla="*/ 0 h 3705023"/>
                      <a:gd name="connsiteX8" fmla="*/ 4303338 w 5517100"/>
                      <a:gd name="connsiteY8" fmla="*/ 0 h 3705023"/>
                      <a:gd name="connsiteX9" fmla="*/ 4965390 w 5517100"/>
                      <a:gd name="connsiteY9" fmla="*/ 0 h 3705023"/>
                      <a:gd name="connsiteX10" fmla="*/ 5517100 w 5517100"/>
                      <a:gd name="connsiteY10" fmla="*/ 0 h 3705023"/>
                      <a:gd name="connsiteX11" fmla="*/ 5517100 w 5517100"/>
                      <a:gd name="connsiteY11" fmla="*/ 603389 h 3705023"/>
                      <a:gd name="connsiteX12" fmla="*/ 5517100 w 5517100"/>
                      <a:gd name="connsiteY12" fmla="*/ 1169729 h 3705023"/>
                      <a:gd name="connsiteX13" fmla="*/ 5517100 w 5517100"/>
                      <a:gd name="connsiteY13" fmla="*/ 1587867 h 3705023"/>
                      <a:gd name="connsiteX14" fmla="*/ 5517100 w 5517100"/>
                      <a:gd name="connsiteY14" fmla="*/ 2117156 h 3705023"/>
                      <a:gd name="connsiteX15" fmla="*/ 5517100 w 5517100"/>
                      <a:gd name="connsiteY15" fmla="*/ 2646445 h 3705023"/>
                      <a:gd name="connsiteX16" fmla="*/ 5517100 w 5517100"/>
                      <a:gd name="connsiteY16" fmla="*/ 3175734 h 3705023"/>
                      <a:gd name="connsiteX17" fmla="*/ 5517100 w 5517100"/>
                      <a:gd name="connsiteY17" fmla="*/ 3705023 h 3705023"/>
                      <a:gd name="connsiteX18" fmla="*/ 4910219 w 5517100"/>
                      <a:gd name="connsiteY18" fmla="*/ 3705023 h 3705023"/>
                      <a:gd name="connsiteX19" fmla="*/ 4524022 w 5517100"/>
                      <a:gd name="connsiteY19" fmla="*/ 3705023 h 3705023"/>
                      <a:gd name="connsiteX20" fmla="*/ 4082654 w 5517100"/>
                      <a:gd name="connsiteY20" fmla="*/ 3705023 h 3705023"/>
                      <a:gd name="connsiteX21" fmla="*/ 3420602 w 5517100"/>
                      <a:gd name="connsiteY21" fmla="*/ 3705023 h 3705023"/>
                      <a:gd name="connsiteX22" fmla="*/ 2868892 w 5517100"/>
                      <a:gd name="connsiteY22" fmla="*/ 3705023 h 3705023"/>
                      <a:gd name="connsiteX23" fmla="*/ 2427524 w 5517100"/>
                      <a:gd name="connsiteY23" fmla="*/ 3705023 h 3705023"/>
                      <a:gd name="connsiteX24" fmla="*/ 1875814 w 5517100"/>
                      <a:gd name="connsiteY24" fmla="*/ 3705023 h 3705023"/>
                      <a:gd name="connsiteX25" fmla="*/ 1489617 w 5517100"/>
                      <a:gd name="connsiteY25" fmla="*/ 3705023 h 3705023"/>
                      <a:gd name="connsiteX26" fmla="*/ 1103420 w 5517100"/>
                      <a:gd name="connsiteY26" fmla="*/ 3705023 h 3705023"/>
                      <a:gd name="connsiteX27" fmla="*/ 551710 w 5517100"/>
                      <a:gd name="connsiteY27" fmla="*/ 3705023 h 3705023"/>
                      <a:gd name="connsiteX28" fmla="*/ 0 w 5517100"/>
                      <a:gd name="connsiteY28" fmla="*/ 3705023 h 3705023"/>
                      <a:gd name="connsiteX29" fmla="*/ 0 w 5517100"/>
                      <a:gd name="connsiteY29" fmla="*/ 3138684 h 3705023"/>
                      <a:gd name="connsiteX30" fmla="*/ 0 w 5517100"/>
                      <a:gd name="connsiteY30" fmla="*/ 2646445 h 3705023"/>
                      <a:gd name="connsiteX31" fmla="*/ 0 w 5517100"/>
                      <a:gd name="connsiteY31" fmla="*/ 2228307 h 3705023"/>
                      <a:gd name="connsiteX32" fmla="*/ 0 w 5517100"/>
                      <a:gd name="connsiteY32" fmla="*/ 1661967 h 3705023"/>
                      <a:gd name="connsiteX33" fmla="*/ 0 w 5517100"/>
                      <a:gd name="connsiteY33" fmla="*/ 1206779 h 3705023"/>
                      <a:gd name="connsiteX34" fmla="*/ 0 w 5517100"/>
                      <a:gd name="connsiteY34" fmla="*/ 640440 h 3705023"/>
                      <a:gd name="connsiteX35" fmla="*/ 0 w 5517100"/>
                      <a:gd name="connsiteY35" fmla="*/ 0 h 3705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17100" h="3705023" extrusionOk="0">
                        <a:moveTo>
                          <a:pt x="0" y="0"/>
                        </a:moveTo>
                        <a:cubicBezTo>
                          <a:pt x="136378" y="-22571"/>
                          <a:pt x="263509" y="41984"/>
                          <a:pt x="496539" y="0"/>
                        </a:cubicBezTo>
                        <a:cubicBezTo>
                          <a:pt x="729569" y="-41984"/>
                          <a:pt x="802058" y="40759"/>
                          <a:pt x="882736" y="0"/>
                        </a:cubicBezTo>
                        <a:cubicBezTo>
                          <a:pt x="963414" y="-40759"/>
                          <a:pt x="1389642" y="63693"/>
                          <a:pt x="1544788" y="0"/>
                        </a:cubicBezTo>
                        <a:cubicBezTo>
                          <a:pt x="1699934" y="-63693"/>
                          <a:pt x="1922519" y="24155"/>
                          <a:pt x="2041327" y="0"/>
                        </a:cubicBezTo>
                        <a:cubicBezTo>
                          <a:pt x="2160135" y="-24155"/>
                          <a:pt x="2378845" y="9596"/>
                          <a:pt x="2537866" y="0"/>
                        </a:cubicBezTo>
                        <a:cubicBezTo>
                          <a:pt x="2696887" y="-9596"/>
                          <a:pt x="2968875" y="40693"/>
                          <a:pt x="3199918" y="0"/>
                        </a:cubicBezTo>
                        <a:cubicBezTo>
                          <a:pt x="3430961" y="-40693"/>
                          <a:pt x="3461340" y="758"/>
                          <a:pt x="3641286" y="0"/>
                        </a:cubicBezTo>
                        <a:cubicBezTo>
                          <a:pt x="3821232" y="-758"/>
                          <a:pt x="4088999" y="17944"/>
                          <a:pt x="4303338" y="0"/>
                        </a:cubicBezTo>
                        <a:cubicBezTo>
                          <a:pt x="4517677" y="-17944"/>
                          <a:pt x="4742167" y="16828"/>
                          <a:pt x="4965390" y="0"/>
                        </a:cubicBezTo>
                        <a:cubicBezTo>
                          <a:pt x="5188613" y="-16828"/>
                          <a:pt x="5365529" y="16223"/>
                          <a:pt x="5517100" y="0"/>
                        </a:cubicBezTo>
                        <a:cubicBezTo>
                          <a:pt x="5566659" y="209353"/>
                          <a:pt x="5516049" y="323191"/>
                          <a:pt x="5517100" y="603389"/>
                        </a:cubicBezTo>
                        <a:cubicBezTo>
                          <a:pt x="5518151" y="883587"/>
                          <a:pt x="5489366" y="909633"/>
                          <a:pt x="5517100" y="1169729"/>
                        </a:cubicBezTo>
                        <a:cubicBezTo>
                          <a:pt x="5544834" y="1429825"/>
                          <a:pt x="5478324" y="1490040"/>
                          <a:pt x="5517100" y="1587867"/>
                        </a:cubicBezTo>
                        <a:cubicBezTo>
                          <a:pt x="5555876" y="1685694"/>
                          <a:pt x="5454958" y="1922253"/>
                          <a:pt x="5517100" y="2117156"/>
                        </a:cubicBezTo>
                        <a:cubicBezTo>
                          <a:pt x="5579242" y="2312059"/>
                          <a:pt x="5513772" y="2432029"/>
                          <a:pt x="5517100" y="2646445"/>
                        </a:cubicBezTo>
                        <a:cubicBezTo>
                          <a:pt x="5520428" y="2860861"/>
                          <a:pt x="5459207" y="3066020"/>
                          <a:pt x="5517100" y="3175734"/>
                        </a:cubicBezTo>
                        <a:cubicBezTo>
                          <a:pt x="5574993" y="3285448"/>
                          <a:pt x="5474241" y="3591688"/>
                          <a:pt x="5517100" y="3705023"/>
                        </a:cubicBezTo>
                        <a:cubicBezTo>
                          <a:pt x="5358966" y="3745541"/>
                          <a:pt x="5117600" y="3646996"/>
                          <a:pt x="4910219" y="3705023"/>
                        </a:cubicBezTo>
                        <a:cubicBezTo>
                          <a:pt x="4702838" y="3763050"/>
                          <a:pt x="4702351" y="3704641"/>
                          <a:pt x="4524022" y="3705023"/>
                        </a:cubicBezTo>
                        <a:cubicBezTo>
                          <a:pt x="4345693" y="3705405"/>
                          <a:pt x="4178065" y="3671836"/>
                          <a:pt x="4082654" y="3705023"/>
                        </a:cubicBezTo>
                        <a:cubicBezTo>
                          <a:pt x="3987243" y="3738210"/>
                          <a:pt x="3727866" y="3680657"/>
                          <a:pt x="3420602" y="3705023"/>
                        </a:cubicBezTo>
                        <a:cubicBezTo>
                          <a:pt x="3113338" y="3729389"/>
                          <a:pt x="3092297" y="3703718"/>
                          <a:pt x="2868892" y="3705023"/>
                        </a:cubicBezTo>
                        <a:cubicBezTo>
                          <a:pt x="2645487" y="3706328"/>
                          <a:pt x="2554958" y="3652983"/>
                          <a:pt x="2427524" y="3705023"/>
                        </a:cubicBezTo>
                        <a:cubicBezTo>
                          <a:pt x="2300090" y="3757063"/>
                          <a:pt x="2075949" y="3647845"/>
                          <a:pt x="1875814" y="3705023"/>
                        </a:cubicBezTo>
                        <a:cubicBezTo>
                          <a:pt x="1675679" y="3762201"/>
                          <a:pt x="1657774" y="3662540"/>
                          <a:pt x="1489617" y="3705023"/>
                        </a:cubicBezTo>
                        <a:cubicBezTo>
                          <a:pt x="1321460" y="3747506"/>
                          <a:pt x="1211879" y="3692689"/>
                          <a:pt x="1103420" y="3705023"/>
                        </a:cubicBezTo>
                        <a:cubicBezTo>
                          <a:pt x="994961" y="3717357"/>
                          <a:pt x="724840" y="3651360"/>
                          <a:pt x="551710" y="3705023"/>
                        </a:cubicBezTo>
                        <a:cubicBezTo>
                          <a:pt x="378580" y="3758686"/>
                          <a:pt x="163039" y="3669227"/>
                          <a:pt x="0" y="3705023"/>
                        </a:cubicBezTo>
                        <a:cubicBezTo>
                          <a:pt x="-54728" y="3532296"/>
                          <a:pt x="66027" y="3319192"/>
                          <a:pt x="0" y="3138684"/>
                        </a:cubicBezTo>
                        <a:cubicBezTo>
                          <a:pt x="-66027" y="2958176"/>
                          <a:pt x="14804" y="2774809"/>
                          <a:pt x="0" y="2646445"/>
                        </a:cubicBezTo>
                        <a:cubicBezTo>
                          <a:pt x="-14804" y="2518081"/>
                          <a:pt x="46937" y="2384816"/>
                          <a:pt x="0" y="2228307"/>
                        </a:cubicBezTo>
                        <a:cubicBezTo>
                          <a:pt x="-46937" y="2071798"/>
                          <a:pt x="66945" y="1891444"/>
                          <a:pt x="0" y="1661967"/>
                        </a:cubicBezTo>
                        <a:cubicBezTo>
                          <a:pt x="-66945" y="1432490"/>
                          <a:pt x="4706" y="1318097"/>
                          <a:pt x="0" y="1206779"/>
                        </a:cubicBezTo>
                        <a:cubicBezTo>
                          <a:pt x="-4706" y="1095461"/>
                          <a:pt x="57983" y="767534"/>
                          <a:pt x="0" y="640440"/>
                        </a:cubicBezTo>
                        <a:cubicBezTo>
                          <a:pt x="-57983" y="513346"/>
                          <a:pt x="69228" y="284092"/>
                          <a:pt x="0" y="0"/>
                        </a:cubicBezTo>
                        <a:close/>
                      </a:path>
                    </a:pathLst>
                  </a:custGeom>
                  <ask:type>
                    <ask:lineSketchNone/>
                  </ask:type>
                </ask:lineSketchStyleProps>
              </a:ext>
            </a:extLst>
          </a:ln>
        </p:spPr>
        <p:style>
          <a:lnRef idx="2">
            <a:schemeClr val="accent1"/>
          </a:lnRef>
          <a:fillRef idx="1">
            <a:schemeClr val="lt1"/>
          </a:fillRef>
          <a:effectRef idx="0">
            <a:schemeClr val="accent1"/>
          </a:effectRef>
          <a:fontRef idx="minor">
            <a:schemeClr val="dk1"/>
          </a:fontRef>
        </p:style>
        <p:txBody>
          <a:bodyPr tIns="36000" rtlCol="0" anchor="t"/>
          <a:lstStyle/>
          <a:p>
            <a:pPr algn="ctr"/>
            <a:r>
              <a:rPr lang="en-IN" sz="1200" dirty="0">
                <a:solidFill>
                  <a:schemeClr val="dk1"/>
                </a:solidFill>
                <a:latin typeface="IBM Plex Sans" panose="020B0503050203000203" pitchFamily="34" charset="0"/>
              </a:rPr>
              <a:t>User Zone</a:t>
            </a:r>
          </a:p>
        </p:txBody>
      </p:sp>
      <p:sp>
        <p:nvSpPr>
          <p:cNvPr id="77" name="TextBox 76">
            <a:extLst>
              <a:ext uri="{FF2B5EF4-FFF2-40B4-BE49-F238E27FC236}">
                <a16:creationId xmlns:a16="http://schemas.microsoft.com/office/drawing/2014/main" id="{222B3F00-B0B7-C7A9-29E3-4161B954103C}"/>
              </a:ext>
            </a:extLst>
          </p:cNvPr>
          <p:cNvSpPr txBox="1"/>
          <p:nvPr/>
        </p:nvSpPr>
        <p:spPr>
          <a:xfrm>
            <a:off x="9900491" y="2133589"/>
            <a:ext cx="987167" cy="490007"/>
          </a:xfrm>
          <a:prstGeom prst="rect">
            <a:avLst/>
          </a:prstGeom>
          <a:solidFill>
            <a:schemeClr val="accent5">
              <a:lumMod val="20000"/>
              <a:lumOff val="80000"/>
            </a:schemeClr>
          </a:solidFill>
          <a:ln w="3175">
            <a:solidFill>
              <a:schemeClr val="accent5">
                <a:lumMod val="75000"/>
              </a:schemeClr>
            </a:solidFill>
          </a:ln>
        </p:spPr>
        <p:txBody>
          <a:bodyPr wrap="square" lIns="36000" rIns="36000" anchor="ctr">
            <a:noAutofit/>
          </a:bodyPr>
          <a:lstStyle/>
          <a:p>
            <a:pPr algn="ctr" defTabSz="1097236"/>
            <a:r>
              <a:rPr lang="en-IN" sz="1100" dirty="0">
                <a:solidFill>
                  <a:prstClr val="black"/>
                </a:solidFill>
                <a:latin typeface="IBM Plex Sans" panose="020B0503050203000203" pitchFamily="34" charset="0"/>
              </a:rPr>
              <a:t>Get AI Apps (RAG)</a:t>
            </a:r>
          </a:p>
        </p:txBody>
      </p:sp>
      <p:sp>
        <p:nvSpPr>
          <p:cNvPr id="78" name="Rectangle 77">
            <a:extLst>
              <a:ext uri="{FF2B5EF4-FFF2-40B4-BE49-F238E27FC236}">
                <a16:creationId xmlns:a16="http://schemas.microsoft.com/office/drawing/2014/main" id="{37744700-40D5-BF8D-CCF9-584617F0A718}"/>
              </a:ext>
            </a:extLst>
          </p:cNvPr>
          <p:cNvSpPr/>
          <p:nvPr/>
        </p:nvSpPr>
        <p:spPr>
          <a:xfrm>
            <a:off x="9799131" y="2790937"/>
            <a:ext cx="1190869" cy="2155583"/>
          </a:xfrm>
          <a:prstGeom prst="rect">
            <a:avLst/>
          </a:prstGeom>
          <a:solidFill>
            <a:schemeClr val="bg1"/>
          </a:solidFill>
          <a:ln w="12700">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defTabSz="1097236"/>
            <a:r>
              <a:rPr lang="en-IN" sz="1200" dirty="0">
                <a:solidFill>
                  <a:prstClr val="black"/>
                </a:solidFill>
                <a:latin typeface="IBM Plex Sans" panose="020B0503050203000203" pitchFamily="34" charset="0"/>
              </a:rPr>
              <a:t>Modelling</a:t>
            </a:r>
          </a:p>
          <a:p>
            <a:pPr algn="ctr" defTabSz="1097236"/>
            <a:endParaRPr lang="en-IN" sz="1200" dirty="0">
              <a:solidFill>
                <a:prstClr val="black"/>
              </a:solidFill>
              <a:latin typeface="IBM Plex Sans" panose="020B0503050203000203" pitchFamily="34" charset="0"/>
            </a:endParaRPr>
          </a:p>
          <a:p>
            <a:pPr algn="ctr" defTabSz="1097236"/>
            <a:endParaRPr lang="en-IN" sz="1200" dirty="0">
              <a:solidFill>
                <a:prstClr val="black"/>
              </a:solidFill>
              <a:latin typeface="IBM Plex Sans" panose="020B0503050203000203" pitchFamily="34" charset="0"/>
            </a:endParaRPr>
          </a:p>
          <a:p>
            <a:pPr algn="ctr" defTabSz="1097236"/>
            <a:endParaRPr lang="en-IN" sz="1200" dirty="0">
              <a:solidFill>
                <a:prstClr val="black"/>
              </a:solidFill>
              <a:latin typeface="IBM Plex Sans" panose="020B0503050203000203" pitchFamily="34" charset="0"/>
            </a:endParaRPr>
          </a:p>
          <a:p>
            <a:pPr algn="ctr" defTabSz="1097236"/>
            <a:endParaRPr lang="en-IN" sz="1200" dirty="0">
              <a:solidFill>
                <a:prstClr val="black"/>
              </a:solidFill>
              <a:latin typeface="IBM Plex Sans" panose="020B0503050203000203" pitchFamily="34" charset="0"/>
            </a:endParaRPr>
          </a:p>
          <a:p>
            <a:pPr algn="ctr" defTabSz="1097236"/>
            <a:endParaRPr lang="en-IN" sz="1200" dirty="0">
              <a:solidFill>
                <a:prstClr val="black"/>
              </a:solidFill>
              <a:latin typeface="IBM Plex Sans" panose="020B0503050203000203" pitchFamily="34" charset="0"/>
            </a:endParaRPr>
          </a:p>
        </p:txBody>
      </p:sp>
      <p:sp>
        <p:nvSpPr>
          <p:cNvPr id="79" name="TextBox 78">
            <a:extLst>
              <a:ext uri="{FF2B5EF4-FFF2-40B4-BE49-F238E27FC236}">
                <a16:creationId xmlns:a16="http://schemas.microsoft.com/office/drawing/2014/main" id="{0CD1E124-A42C-1893-980D-0BDA89F6A46D}"/>
              </a:ext>
            </a:extLst>
          </p:cNvPr>
          <p:cNvSpPr txBox="1"/>
          <p:nvPr/>
        </p:nvSpPr>
        <p:spPr>
          <a:xfrm>
            <a:off x="9900491" y="3175911"/>
            <a:ext cx="987167" cy="432000"/>
          </a:xfrm>
          <a:prstGeom prst="rect">
            <a:avLst/>
          </a:prstGeom>
          <a:solidFill>
            <a:schemeClr val="accent5">
              <a:lumMod val="20000"/>
              <a:lumOff val="80000"/>
            </a:schemeClr>
          </a:solidFill>
          <a:ln w="3175">
            <a:solidFill>
              <a:schemeClr val="tx1"/>
            </a:solidFill>
          </a:ln>
        </p:spPr>
        <p:txBody>
          <a:bodyPr wrap="square" lIns="36000" rIns="36000" anchor="ctr">
            <a:noAutofit/>
          </a:bodyPr>
          <a:lstStyle/>
          <a:p>
            <a:pPr algn="ctr" defTabSz="1097236"/>
            <a:r>
              <a:rPr lang="en-IN" sz="1100" dirty="0">
                <a:solidFill>
                  <a:prstClr val="black"/>
                </a:solidFill>
                <a:latin typeface="IBM Plex Sans" panose="020B0503050203000203" pitchFamily="34" charset="0"/>
              </a:rPr>
              <a:t>Lifecycle Mgmt.</a:t>
            </a:r>
          </a:p>
        </p:txBody>
      </p:sp>
      <p:sp>
        <p:nvSpPr>
          <p:cNvPr id="80" name="TextBox 79">
            <a:extLst>
              <a:ext uri="{FF2B5EF4-FFF2-40B4-BE49-F238E27FC236}">
                <a16:creationId xmlns:a16="http://schemas.microsoft.com/office/drawing/2014/main" id="{A714C06A-C449-5140-E688-085CE0569E2E}"/>
              </a:ext>
            </a:extLst>
          </p:cNvPr>
          <p:cNvSpPr txBox="1"/>
          <p:nvPr/>
        </p:nvSpPr>
        <p:spPr>
          <a:xfrm>
            <a:off x="9900491" y="3632995"/>
            <a:ext cx="987167" cy="234000"/>
          </a:xfrm>
          <a:prstGeom prst="rect">
            <a:avLst/>
          </a:prstGeom>
          <a:solidFill>
            <a:schemeClr val="accent5">
              <a:lumMod val="20000"/>
              <a:lumOff val="80000"/>
            </a:schemeClr>
          </a:solidFill>
          <a:ln w="3175">
            <a:solidFill>
              <a:schemeClr val="tx1"/>
            </a:solidFill>
          </a:ln>
        </p:spPr>
        <p:txBody>
          <a:bodyPr wrap="square" lIns="36000" rIns="36000" anchor="ctr">
            <a:noAutofit/>
          </a:bodyPr>
          <a:lstStyle/>
          <a:p>
            <a:pPr algn="ctr" defTabSz="1097236"/>
            <a:r>
              <a:rPr lang="en-IN" sz="1100" dirty="0">
                <a:solidFill>
                  <a:prstClr val="black"/>
                </a:solidFill>
                <a:latin typeface="IBM Plex Sans" panose="020B0503050203000203" pitchFamily="34" charset="0"/>
              </a:rPr>
              <a:t>Library</a:t>
            </a:r>
          </a:p>
        </p:txBody>
      </p:sp>
      <p:sp>
        <p:nvSpPr>
          <p:cNvPr id="81" name="TextBox 80">
            <a:extLst>
              <a:ext uri="{FF2B5EF4-FFF2-40B4-BE49-F238E27FC236}">
                <a16:creationId xmlns:a16="http://schemas.microsoft.com/office/drawing/2014/main" id="{09B6DB82-E110-C13D-679C-17C86F60409E}"/>
              </a:ext>
            </a:extLst>
          </p:cNvPr>
          <p:cNvSpPr txBox="1"/>
          <p:nvPr/>
        </p:nvSpPr>
        <p:spPr>
          <a:xfrm>
            <a:off x="9900491" y="3901002"/>
            <a:ext cx="987167" cy="234000"/>
          </a:xfrm>
          <a:prstGeom prst="rect">
            <a:avLst/>
          </a:prstGeom>
          <a:solidFill>
            <a:schemeClr val="accent5">
              <a:lumMod val="20000"/>
              <a:lumOff val="80000"/>
            </a:schemeClr>
          </a:solidFill>
          <a:ln w="3175">
            <a:solidFill>
              <a:schemeClr val="tx1"/>
            </a:solidFill>
          </a:ln>
        </p:spPr>
        <p:txBody>
          <a:bodyPr wrap="square" lIns="36000" rIns="36000" anchor="ctr">
            <a:noAutofit/>
          </a:bodyPr>
          <a:lstStyle/>
          <a:p>
            <a:pPr algn="ctr" defTabSz="1097236"/>
            <a:r>
              <a:rPr lang="en-IN" sz="1100" dirty="0">
                <a:solidFill>
                  <a:prstClr val="black"/>
                </a:solidFill>
                <a:latin typeface="IBM Plex Sans" panose="020B0503050203000203" pitchFamily="34" charset="0"/>
              </a:rPr>
              <a:t>Persistence</a:t>
            </a:r>
          </a:p>
        </p:txBody>
      </p:sp>
      <p:sp>
        <p:nvSpPr>
          <p:cNvPr id="82" name="TextBox 81">
            <a:extLst>
              <a:ext uri="{FF2B5EF4-FFF2-40B4-BE49-F238E27FC236}">
                <a16:creationId xmlns:a16="http://schemas.microsoft.com/office/drawing/2014/main" id="{DDD9C67C-ABBA-6F66-9CA2-26303D75FF54}"/>
              </a:ext>
            </a:extLst>
          </p:cNvPr>
          <p:cNvSpPr txBox="1"/>
          <p:nvPr/>
        </p:nvSpPr>
        <p:spPr>
          <a:xfrm>
            <a:off x="9900491" y="4169009"/>
            <a:ext cx="987167" cy="428400"/>
          </a:xfrm>
          <a:prstGeom prst="rect">
            <a:avLst/>
          </a:prstGeom>
          <a:solidFill>
            <a:schemeClr val="accent5">
              <a:lumMod val="20000"/>
              <a:lumOff val="80000"/>
            </a:schemeClr>
          </a:solidFill>
          <a:ln w="3175">
            <a:solidFill>
              <a:schemeClr val="tx1"/>
            </a:solidFill>
          </a:ln>
        </p:spPr>
        <p:txBody>
          <a:bodyPr wrap="square" lIns="36000" rIns="36000" anchor="ctr">
            <a:noAutofit/>
          </a:bodyPr>
          <a:lstStyle/>
          <a:p>
            <a:pPr algn="ctr" defTabSz="1097236"/>
            <a:r>
              <a:rPr lang="en-IN" sz="1100" dirty="0">
                <a:solidFill>
                  <a:prstClr val="black"/>
                </a:solidFill>
                <a:latin typeface="IBM Plex Sans" panose="020B0503050203000203" pitchFamily="34" charset="0"/>
              </a:rPr>
              <a:t>Dev and Deploy</a:t>
            </a:r>
          </a:p>
        </p:txBody>
      </p:sp>
      <p:sp>
        <p:nvSpPr>
          <p:cNvPr id="84" name="Rectangle 83">
            <a:extLst>
              <a:ext uri="{FF2B5EF4-FFF2-40B4-BE49-F238E27FC236}">
                <a16:creationId xmlns:a16="http://schemas.microsoft.com/office/drawing/2014/main" id="{3B887C8C-9334-76EF-10AE-A258C7677C8C}"/>
              </a:ext>
            </a:extLst>
          </p:cNvPr>
          <p:cNvSpPr/>
          <p:nvPr/>
        </p:nvSpPr>
        <p:spPr>
          <a:xfrm>
            <a:off x="269790" y="6442226"/>
            <a:ext cx="10836000" cy="287958"/>
          </a:xfrm>
          <a:prstGeom prst="rect">
            <a:avLst/>
          </a:prstGeom>
          <a:solidFill>
            <a:schemeClr val="bg1">
              <a:lumMod val="85000"/>
            </a:schemeClr>
          </a:solidFill>
          <a:ln w="12700" cmpd="sng">
            <a:solidFill>
              <a:schemeClr val="tx1">
                <a:lumMod val="50000"/>
                <a:lumOff val="50000"/>
                <a:alpha val="99000"/>
              </a:schemeClr>
            </a:solidFill>
            <a:prstDash val="solid"/>
            <a:extLst>
              <a:ext uri="{C807C97D-BFC1-408E-A445-0C87EB9F89A2}">
                <ask:lineSketchStyleProps xmlns:ask="http://schemas.microsoft.com/office/drawing/2018/sketchyshapes" sd="1219033472">
                  <a:custGeom>
                    <a:avLst/>
                    <a:gdLst>
                      <a:gd name="connsiteX0" fmla="*/ 0 w 5517100"/>
                      <a:gd name="connsiteY0" fmla="*/ 0 h 3705023"/>
                      <a:gd name="connsiteX1" fmla="*/ 496539 w 5517100"/>
                      <a:gd name="connsiteY1" fmla="*/ 0 h 3705023"/>
                      <a:gd name="connsiteX2" fmla="*/ 882736 w 5517100"/>
                      <a:gd name="connsiteY2" fmla="*/ 0 h 3705023"/>
                      <a:gd name="connsiteX3" fmla="*/ 1544788 w 5517100"/>
                      <a:gd name="connsiteY3" fmla="*/ 0 h 3705023"/>
                      <a:gd name="connsiteX4" fmla="*/ 2041327 w 5517100"/>
                      <a:gd name="connsiteY4" fmla="*/ 0 h 3705023"/>
                      <a:gd name="connsiteX5" fmla="*/ 2537866 w 5517100"/>
                      <a:gd name="connsiteY5" fmla="*/ 0 h 3705023"/>
                      <a:gd name="connsiteX6" fmla="*/ 3199918 w 5517100"/>
                      <a:gd name="connsiteY6" fmla="*/ 0 h 3705023"/>
                      <a:gd name="connsiteX7" fmla="*/ 3641286 w 5517100"/>
                      <a:gd name="connsiteY7" fmla="*/ 0 h 3705023"/>
                      <a:gd name="connsiteX8" fmla="*/ 4303338 w 5517100"/>
                      <a:gd name="connsiteY8" fmla="*/ 0 h 3705023"/>
                      <a:gd name="connsiteX9" fmla="*/ 4965390 w 5517100"/>
                      <a:gd name="connsiteY9" fmla="*/ 0 h 3705023"/>
                      <a:gd name="connsiteX10" fmla="*/ 5517100 w 5517100"/>
                      <a:gd name="connsiteY10" fmla="*/ 0 h 3705023"/>
                      <a:gd name="connsiteX11" fmla="*/ 5517100 w 5517100"/>
                      <a:gd name="connsiteY11" fmla="*/ 603389 h 3705023"/>
                      <a:gd name="connsiteX12" fmla="*/ 5517100 w 5517100"/>
                      <a:gd name="connsiteY12" fmla="*/ 1169729 h 3705023"/>
                      <a:gd name="connsiteX13" fmla="*/ 5517100 w 5517100"/>
                      <a:gd name="connsiteY13" fmla="*/ 1587867 h 3705023"/>
                      <a:gd name="connsiteX14" fmla="*/ 5517100 w 5517100"/>
                      <a:gd name="connsiteY14" fmla="*/ 2117156 h 3705023"/>
                      <a:gd name="connsiteX15" fmla="*/ 5517100 w 5517100"/>
                      <a:gd name="connsiteY15" fmla="*/ 2646445 h 3705023"/>
                      <a:gd name="connsiteX16" fmla="*/ 5517100 w 5517100"/>
                      <a:gd name="connsiteY16" fmla="*/ 3175734 h 3705023"/>
                      <a:gd name="connsiteX17" fmla="*/ 5517100 w 5517100"/>
                      <a:gd name="connsiteY17" fmla="*/ 3705023 h 3705023"/>
                      <a:gd name="connsiteX18" fmla="*/ 4910219 w 5517100"/>
                      <a:gd name="connsiteY18" fmla="*/ 3705023 h 3705023"/>
                      <a:gd name="connsiteX19" fmla="*/ 4524022 w 5517100"/>
                      <a:gd name="connsiteY19" fmla="*/ 3705023 h 3705023"/>
                      <a:gd name="connsiteX20" fmla="*/ 4082654 w 5517100"/>
                      <a:gd name="connsiteY20" fmla="*/ 3705023 h 3705023"/>
                      <a:gd name="connsiteX21" fmla="*/ 3420602 w 5517100"/>
                      <a:gd name="connsiteY21" fmla="*/ 3705023 h 3705023"/>
                      <a:gd name="connsiteX22" fmla="*/ 2868892 w 5517100"/>
                      <a:gd name="connsiteY22" fmla="*/ 3705023 h 3705023"/>
                      <a:gd name="connsiteX23" fmla="*/ 2427524 w 5517100"/>
                      <a:gd name="connsiteY23" fmla="*/ 3705023 h 3705023"/>
                      <a:gd name="connsiteX24" fmla="*/ 1875814 w 5517100"/>
                      <a:gd name="connsiteY24" fmla="*/ 3705023 h 3705023"/>
                      <a:gd name="connsiteX25" fmla="*/ 1489617 w 5517100"/>
                      <a:gd name="connsiteY25" fmla="*/ 3705023 h 3705023"/>
                      <a:gd name="connsiteX26" fmla="*/ 1103420 w 5517100"/>
                      <a:gd name="connsiteY26" fmla="*/ 3705023 h 3705023"/>
                      <a:gd name="connsiteX27" fmla="*/ 551710 w 5517100"/>
                      <a:gd name="connsiteY27" fmla="*/ 3705023 h 3705023"/>
                      <a:gd name="connsiteX28" fmla="*/ 0 w 5517100"/>
                      <a:gd name="connsiteY28" fmla="*/ 3705023 h 3705023"/>
                      <a:gd name="connsiteX29" fmla="*/ 0 w 5517100"/>
                      <a:gd name="connsiteY29" fmla="*/ 3138684 h 3705023"/>
                      <a:gd name="connsiteX30" fmla="*/ 0 w 5517100"/>
                      <a:gd name="connsiteY30" fmla="*/ 2646445 h 3705023"/>
                      <a:gd name="connsiteX31" fmla="*/ 0 w 5517100"/>
                      <a:gd name="connsiteY31" fmla="*/ 2228307 h 3705023"/>
                      <a:gd name="connsiteX32" fmla="*/ 0 w 5517100"/>
                      <a:gd name="connsiteY32" fmla="*/ 1661967 h 3705023"/>
                      <a:gd name="connsiteX33" fmla="*/ 0 w 5517100"/>
                      <a:gd name="connsiteY33" fmla="*/ 1206779 h 3705023"/>
                      <a:gd name="connsiteX34" fmla="*/ 0 w 5517100"/>
                      <a:gd name="connsiteY34" fmla="*/ 640440 h 3705023"/>
                      <a:gd name="connsiteX35" fmla="*/ 0 w 5517100"/>
                      <a:gd name="connsiteY35" fmla="*/ 0 h 3705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17100" h="3705023" extrusionOk="0">
                        <a:moveTo>
                          <a:pt x="0" y="0"/>
                        </a:moveTo>
                        <a:cubicBezTo>
                          <a:pt x="136378" y="-22571"/>
                          <a:pt x="263509" y="41984"/>
                          <a:pt x="496539" y="0"/>
                        </a:cubicBezTo>
                        <a:cubicBezTo>
                          <a:pt x="729569" y="-41984"/>
                          <a:pt x="802058" y="40759"/>
                          <a:pt x="882736" y="0"/>
                        </a:cubicBezTo>
                        <a:cubicBezTo>
                          <a:pt x="963414" y="-40759"/>
                          <a:pt x="1389642" y="63693"/>
                          <a:pt x="1544788" y="0"/>
                        </a:cubicBezTo>
                        <a:cubicBezTo>
                          <a:pt x="1699934" y="-63693"/>
                          <a:pt x="1922519" y="24155"/>
                          <a:pt x="2041327" y="0"/>
                        </a:cubicBezTo>
                        <a:cubicBezTo>
                          <a:pt x="2160135" y="-24155"/>
                          <a:pt x="2378845" y="9596"/>
                          <a:pt x="2537866" y="0"/>
                        </a:cubicBezTo>
                        <a:cubicBezTo>
                          <a:pt x="2696887" y="-9596"/>
                          <a:pt x="2968875" y="40693"/>
                          <a:pt x="3199918" y="0"/>
                        </a:cubicBezTo>
                        <a:cubicBezTo>
                          <a:pt x="3430961" y="-40693"/>
                          <a:pt x="3461340" y="758"/>
                          <a:pt x="3641286" y="0"/>
                        </a:cubicBezTo>
                        <a:cubicBezTo>
                          <a:pt x="3821232" y="-758"/>
                          <a:pt x="4088999" y="17944"/>
                          <a:pt x="4303338" y="0"/>
                        </a:cubicBezTo>
                        <a:cubicBezTo>
                          <a:pt x="4517677" y="-17944"/>
                          <a:pt x="4742167" y="16828"/>
                          <a:pt x="4965390" y="0"/>
                        </a:cubicBezTo>
                        <a:cubicBezTo>
                          <a:pt x="5188613" y="-16828"/>
                          <a:pt x="5365529" y="16223"/>
                          <a:pt x="5517100" y="0"/>
                        </a:cubicBezTo>
                        <a:cubicBezTo>
                          <a:pt x="5566659" y="209353"/>
                          <a:pt x="5516049" y="323191"/>
                          <a:pt x="5517100" y="603389"/>
                        </a:cubicBezTo>
                        <a:cubicBezTo>
                          <a:pt x="5518151" y="883587"/>
                          <a:pt x="5489366" y="909633"/>
                          <a:pt x="5517100" y="1169729"/>
                        </a:cubicBezTo>
                        <a:cubicBezTo>
                          <a:pt x="5544834" y="1429825"/>
                          <a:pt x="5478324" y="1490040"/>
                          <a:pt x="5517100" y="1587867"/>
                        </a:cubicBezTo>
                        <a:cubicBezTo>
                          <a:pt x="5555876" y="1685694"/>
                          <a:pt x="5454958" y="1922253"/>
                          <a:pt x="5517100" y="2117156"/>
                        </a:cubicBezTo>
                        <a:cubicBezTo>
                          <a:pt x="5579242" y="2312059"/>
                          <a:pt x="5513772" y="2432029"/>
                          <a:pt x="5517100" y="2646445"/>
                        </a:cubicBezTo>
                        <a:cubicBezTo>
                          <a:pt x="5520428" y="2860861"/>
                          <a:pt x="5459207" y="3066020"/>
                          <a:pt x="5517100" y="3175734"/>
                        </a:cubicBezTo>
                        <a:cubicBezTo>
                          <a:pt x="5574993" y="3285448"/>
                          <a:pt x="5474241" y="3591688"/>
                          <a:pt x="5517100" y="3705023"/>
                        </a:cubicBezTo>
                        <a:cubicBezTo>
                          <a:pt x="5358966" y="3745541"/>
                          <a:pt x="5117600" y="3646996"/>
                          <a:pt x="4910219" y="3705023"/>
                        </a:cubicBezTo>
                        <a:cubicBezTo>
                          <a:pt x="4702838" y="3763050"/>
                          <a:pt x="4702351" y="3704641"/>
                          <a:pt x="4524022" y="3705023"/>
                        </a:cubicBezTo>
                        <a:cubicBezTo>
                          <a:pt x="4345693" y="3705405"/>
                          <a:pt x="4178065" y="3671836"/>
                          <a:pt x="4082654" y="3705023"/>
                        </a:cubicBezTo>
                        <a:cubicBezTo>
                          <a:pt x="3987243" y="3738210"/>
                          <a:pt x="3727866" y="3680657"/>
                          <a:pt x="3420602" y="3705023"/>
                        </a:cubicBezTo>
                        <a:cubicBezTo>
                          <a:pt x="3113338" y="3729389"/>
                          <a:pt x="3092297" y="3703718"/>
                          <a:pt x="2868892" y="3705023"/>
                        </a:cubicBezTo>
                        <a:cubicBezTo>
                          <a:pt x="2645487" y="3706328"/>
                          <a:pt x="2554958" y="3652983"/>
                          <a:pt x="2427524" y="3705023"/>
                        </a:cubicBezTo>
                        <a:cubicBezTo>
                          <a:pt x="2300090" y="3757063"/>
                          <a:pt x="2075949" y="3647845"/>
                          <a:pt x="1875814" y="3705023"/>
                        </a:cubicBezTo>
                        <a:cubicBezTo>
                          <a:pt x="1675679" y="3762201"/>
                          <a:pt x="1657774" y="3662540"/>
                          <a:pt x="1489617" y="3705023"/>
                        </a:cubicBezTo>
                        <a:cubicBezTo>
                          <a:pt x="1321460" y="3747506"/>
                          <a:pt x="1211879" y="3692689"/>
                          <a:pt x="1103420" y="3705023"/>
                        </a:cubicBezTo>
                        <a:cubicBezTo>
                          <a:pt x="994961" y="3717357"/>
                          <a:pt x="724840" y="3651360"/>
                          <a:pt x="551710" y="3705023"/>
                        </a:cubicBezTo>
                        <a:cubicBezTo>
                          <a:pt x="378580" y="3758686"/>
                          <a:pt x="163039" y="3669227"/>
                          <a:pt x="0" y="3705023"/>
                        </a:cubicBezTo>
                        <a:cubicBezTo>
                          <a:pt x="-54728" y="3532296"/>
                          <a:pt x="66027" y="3319192"/>
                          <a:pt x="0" y="3138684"/>
                        </a:cubicBezTo>
                        <a:cubicBezTo>
                          <a:pt x="-66027" y="2958176"/>
                          <a:pt x="14804" y="2774809"/>
                          <a:pt x="0" y="2646445"/>
                        </a:cubicBezTo>
                        <a:cubicBezTo>
                          <a:pt x="-14804" y="2518081"/>
                          <a:pt x="46937" y="2384816"/>
                          <a:pt x="0" y="2228307"/>
                        </a:cubicBezTo>
                        <a:cubicBezTo>
                          <a:pt x="-46937" y="2071798"/>
                          <a:pt x="66945" y="1891444"/>
                          <a:pt x="0" y="1661967"/>
                        </a:cubicBezTo>
                        <a:cubicBezTo>
                          <a:pt x="-66945" y="1432490"/>
                          <a:pt x="4706" y="1318097"/>
                          <a:pt x="0" y="1206779"/>
                        </a:cubicBezTo>
                        <a:cubicBezTo>
                          <a:pt x="-4706" y="1095461"/>
                          <a:pt x="57983" y="767534"/>
                          <a:pt x="0" y="640440"/>
                        </a:cubicBezTo>
                        <a:cubicBezTo>
                          <a:pt x="-57983" y="513346"/>
                          <a:pt x="69228" y="284092"/>
                          <a:pt x="0" y="0"/>
                        </a:cubicBezTo>
                        <a:close/>
                      </a:path>
                    </a:pathLst>
                  </a:custGeom>
                  <ask:type>
                    <ask:lineSketchNone/>
                  </ask:type>
                </ask:lineSketchStyleProps>
              </a:ext>
            </a:extLst>
          </a:ln>
        </p:spPr>
        <p:style>
          <a:lnRef idx="2">
            <a:schemeClr val="accent1"/>
          </a:lnRef>
          <a:fillRef idx="1">
            <a:schemeClr val="lt1"/>
          </a:fillRef>
          <a:effectRef idx="0">
            <a:schemeClr val="accent1"/>
          </a:effectRef>
          <a:fontRef idx="minor">
            <a:schemeClr val="dk1"/>
          </a:fontRef>
        </p:style>
        <p:txBody>
          <a:bodyPr tIns="0" rtlCol="0" anchor="ctr"/>
          <a:lstStyle/>
          <a:p>
            <a:pPr algn="ctr"/>
            <a:r>
              <a:rPr lang="en-IN" sz="1400" dirty="0">
                <a:latin typeface="IBM Plex Sans" panose="020B0503050203000203" pitchFamily="34" charset="0"/>
              </a:rPr>
              <a:t>Infrastructure on Data Centre / Private Cloud (Meghdoot) with Network Connectivity | DR replication | Backup</a:t>
            </a:r>
          </a:p>
        </p:txBody>
      </p:sp>
      <p:pic>
        <p:nvPicPr>
          <p:cNvPr id="85" name="Graphic 84" descr="Volume outline">
            <a:extLst>
              <a:ext uri="{FF2B5EF4-FFF2-40B4-BE49-F238E27FC236}">
                <a16:creationId xmlns:a16="http://schemas.microsoft.com/office/drawing/2014/main" id="{0D1543B3-93E5-A941-5C2F-306B96F82A39}"/>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600137" y="4484668"/>
            <a:ext cx="428036" cy="360000"/>
          </a:xfrm>
          <a:prstGeom prst="rect">
            <a:avLst/>
          </a:prstGeom>
        </p:spPr>
      </p:pic>
      <p:pic>
        <p:nvPicPr>
          <p:cNvPr id="86" name="Graphic 85" descr="Vlog outline">
            <a:extLst>
              <a:ext uri="{FF2B5EF4-FFF2-40B4-BE49-F238E27FC236}">
                <a16:creationId xmlns:a16="http://schemas.microsoft.com/office/drawing/2014/main" id="{22EF3002-921E-AD9E-D14B-D6DE1DAEEF6A}"/>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1069794" y="4472563"/>
            <a:ext cx="360000" cy="360000"/>
          </a:xfrm>
          <a:prstGeom prst="rect">
            <a:avLst/>
          </a:prstGeom>
        </p:spPr>
      </p:pic>
      <p:pic>
        <p:nvPicPr>
          <p:cNvPr id="87" name="Graphic 86" descr="Images outline">
            <a:extLst>
              <a:ext uri="{FF2B5EF4-FFF2-40B4-BE49-F238E27FC236}">
                <a16:creationId xmlns:a16="http://schemas.microsoft.com/office/drawing/2014/main" id="{CE9B3650-3834-5085-6788-F7B29C8FF8B4}"/>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862273" y="4785803"/>
            <a:ext cx="360000" cy="360000"/>
          </a:xfrm>
          <a:prstGeom prst="rect">
            <a:avLst/>
          </a:prstGeom>
        </p:spPr>
      </p:pic>
      <p:pic>
        <p:nvPicPr>
          <p:cNvPr id="88" name="Picture 87" descr="A blue cylinder with white letters on it&#10;&#10;Description automatically generated">
            <a:extLst>
              <a:ext uri="{FF2B5EF4-FFF2-40B4-BE49-F238E27FC236}">
                <a16:creationId xmlns:a16="http://schemas.microsoft.com/office/drawing/2014/main" id="{DB789FDB-506F-AD65-440D-E3B054F99879}"/>
              </a:ext>
            </a:extLst>
          </p:cNvPr>
          <p:cNvPicPr>
            <a:picLocks noChangeAspect="1"/>
          </p:cNvPicPr>
          <p:nvPr/>
        </p:nvPicPr>
        <p:blipFill>
          <a:blip r:embed="rId28"/>
          <a:stretch>
            <a:fillRect/>
          </a:stretch>
        </p:blipFill>
        <p:spPr>
          <a:xfrm>
            <a:off x="790540" y="2067314"/>
            <a:ext cx="432000" cy="432000"/>
          </a:xfrm>
          <a:prstGeom prst="rect">
            <a:avLst/>
          </a:prstGeom>
        </p:spPr>
      </p:pic>
      <p:pic>
        <p:nvPicPr>
          <p:cNvPr id="89" name="Graphic 88" descr="Database with solid fill">
            <a:extLst>
              <a:ext uri="{FF2B5EF4-FFF2-40B4-BE49-F238E27FC236}">
                <a16:creationId xmlns:a16="http://schemas.microsoft.com/office/drawing/2014/main" id="{DEE4A762-61F5-E1F0-8C7C-5B5D07DF4B72}"/>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639017" y="1441931"/>
            <a:ext cx="432000" cy="432000"/>
          </a:xfrm>
          <a:prstGeom prst="rect">
            <a:avLst/>
          </a:prstGeom>
        </p:spPr>
      </p:pic>
      <p:pic>
        <p:nvPicPr>
          <p:cNvPr id="90" name="Graphic 89" descr="Database with solid fill">
            <a:extLst>
              <a:ext uri="{FF2B5EF4-FFF2-40B4-BE49-F238E27FC236}">
                <a16:creationId xmlns:a16="http://schemas.microsoft.com/office/drawing/2014/main" id="{87B9E34E-4034-9214-D89F-3FD4ED7A428E}"/>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933775" y="1437362"/>
            <a:ext cx="432000" cy="432000"/>
          </a:xfrm>
          <a:prstGeom prst="rect">
            <a:avLst/>
          </a:prstGeom>
        </p:spPr>
      </p:pic>
      <p:sp>
        <p:nvSpPr>
          <p:cNvPr id="91" name="TextBox 90">
            <a:extLst>
              <a:ext uri="{FF2B5EF4-FFF2-40B4-BE49-F238E27FC236}">
                <a16:creationId xmlns:a16="http://schemas.microsoft.com/office/drawing/2014/main" id="{E2E6D411-103B-8E36-CC06-D682C9D2B68C}"/>
              </a:ext>
            </a:extLst>
          </p:cNvPr>
          <p:cNvSpPr txBox="1"/>
          <p:nvPr/>
        </p:nvSpPr>
        <p:spPr>
          <a:xfrm>
            <a:off x="9906735" y="4639674"/>
            <a:ext cx="987167" cy="234000"/>
          </a:xfrm>
          <a:prstGeom prst="rect">
            <a:avLst/>
          </a:prstGeom>
          <a:solidFill>
            <a:schemeClr val="accent5">
              <a:lumMod val="20000"/>
              <a:lumOff val="80000"/>
            </a:schemeClr>
          </a:solidFill>
          <a:ln w="3175">
            <a:solidFill>
              <a:schemeClr val="tx1"/>
            </a:solidFill>
          </a:ln>
        </p:spPr>
        <p:txBody>
          <a:bodyPr wrap="square" lIns="36000" rIns="36000" anchor="ctr">
            <a:noAutofit/>
          </a:bodyPr>
          <a:lstStyle/>
          <a:p>
            <a:pPr algn="ctr" defTabSz="1097236"/>
            <a:r>
              <a:rPr lang="en-IN" sz="1100" dirty="0">
                <a:solidFill>
                  <a:prstClr val="black"/>
                </a:solidFill>
                <a:latin typeface="IBM Plex Sans" panose="020B0503050203000203" pitchFamily="34" charset="0"/>
              </a:rPr>
              <a:t>Monitor</a:t>
            </a:r>
          </a:p>
        </p:txBody>
      </p:sp>
      <p:sp>
        <p:nvSpPr>
          <p:cNvPr id="92" name="Rectangle 91">
            <a:extLst>
              <a:ext uri="{FF2B5EF4-FFF2-40B4-BE49-F238E27FC236}">
                <a16:creationId xmlns:a16="http://schemas.microsoft.com/office/drawing/2014/main" id="{61331253-E7A5-A3B1-9822-27BF2BDCDC90}"/>
              </a:ext>
            </a:extLst>
          </p:cNvPr>
          <p:cNvSpPr/>
          <p:nvPr/>
        </p:nvSpPr>
        <p:spPr>
          <a:xfrm>
            <a:off x="2094914" y="3054167"/>
            <a:ext cx="618935" cy="424968"/>
          </a:xfrm>
          <a:prstGeom prst="rect">
            <a:avLst/>
          </a:prstGeom>
          <a:solidFill>
            <a:schemeClr val="accent6">
              <a:lumMod val="20000"/>
              <a:lumOff val="80000"/>
            </a:schemeClr>
          </a:solidFill>
          <a:ln>
            <a:solidFill>
              <a:schemeClr val="accent6">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lIns="36000" rIns="36000" rtlCol="0" anchor="ctr"/>
          <a:lstStyle/>
          <a:p>
            <a:pPr algn="ctr" defTabSz="1097236"/>
            <a:r>
              <a:rPr lang="en-IN" sz="1200" dirty="0">
                <a:solidFill>
                  <a:prstClr val="black"/>
                </a:solidFill>
                <a:latin typeface="IBM Plex Sans" panose="020B0503050203000203" pitchFamily="34" charset="0"/>
              </a:rPr>
              <a:t>DB Pull</a:t>
            </a:r>
          </a:p>
        </p:txBody>
      </p:sp>
      <p:sp>
        <p:nvSpPr>
          <p:cNvPr id="93" name="Rectangle 92">
            <a:extLst>
              <a:ext uri="{FF2B5EF4-FFF2-40B4-BE49-F238E27FC236}">
                <a16:creationId xmlns:a16="http://schemas.microsoft.com/office/drawing/2014/main" id="{96DC3253-B041-67D5-6E26-63E1CC3E22B5}"/>
              </a:ext>
            </a:extLst>
          </p:cNvPr>
          <p:cNvSpPr/>
          <p:nvPr/>
        </p:nvSpPr>
        <p:spPr>
          <a:xfrm>
            <a:off x="2094914" y="3555996"/>
            <a:ext cx="618935" cy="424968"/>
          </a:xfrm>
          <a:prstGeom prst="rect">
            <a:avLst/>
          </a:prstGeom>
          <a:solidFill>
            <a:schemeClr val="accent6">
              <a:lumMod val="20000"/>
              <a:lumOff val="80000"/>
            </a:schemeClr>
          </a:solidFill>
          <a:ln>
            <a:solidFill>
              <a:schemeClr val="accent6">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lIns="36000" rIns="36000" rtlCol="0" anchor="ctr"/>
          <a:lstStyle/>
          <a:p>
            <a:pPr algn="ctr" defTabSz="1097236"/>
            <a:r>
              <a:rPr lang="en-IN" sz="1200" dirty="0">
                <a:solidFill>
                  <a:prstClr val="black"/>
                </a:solidFill>
                <a:latin typeface="IBM Plex Sans" panose="020B0503050203000203" pitchFamily="34" charset="0"/>
              </a:rPr>
              <a:t>API Invoke</a:t>
            </a:r>
          </a:p>
        </p:txBody>
      </p:sp>
      <p:sp>
        <p:nvSpPr>
          <p:cNvPr id="94" name="Rectangle 93">
            <a:extLst>
              <a:ext uri="{FF2B5EF4-FFF2-40B4-BE49-F238E27FC236}">
                <a16:creationId xmlns:a16="http://schemas.microsoft.com/office/drawing/2014/main" id="{2A64F062-7F77-4BA4-F5C9-68F3E6A118F4}"/>
              </a:ext>
            </a:extLst>
          </p:cNvPr>
          <p:cNvSpPr/>
          <p:nvPr/>
        </p:nvSpPr>
        <p:spPr>
          <a:xfrm>
            <a:off x="3073941" y="3696480"/>
            <a:ext cx="180000" cy="144000"/>
          </a:xfrm>
          <a:prstGeom prst="rect">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defTabSz="1097236"/>
            <a:endParaRPr lang="en-IN" sz="1200" dirty="0">
              <a:solidFill>
                <a:schemeClr val="tx1"/>
              </a:solidFill>
              <a:latin typeface="IBM Plex Sans" panose="020B0503050203000203" pitchFamily="34" charset="0"/>
            </a:endParaRPr>
          </a:p>
        </p:txBody>
      </p:sp>
      <p:sp>
        <p:nvSpPr>
          <p:cNvPr id="95" name="Rectangle 94">
            <a:extLst>
              <a:ext uri="{FF2B5EF4-FFF2-40B4-BE49-F238E27FC236}">
                <a16:creationId xmlns:a16="http://schemas.microsoft.com/office/drawing/2014/main" id="{E391A2C2-4511-834D-21D3-82EA1FD0F914}"/>
              </a:ext>
            </a:extLst>
          </p:cNvPr>
          <p:cNvSpPr/>
          <p:nvPr/>
        </p:nvSpPr>
        <p:spPr>
          <a:xfrm>
            <a:off x="3069821" y="3194651"/>
            <a:ext cx="180000" cy="144000"/>
          </a:xfrm>
          <a:prstGeom prst="rect">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defTabSz="1097236"/>
            <a:endParaRPr lang="en-IN" sz="1200" dirty="0">
              <a:solidFill>
                <a:schemeClr val="tx1"/>
              </a:solidFill>
              <a:latin typeface="IBM Plex Sans" panose="020B0503050203000203" pitchFamily="34" charset="0"/>
            </a:endParaRPr>
          </a:p>
        </p:txBody>
      </p:sp>
      <p:sp>
        <p:nvSpPr>
          <p:cNvPr id="96" name="Rectangle 95">
            <a:extLst>
              <a:ext uri="{FF2B5EF4-FFF2-40B4-BE49-F238E27FC236}">
                <a16:creationId xmlns:a16="http://schemas.microsoft.com/office/drawing/2014/main" id="{5E4280E5-922A-E20B-9F53-55909D60040F}"/>
              </a:ext>
            </a:extLst>
          </p:cNvPr>
          <p:cNvSpPr/>
          <p:nvPr/>
        </p:nvSpPr>
        <p:spPr>
          <a:xfrm>
            <a:off x="3084587" y="1953420"/>
            <a:ext cx="180000" cy="144000"/>
          </a:xfrm>
          <a:prstGeom prst="rect">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defTabSz="1097236"/>
            <a:endParaRPr lang="en-IN" sz="1200" dirty="0">
              <a:solidFill>
                <a:schemeClr val="tx1"/>
              </a:solidFill>
              <a:latin typeface="IBM Plex Sans" panose="020B0503050203000203" pitchFamily="34" charset="0"/>
            </a:endParaRPr>
          </a:p>
        </p:txBody>
      </p:sp>
      <p:pic>
        <p:nvPicPr>
          <p:cNvPr id="97" name="Graphic 96" descr="Open folder with solid fill">
            <a:extLst>
              <a:ext uri="{FF2B5EF4-FFF2-40B4-BE49-F238E27FC236}">
                <a16:creationId xmlns:a16="http://schemas.microsoft.com/office/drawing/2014/main" id="{705C0ADC-EAC4-F33D-8180-D43E594BC82B}"/>
              </a:ext>
            </a:extLst>
          </p:cNvPr>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a:off x="2187096" y="1809420"/>
            <a:ext cx="432000" cy="432000"/>
          </a:xfrm>
          <a:prstGeom prst="rect">
            <a:avLst/>
          </a:prstGeom>
        </p:spPr>
      </p:pic>
      <p:cxnSp>
        <p:nvCxnSpPr>
          <p:cNvPr id="98" name="Straight Connector 97">
            <a:extLst>
              <a:ext uri="{FF2B5EF4-FFF2-40B4-BE49-F238E27FC236}">
                <a16:creationId xmlns:a16="http://schemas.microsoft.com/office/drawing/2014/main" id="{0497737C-FB1E-3FD7-5629-D2BB337DDFDB}"/>
              </a:ext>
            </a:extLst>
          </p:cNvPr>
          <p:cNvCxnSpPr>
            <a:cxnSpLocks/>
            <a:stCxn id="92" idx="3"/>
            <a:endCxn id="95" idx="1"/>
          </p:cNvCxnSpPr>
          <p:nvPr/>
        </p:nvCxnSpPr>
        <p:spPr>
          <a:xfrm>
            <a:off x="2713849" y="3266651"/>
            <a:ext cx="35597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D3A52531-9F27-A608-6150-E8603D990C7C}"/>
              </a:ext>
            </a:extLst>
          </p:cNvPr>
          <p:cNvCxnSpPr>
            <a:stCxn id="93" idx="3"/>
            <a:endCxn id="94" idx="1"/>
          </p:cNvCxnSpPr>
          <p:nvPr/>
        </p:nvCxnSpPr>
        <p:spPr>
          <a:xfrm>
            <a:off x="2713849" y="3768480"/>
            <a:ext cx="36009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44657F12-4919-A366-C9C9-F7833A0389BA}"/>
              </a:ext>
            </a:extLst>
          </p:cNvPr>
          <p:cNvCxnSpPr>
            <a:cxnSpLocks/>
            <a:stCxn id="97" idx="3"/>
            <a:endCxn id="96" idx="1"/>
          </p:cNvCxnSpPr>
          <p:nvPr/>
        </p:nvCxnSpPr>
        <p:spPr>
          <a:xfrm>
            <a:off x="2619096" y="2025420"/>
            <a:ext cx="465491" cy="0"/>
          </a:xfrm>
          <a:prstGeom prst="line">
            <a:avLst/>
          </a:prstGeom>
        </p:spPr>
        <p:style>
          <a:lnRef idx="1">
            <a:schemeClr val="accent1"/>
          </a:lnRef>
          <a:fillRef idx="0">
            <a:schemeClr val="accent1"/>
          </a:fillRef>
          <a:effectRef idx="0">
            <a:schemeClr val="accent1"/>
          </a:effectRef>
          <a:fontRef idx="minor">
            <a:schemeClr val="tx1"/>
          </a:fontRef>
        </p:style>
      </p:cxnSp>
      <p:sp>
        <p:nvSpPr>
          <p:cNvPr id="104" name="Rectangle 103">
            <a:extLst>
              <a:ext uri="{FF2B5EF4-FFF2-40B4-BE49-F238E27FC236}">
                <a16:creationId xmlns:a16="http://schemas.microsoft.com/office/drawing/2014/main" id="{2E6FD4BD-5660-1C08-4388-BF8F811883A0}"/>
              </a:ext>
            </a:extLst>
          </p:cNvPr>
          <p:cNvSpPr/>
          <p:nvPr/>
        </p:nvSpPr>
        <p:spPr>
          <a:xfrm>
            <a:off x="2101784" y="1419740"/>
            <a:ext cx="618935" cy="226177"/>
          </a:xfrm>
          <a:prstGeom prst="rect">
            <a:avLst/>
          </a:prstGeom>
          <a:solidFill>
            <a:schemeClr val="accent6">
              <a:lumMod val="20000"/>
              <a:lumOff val="80000"/>
            </a:schemeClr>
          </a:solidFill>
          <a:ln>
            <a:solidFill>
              <a:schemeClr val="accent6">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defTabSz="1097236"/>
            <a:r>
              <a:rPr lang="en-IN" sz="1200" dirty="0">
                <a:solidFill>
                  <a:prstClr val="black"/>
                </a:solidFill>
                <a:latin typeface="IBM Plex Sans" panose="020B0503050203000203" pitchFamily="34" charset="0"/>
              </a:rPr>
              <a:t>Events</a:t>
            </a:r>
          </a:p>
        </p:txBody>
      </p:sp>
      <p:cxnSp>
        <p:nvCxnSpPr>
          <p:cNvPr id="106" name="Straight Connector 105">
            <a:extLst>
              <a:ext uri="{FF2B5EF4-FFF2-40B4-BE49-F238E27FC236}">
                <a16:creationId xmlns:a16="http://schemas.microsoft.com/office/drawing/2014/main" id="{F2BD8C23-85FB-18DE-1149-AE397245EFC1}"/>
              </a:ext>
            </a:extLst>
          </p:cNvPr>
          <p:cNvCxnSpPr>
            <a:cxnSpLocks/>
            <a:stCxn id="12" idx="3"/>
            <a:endCxn id="14" idx="1"/>
          </p:cNvCxnSpPr>
          <p:nvPr/>
        </p:nvCxnSpPr>
        <p:spPr>
          <a:xfrm>
            <a:off x="2716120" y="1255483"/>
            <a:ext cx="278172" cy="115843"/>
          </a:xfrm>
          <a:prstGeom prst="line">
            <a:avLst/>
          </a:prstGeom>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F142A382-90C4-09A5-47F8-7577B288E8CC}"/>
              </a:ext>
            </a:extLst>
          </p:cNvPr>
          <p:cNvCxnSpPr>
            <a:cxnSpLocks/>
            <a:stCxn id="104" idx="3"/>
            <a:endCxn id="14" idx="1"/>
          </p:cNvCxnSpPr>
          <p:nvPr/>
        </p:nvCxnSpPr>
        <p:spPr>
          <a:xfrm flipV="1">
            <a:off x="2720719" y="1371326"/>
            <a:ext cx="273573" cy="161503"/>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B9722FFE-0429-7BD7-A039-B8DFDA49876F}"/>
              </a:ext>
            </a:extLst>
          </p:cNvPr>
          <p:cNvSpPr/>
          <p:nvPr/>
        </p:nvSpPr>
        <p:spPr>
          <a:xfrm>
            <a:off x="4620144" y="2025420"/>
            <a:ext cx="3505950" cy="1248421"/>
          </a:xfrm>
          <a:prstGeom prst="rect">
            <a:avLst/>
          </a:prstGeom>
          <a:solidFill>
            <a:schemeClr val="bg1">
              <a:lumMod val="95000"/>
            </a:schemeClr>
          </a:solidFill>
          <a:ln w="12700">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defTabSz="1097236"/>
            <a:r>
              <a:rPr lang="en-IN" sz="1200" dirty="0">
                <a:solidFill>
                  <a:prstClr val="black"/>
                </a:solidFill>
                <a:latin typeface="IBM Plex Sans" panose="020B0503050203000203" pitchFamily="34" charset="0"/>
              </a:rPr>
              <a:t>Data Storage Layer</a:t>
            </a:r>
          </a:p>
        </p:txBody>
      </p:sp>
      <p:grpSp>
        <p:nvGrpSpPr>
          <p:cNvPr id="62" name="Group 61">
            <a:extLst>
              <a:ext uri="{FF2B5EF4-FFF2-40B4-BE49-F238E27FC236}">
                <a16:creationId xmlns:a16="http://schemas.microsoft.com/office/drawing/2014/main" id="{039ED506-C3AE-7B9E-8E2C-8CC04EB8C523}"/>
              </a:ext>
            </a:extLst>
          </p:cNvPr>
          <p:cNvGrpSpPr/>
          <p:nvPr/>
        </p:nvGrpSpPr>
        <p:grpSpPr>
          <a:xfrm>
            <a:off x="6822651" y="2409522"/>
            <a:ext cx="585679" cy="448404"/>
            <a:chOff x="9380234" y="1720696"/>
            <a:chExt cx="668208" cy="546327"/>
          </a:xfrm>
        </p:grpSpPr>
        <p:pic>
          <p:nvPicPr>
            <p:cNvPr id="63" name="Graphic 62" descr="Database with solid fill">
              <a:extLst>
                <a:ext uri="{FF2B5EF4-FFF2-40B4-BE49-F238E27FC236}">
                  <a16:creationId xmlns:a16="http://schemas.microsoft.com/office/drawing/2014/main" id="{64DEC0F2-61A7-7D02-D838-304785483926}"/>
                </a:ext>
              </a:extLst>
            </p:cNvPr>
            <p:cNvPicPr>
              <a:picLocks noChangeAspect="1"/>
            </p:cNvPicPr>
            <p:nvPr/>
          </p:nvPicPr>
          <p:blipFill>
            <a:blip r:embed="rId33">
              <a:extLst>
                <a:ext uri="{96DAC541-7B7A-43D3-8B79-37D633B846F1}">
                  <asvg:svgBlip xmlns:asvg="http://schemas.microsoft.com/office/drawing/2016/SVG/main" r:embed="rId34"/>
                </a:ext>
              </a:extLst>
            </a:blip>
            <a:stretch>
              <a:fillRect/>
            </a:stretch>
          </p:blipFill>
          <p:spPr>
            <a:xfrm>
              <a:off x="9380234" y="1720696"/>
              <a:ext cx="371626" cy="371626"/>
            </a:xfrm>
            <a:prstGeom prst="rect">
              <a:avLst/>
            </a:prstGeom>
          </p:spPr>
        </p:pic>
        <p:pic>
          <p:nvPicPr>
            <p:cNvPr id="64" name="Graphic 63" descr="Database with solid fill">
              <a:extLst>
                <a:ext uri="{FF2B5EF4-FFF2-40B4-BE49-F238E27FC236}">
                  <a16:creationId xmlns:a16="http://schemas.microsoft.com/office/drawing/2014/main" id="{FB257357-5CA3-71E6-EC47-469CBD3C74DB}"/>
                </a:ext>
              </a:extLst>
            </p:cNvPr>
            <p:cNvPicPr>
              <a:picLocks noChangeAspect="1"/>
            </p:cNvPicPr>
            <p:nvPr/>
          </p:nvPicPr>
          <p:blipFill>
            <a:blip r:embed="rId35">
              <a:extLst>
                <a:ext uri="{96DAC541-7B7A-43D3-8B79-37D633B846F1}">
                  <asvg:svgBlip xmlns:asvg="http://schemas.microsoft.com/office/drawing/2016/SVG/main" r:embed="rId36"/>
                </a:ext>
              </a:extLst>
            </a:blip>
            <a:stretch>
              <a:fillRect/>
            </a:stretch>
          </p:blipFill>
          <p:spPr>
            <a:xfrm>
              <a:off x="9676816" y="1730944"/>
              <a:ext cx="371626" cy="371626"/>
            </a:xfrm>
            <a:prstGeom prst="rect">
              <a:avLst/>
            </a:prstGeom>
          </p:spPr>
        </p:pic>
        <p:pic>
          <p:nvPicPr>
            <p:cNvPr id="65" name="Graphic 64" descr="Database with solid fill">
              <a:extLst>
                <a:ext uri="{FF2B5EF4-FFF2-40B4-BE49-F238E27FC236}">
                  <a16:creationId xmlns:a16="http://schemas.microsoft.com/office/drawing/2014/main" id="{4A7823C2-6327-6121-D15F-A0357096CA1F}"/>
                </a:ext>
              </a:extLst>
            </p:cNvPr>
            <p:cNvPicPr>
              <a:picLocks noChangeAspect="1"/>
            </p:cNvPicPr>
            <p:nvPr/>
          </p:nvPicPr>
          <p:blipFill>
            <a:blip r:embed="rId37">
              <a:extLst>
                <a:ext uri="{96DAC541-7B7A-43D3-8B79-37D633B846F1}">
                  <asvg:svgBlip xmlns:asvg="http://schemas.microsoft.com/office/drawing/2016/SVG/main" r:embed="rId38"/>
                </a:ext>
              </a:extLst>
            </a:blip>
            <a:stretch>
              <a:fillRect/>
            </a:stretch>
          </p:blipFill>
          <p:spPr>
            <a:xfrm>
              <a:off x="9516231" y="1895397"/>
              <a:ext cx="371626" cy="371626"/>
            </a:xfrm>
            <a:prstGeom prst="rect">
              <a:avLst/>
            </a:prstGeom>
          </p:spPr>
        </p:pic>
      </p:grpSp>
      <p:sp>
        <p:nvSpPr>
          <p:cNvPr id="66" name="TextBox 65">
            <a:extLst>
              <a:ext uri="{FF2B5EF4-FFF2-40B4-BE49-F238E27FC236}">
                <a16:creationId xmlns:a16="http://schemas.microsoft.com/office/drawing/2014/main" id="{F48F225B-6D15-FC18-11E6-B2452BB16B3D}"/>
              </a:ext>
            </a:extLst>
          </p:cNvPr>
          <p:cNvSpPr txBox="1"/>
          <p:nvPr/>
        </p:nvSpPr>
        <p:spPr>
          <a:xfrm>
            <a:off x="5359433" y="2846457"/>
            <a:ext cx="1002388" cy="369332"/>
          </a:xfrm>
          <a:prstGeom prst="rect">
            <a:avLst/>
          </a:prstGeom>
          <a:noFill/>
        </p:spPr>
        <p:txBody>
          <a:bodyPr wrap="square" lIns="0" tIns="0" rIns="0" bIns="0">
            <a:spAutoFit/>
          </a:bodyPr>
          <a:lstStyle/>
          <a:p>
            <a:pPr algn="ctr" defTabSz="1097236"/>
            <a:r>
              <a:rPr lang="en-IN" sz="1200" dirty="0">
                <a:solidFill>
                  <a:srgbClr val="000000"/>
                </a:solidFill>
                <a:latin typeface="IBM Plex Sans" panose="020B0503050203000203" pitchFamily="34" charset="0"/>
                <a:ea typeface="Arial" panose="020B0604020202020204" pitchFamily="34" charset="0"/>
              </a:rPr>
              <a:t>Marts (R/T+DW) </a:t>
            </a:r>
            <a:endParaRPr lang="en-IN" sz="1200" dirty="0">
              <a:solidFill>
                <a:prstClr val="black"/>
              </a:solidFill>
              <a:latin typeface="IBM Plex Sans" panose="020B0503050203000203" pitchFamily="34" charset="0"/>
            </a:endParaRPr>
          </a:p>
        </p:txBody>
      </p:sp>
      <p:pic>
        <p:nvPicPr>
          <p:cNvPr id="69" name="Picture 8" descr="Graph Databases - M2M / IoT Integration Platform">
            <a:extLst>
              <a:ext uri="{FF2B5EF4-FFF2-40B4-BE49-F238E27FC236}">
                <a16:creationId xmlns:a16="http://schemas.microsoft.com/office/drawing/2014/main" id="{769CBAE0-6989-C1E3-8257-0CBAEEFF86B2}"/>
              </a:ext>
            </a:extLst>
          </p:cNvPr>
          <p:cNvPicPr>
            <a:picLocks noChangeAspect="1" noChangeArrowheads="1"/>
          </p:cNvPicPr>
          <p:nvPr/>
        </p:nvPicPr>
        <p:blipFill>
          <a:blip r:embed="rId39">
            <a:extLst>
              <a:ext uri="{28A0092B-C50C-407E-A947-70E740481C1C}">
                <a14:useLocalDpi xmlns:a14="http://schemas.microsoft.com/office/drawing/2010/main" val="0"/>
              </a:ext>
            </a:extLst>
          </a:blip>
          <a:srcRect/>
          <a:stretch>
            <a:fillRect/>
          </a:stretch>
        </p:blipFill>
        <p:spPr bwMode="auto">
          <a:xfrm>
            <a:off x="5658260" y="2465204"/>
            <a:ext cx="360000" cy="360000"/>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sp>
        <p:nvSpPr>
          <p:cNvPr id="70" name="TextBox 69">
            <a:extLst>
              <a:ext uri="{FF2B5EF4-FFF2-40B4-BE49-F238E27FC236}">
                <a16:creationId xmlns:a16="http://schemas.microsoft.com/office/drawing/2014/main" id="{DE52B595-492C-FBEB-0B9C-6BF3F0308545}"/>
              </a:ext>
            </a:extLst>
          </p:cNvPr>
          <p:cNvSpPr txBox="1"/>
          <p:nvPr/>
        </p:nvSpPr>
        <p:spPr>
          <a:xfrm>
            <a:off x="6186548" y="2846457"/>
            <a:ext cx="612000" cy="369332"/>
          </a:xfrm>
          <a:prstGeom prst="rect">
            <a:avLst/>
          </a:prstGeom>
          <a:noFill/>
        </p:spPr>
        <p:txBody>
          <a:bodyPr wrap="square" tIns="0" bIns="0">
            <a:spAutoFit/>
          </a:bodyPr>
          <a:lstStyle/>
          <a:p>
            <a:pPr algn="ctr" defTabSz="1097236"/>
            <a:r>
              <a:rPr lang="en-IN" sz="1200" dirty="0">
                <a:solidFill>
                  <a:srgbClr val="000000"/>
                </a:solidFill>
                <a:latin typeface="IBM Plex Sans" panose="020B0503050203000203" pitchFamily="34" charset="0"/>
                <a:ea typeface="Arial" panose="020B0604020202020204" pitchFamily="34" charset="0"/>
              </a:rPr>
              <a:t>Graph DB</a:t>
            </a:r>
            <a:endParaRPr lang="en-IN" sz="1200" dirty="0">
              <a:solidFill>
                <a:prstClr val="black"/>
              </a:solidFill>
              <a:latin typeface="IBM Plex Sans" panose="020B0503050203000203" pitchFamily="34" charset="0"/>
            </a:endParaRPr>
          </a:p>
        </p:txBody>
      </p:sp>
      <p:sp>
        <p:nvSpPr>
          <p:cNvPr id="67" name="TextBox 66">
            <a:extLst>
              <a:ext uri="{FF2B5EF4-FFF2-40B4-BE49-F238E27FC236}">
                <a16:creationId xmlns:a16="http://schemas.microsoft.com/office/drawing/2014/main" id="{F71DDE54-AF70-1809-CDF8-EF2EB1319E9D}"/>
              </a:ext>
            </a:extLst>
          </p:cNvPr>
          <p:cNvSpPr txBox="1"/>
          <p:nvPr/>
        </p:nvSpPr>
        <p:spPr>
          <a:xfrm>
            <a:off x="6786834" y="2846457"/>
            <a:ext cx="648000" cy="369332"/>
          </a:xfrm>
          <a:prstGeom prst="rect">
            <a:avLst/>
          </a:prstGeom>
          <a:noFill/>
        </p:spPr>
        <p:txBody>
          <a:bodyPr wrap="square" tIns="0" bIns="0">
            <a:spAutoFit/>
          </a:bodyPr>
          <a:lstStyle/>
          <a:p>
            <a:pPr algn="ctr" defTabSz="1097236"/>
            <a:r>
              <a:rPr lang="en-IN" sz="1200" i="1" dirty="0">
                <a:solidFill>
                  <a:srgbClr val="000000"/>
                </a:solidFill>
                <a:latin typeface="IBM Plex Sans" panose="020B0503050203000203" pitchFamily="34" charset="0"/>
                <a:ea typeface="Arial" panose="020B0604020202020204" pitchFamily="34" charset="0"/>
              </a:rPr>
              <a:t>Vector DB</a:t>
            </a:r>
            <a:endParaRPr lang="en-IN" sz="1200" i="1" dirty="0">
              <a:solidFill>
                <a:prstClr val="black"/>
              </a:solidFill>
              <a:latin typeface="IBM Plex Sans" panose="020B0503050203000203" pitchFamily="34" charset="0"/>
            </a:endParaRPr>
          </a:p>
        </p:txBody>
      </p:sp>
      <p:pic>
        <p:nvPicPr>
          <p:cNvPr id="103" name="Graphic 102" descr="Database with solid fill">
            <a:extLst>
              <a:ext uri="{FF2B5EF4-FFF2-40B4-BE49-F238E27FC236}">
                <a16:creationId xmlns:a16="http://schemas.microsoft.com/office/drawing/2014/main" id="{2A6F21A8-51DB-0CAE-8269-6B0FC837FBCB}"/>
              </a:ext>
            </a:extLst>
          </p:cNvPr>
          <p:cNvPicPr>
            <a:picLocks noChangeAspect="1"/>
          </p:cNvPicPr>
          <p:nvPr/>
        </p:nvPicPr>
        <p:blipFill>
          <a:blip r:embed="rId37">
            <a:extLst>
              <a:ext uri="{96DAC541-7B7A-43D3-8B79-37D633B846F1}">
                <asvg:svgBlip xmlns:asvg="http://schemas.microsoft.com/office/drawing/2016/SVG/main" r:embed="rId40"/>
              </a:ext>
            </a:extLst>
          </a:blip>
          <a:stretch>
            <a:fillRect/>
          </a:stretch>
        </p:blipFill>
        <p:spPr>
          <a:xfrm>
            <a:off x="6240631" y="2390626"/>
            <a:ext cx="468000" cy="468000"/>
          </a:xfrm>
          <a:prstGeom prst="rect">
            <a:avLst/>
          </a:prstGeom>
        </p:spPr>
      </p:pic>
      <p:pic>
        <p:nvPicPr>
          <p:cNvPr id="118" name="Picture 8" descr="Zero-Copy&quot; Hybrid Bursting with No App Changes">
            <a:extLst>
              <a:ext uri="{FF2B5EF4-FFF2-40B4-BE49-F238E27FC236}">
                <a16:creationId xmlns:a16="http://schemas.microsoft.com/office/drawing/2014/main" id="{A348C8E4-54BF-64A4-6927-5733DCA73402}"/>
              </a:ext>
            </a:extLst>
          </p:cNvPr>
          <p:cNvPicPr>
            <a:picLocks noChangeAspect="1" noChangeArrowheads="1"/>
          </p:cNvPicPr>
          <p:nvPr/>
        </p:nvPicPr>
        <p:blipFill>
          <a:blip r:embed="rId41">
            <a:extLst>
              <a:ext uri="{28A0092B-C50C-407E-A947-70E740481C1C}">
                <a14:useLocalDpi xmlns:a14="http://schemas.microsoft.com/office/drawing/2010/main" val="0"/>
              </a:ext>
            </a:extLst>
          </a:blip>
          <a:srcRect/>
          <a:stretch>
            <a:fillRect/>
          </a:stretch>
        </p:blipFill>
        <p:spPr bwMode="auto">
          <a:xfrm>
            <a:off x="4779020" y="2357826"/>
            <a:ext cx="504000" cy="504000"/>
          </a:xfrm>
          <a:prstGeom prst="rect">
            <a:avLst/>
          </a:prstGeom>
          <a:noFill/>
          <a:extLst>
            <a:ext uri="{909E8E84-426E-40DD-AFC4-6F175D3DCCD1}">
              <a14:hiddenFill xmlns:a14="http://schemas.microsoft.com/office/drawing/2010/main">
                <a:solidFill>
                  <a:srgbClr val="FFFFFF"/>
                </a:solidFill>
              </a14:hiddenFill>
            </a:ext>
          </a:extLst>
        </p:spPr>
      </p:pic>
      <p:sp>
        <p:nvSpPr>
          <p:cNvPr id="119" name="TextBox 118">
            <a:extLst>
              <a:ext uri="{FF2B5EF4-FFF2-40B4-BE49-F238E27FC236}">
                <a16:creationId xmlns:a16="http://schemas.microsoft.com/office/drawing/2014/main" id="{F4C2397D-4C83-E31B-981B-C50238901096}"/>
              </a:ext>
            </a:extLst>
          </p:cNvPr>
          <p:cNvSpPr txBox="1"/>
          <p:nvPr/>
        </p:nvSpPr>
        <p:spPr>
          <a:xfrm>
            <a:off x="4546967" y="2846457"/>
            <a:ext cx="1002388" cy="369332"/>
          </a:xfrm>
          <a:prstGeom prst="rect">
            <a:avLst/>
          </a:prstGeom>
          <a:noFill/>
        </p:spPr>
        <p:txBody>
          <a:bodyPr wrap="square" tIns="0" bIns="0" rtlCol="0">
            <a:spAutoFit/>
          </a:bodyPr>
          <a:lstStyle/>
          <a:p>
            <a:pPr algn="ctr" defTabSz="1097236"/>
            <a:r>
              <a:rPr lang="en-IN" sz="1200" dirty="0">
                <a:solidFill>
                  <a:prstClr val="black"/>
                </a:solidFill>
                <a:latin typeface="IBM Plex Sans" panose="020B0503050203000203" pitchFamily="34" charset="0"/>
              </a:rPr>
              <a:t>Obj. Store (+archive)</a:t>
            </a:r>
          </a:p>
        </p:txBody>
      </p:sp>
      <p:sp>
        <p:nvSpPr>
          <p:cNvPr id="124" name="Rectangle 123">
            <a:extLst>
              <a:ext uri="{FF2B5EF4-FFF2-40B4-BE49-F238E27FC236}">
                <a16:creationId xmlns:a16="http://schemas.microsoft.com/office/drawing/2014/main" id="{A4447E9A-71F7-EEE7-6D31-104A369FA5B7}"/>
              </a:ext>
            </a:extLst>
          </p:cNvPr>
          <p:cNvSpPr/>
          <p:nvPr/>
        </p:nvSpPr>
        <p:spPr>
          <a:xfrm>
            <a:off x="4620877" y="3362559"/>
            <a:ext cx="3505217" cy="1608947"/>
          </a:xfrm>
          <a:prstGeom prst="rect">
            <a:avLst/>
          </a:prstGeom>
          <a:noFill/>
          <a:ln w="12700">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defTabSz="1097236"/>
            <a:r>
              <a:rPr lang="en-IN" sz="1200" dirty="0">
                <a:solidFill>
                  <a:prstClr val="black"/>
                </a:solidFill>
                <a:latin typeface="IBM Plex Sans" panose="020B0503050203000203" pitchFamily="34" charset="0"/>
              </a:rPr>
              <a:t>Data Processing across storage </a:t>
            </a:r>
          </a:p>
        </p:txBody>
      </p:sp>
      <p:sp>
        <p:nvSpPr>
          <p:cNvPr id="127" name="Rectangle 126">
            <a:extLst>
              <a:ext uri="{FF2B5EF4-FFF2-40B4-BE49-F238E27FC236}">
                <a16:creationId xmlns:a16="http://schemas.microsoft.com/office/drawing/2014/main" id="{4845CE7C-B71E-42B8-3BE7-63EDAB805759}"/>
              </a:ext>
            </a:extLst>
          </p:cNvPr>
          <p:cNvSpPr/>
          <p:nvPr/>
        </p:nvSpPr>
        <p:spPr>
          <a:xfrm>
            <a:off x="4691626" y="3703430"/>
            <a:ext cx="3348000" cy="244867"/>
          </a:xfrm>
          <a:prstGeom prst="rect">
            <a:avLst/>
          </a:prstGeom>
          <a:solidFill>
            <a:schemeClr val="bg1">
              <a:lumMod val="95000"/>
            </a:schemeClr>
          </a:solidFill>
          <a:ln w="12700">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097236"/>
            <a:r>
              <a:rPr lang="en-IN" sz="1200" dirty="0">
                <a:solidFill>
                  <a:prstClr val="black"/>
                </a:solidFill>
                <a:latin typeface="IBM Plex Sans" panose="020B0503050203000203" pitchFamily="34" charset="0"/>
              </a:rPr>
              <a:t>Real-time Stream Processing </a:t>
            </a:r>
          </a:p>
        </p:txBody>
      </p:sp>
      <p:sp>
        <p:nvSpPr>
          <p:cNvPr id="128" name="Rectangle 127">
            <a:extLst>
              <a:ext uri="{FF2B5EF4-FFF2-40B4-BE49-F238E27FC236}">
                <a16:creationId xmlns:a16="http://schemas.microsoft.com/office/drawing/2014/main" id="{3AD9A31D-937F-67F8-88A8-BFCA856AC159}"/>
              </a:ext>
            </a:extLst>
          </p:cNvPr>
          <p:cNvSpPr/>
          <p:nvPr/>
        </p:nvSpPr>
        <p:spPr>
          <a:xfrm>
            <a:off x="4688492" y="4017524"/>
            <a:ext cx="3348000" cy="244867"/>
          </a:xfrm>
          <a:prstGeom prst="rect">
            <a:avLst/>
          </a:prstGeom>
          <a:solidFill>
            <a:schemeClr val="bg1">
              <a:lumMod val="95000"/>
            </a:schemeClr>
          </a:solidFill>
          <a:ln w="12700">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097236"/>
            <a:r>
              <a:rPr lang="en-GB" sz="1200" dirty="0">
                <a:solidFill>
                  <a:prstClr val="black"/>
                </a:solidFill>
                <a:latin typeface="IBM Plex Sans" panose="020B0503050203000203" pitchFamily="34" charset="0"/>
              </a:rPr>
              <a:t>Batch data Transformation and </a:t>
            </a:r>
            <a:r>
              <a:rPr lang="en-IN" sz="1200" dirty="0">
                <a:solidFill>
                  <a:prstClr val="black"/>
                </a:solidFill>
                <a:latin typeface="IBM Plex Sans" panose="020B0503050203000203" pitchFamily="34" charset="0"/>
              </a:rPr>
              <a:t>Processing</a:t>
            </a:r>
          </a:p>
        </p:txBody>
      </p:sp>
      <p:sp>
        <p:nvSpPr>
          <p:cNvPr id="129" name="Rectangle 128">
            <a:extLst>
              <a:ext uri="{FF2B5EF4-FFF2-40B4-BE49-F238E27FC236}">
                <a16:creationId xmlns:a16="http://schemas.microsoft.com/office/drawing/2014/main" id="{4E9BCEB8-B70A-B6A3-A6CB-82AF2D2023F1}"/>
              </a:ext>
            </a:extLst>
          </p:cNvPr>
          <p:cNvSpPr/>
          <p:nvPr/>
        </p:nvSpPr>
        <p:spPr>
          <a:xfrm>
            <a:off x="4698259" y="4328964"/>
            <a:ext cx="1548000" cy="244867"/>
          </a:xfrm>
          <a:prstGeom prst="rect">
            <a:avLst/>
          </a:prstGeom>
          <a:solidFill>
            <a:schemeClr val="bg1">
              <a:lumMod val="95000"/>
            </a:schemeClr>
          </a:solidFill>
          <a:ln w="12700">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097236"/>
            <a:r>
              <a:rPr lang="en-US" sz="1200" dirty="0">
                <a:solidFill>
                  <a:prstClr val="black"/>
                </a:solidFill>
                <a:latin typeface="IBM Plex Sans" panose="020B0503050203000203" pitchFamily="34" charset="0"/>
              </a:rPr>
              <a:t>AI / ML processing</a:t>
            </a:r>
            <a:endParaRPr lang="en-IN" sz="1200" dirty="0">
              <a:solidFill>
                <a:prstClr val="black"/>
              </a:solidFill>
              <a:latin typeface="IBM Plex Sans" panose="020B0503050203000203" pitchFamily="34" charset="0"/>
            </a:endParaRPr>
          </a:p>
        </p:txBody>
      </p:sp>
      <p:sp>
        <p:nvSpPr>
          <p:cNvPr id="130" name="Rectangle 129">
            <a:extLst>
              <a:ext uri="{FF2B5EF4-FFF2-40B4-BE49-F238E27FC236}">
                <a16:creationId xmlns:a16="http://schemas.microsoft.com/office/drawing/2014/main" id="{DF328200-CFF5-5B5A-8969-3C7F2E5A9349}"/>
              </a:ext>
            </a:extLst>
          </p:cNvPr>
          <p:cNvSpPr/>
          <p:nvPr/>
        </p:nvSpPr>
        <p:spPr>
          <a:xfrm>
            <a:off x="4708026" y="4640404"/>
            <a:ext cx="3348000" cy="244867"/>
          </a:xfrm>
          <a:prstGeom prst="rect">
            <a:avLst/>
          </a:prstGeom>
          <a:solidFill>
            <a:schemeClr val="bg1">
              <a:lumMod val="95000"/>
            </a:schemeClr>
          </a:solidFill>
          <a:ln w="12700">
            <a:solidFill>
              <a:schemeClr val="bg1">
                <a:lumMod val="7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097236"/>
            <a:r>
              <a:rPr lang="en-US" sz="1200" i="1" dirty="0">
                <a:solidFill>
                  <a:prstClr val="black"/>
                </a:solidFill>
                <a:latin typeface="IBM Plex Sans" panose="020B0503050203000203" pitchFamily="34" charset="0"/>
              </a:rPr>
              <a:t>Large Language Models</a:t>
            </a:r>
            <a:endParaRPr lang="en-IN" sz="1200" i="1" dirty="0">
              <a:solidFill>
                <a:prstClr val="black"/>
              </a:solidFill>
              <a:latin typeface="IBM Plex Sans" panose="020B0503050203000203" pitchFamily="34" charset="0"/>
            </a:endParaRPr>
          </a:p>
        </p:txBody>
      </p:sp>
      <p:sp>
        <p:nvSpPr>
          <p:cNvPr id="131" name="Rectangle 130">
            <a:extLst>
              <a:ext uri="{FF2B5EF4-FFF2-40B4-BE49-F238E27FC236}">
                <a16:creationId xmlns:a16="http://schemas.microsoft.com/office/drawing/2014/main" id="{849F1701-1C8A-CFD8-EB32-167F86FEE8D8}"/>
              </a:ext>
            </a:extLst>
          </p:cNvPr>
          <p:cNvSpPr/>
          <p:nvPr/>
        </p:nvSpPr>
        <p:spPr>
          <a:xfrm>
            <a:off x="6308492" y="4324790"/>
            <a:ext cx="1728000" cy="244867"/>
          </a:xfrm>
          <a:prstGeom prst="rect">
            <a:avLst/>
          </a:prstGeom>
          <a:solidFill>
            <a:schemeClr val="bg1">
              <a:lumMod val="95000"/>
            </a:schemeClr>
          </a:solidFill>
          <a:ln w="12700">
            <a:solidFill>
              <a:schemeClr val="bg1">
                <a:lumMod val="7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tIns="0" bIns="0" rtlCol="0" anchor="ctr"/>
          <a:lstStyle/>
          <a:p>
            <a:pPr algn="ctr" defTabSz="1097236"/>
            <a:r>
              <a:rPr lang="en-US" sz="1200" i="1" dirty="0">
                <a:solidFill>
                  <a:prstClr val="black"/>
                </a:solidFill>
                <a:latin typeface="IBM Plex Sans" panose="020B0503050203000203" pitchFamily="34" charset="0"/>
              </a:rPr>
              <a:t>Gen AI pre-processing</a:t>
            </a:r>
            <a:endParaRPr lang="en-IN" sz="1200" i="1" dirty="0">
              <a:solidFill>
                <a:prstClr val="black"/>
              </a:solidFill>
              <a:latin typeface="IBM Plex Sans" panose="020B0503050203000203" pitchFamily="34" charset="0"/>
            </a:endParaRPr>
          </a:p>
        </p:txBody>
      </p:sp>
      <p:pic>
        <p:nvPicPr>
          <p:cNvPr id="132" name="Picture 131" descr="A blue cylinder with white letters on it&#10;&#10;Description automatically generated">
            <a:extLst>
              <a:ext uri="{FF2B5EF4-FFF2-40B4-BE49-F238E27FC236}">
                <a16:creationId xmlns:a16="http://schemas.microsoft.com/office/drawing/2014/main" id="{E543C5F8-8782-17B9-0737-E15BCE902462}"/>
              </a:ext>
            </a:extLst>
          </p:cNvPr>
          <p:cNvPicPr>
            <a:picLocks noChangeAspect="1"/>
          </p:cNvPicPr>
          <p:nvPr/>
        </p:nvPicPr>
        <p:blipFill>
          <a:blip r:embed="rId28">
            <a:grayscl/>
          </a:blip>
          <a:stretch>
            <a:fillRect/>
          </a:stretch>
        </p:blipFill>
        <p:spPr>
          <a:xfrm>
            <a:off x="7570301" y="2417933"/>
            <a:ext cx="396000" cy="396000"/>
          </a:xfrm>
          <a:prstGeom prst="rect">
            <a:avLst/>
          </a:prstGeom>
        </p:spPr>
      </p:pic>
      <p:sp>
        <p:nvSpPr>
          <p:cNvPr id="133" name="TextBox 132">
            <a:extLst>
              <a:ext uri="{FF2B5EF4-FFF2-40B4-BE49-F238E27FC236}">
                <a16:creationId xmlns:a16="http://schemas.microsoft.com/office/drawing/2014/main" id="{B3602967-A3A5-B2B9-80B4-BD80217FBF65}"/>
              </a:ext>
            </a:extLst>
          </p:cNvPr>
          <p:cNvSpPr txBox="1"/>
          <p:nvPr/>
        </p:nvSpPr>
        <p:spPr>
          <a:xfrm>
            <a:off x="7442916" y="2850226"/>
            <a:ext cx="648000" cy="369332"/>
          </a:xfrm>
          <a:prstGeom prst="rect">
            <a:avLst/>
          </a:prstGeom>
          <a:noFill/>
        </p:spPr>
        <p:txBody>
          <a:bodyPr wrap="square" tIns="0" bIns="0">
            <a:spAutoFit/>
          </a:bodyPr>
          <a:lstStyle/>
          <a:p>
            <a:pPr algn="ctr" defTabSz="1097236"/>
            <a:r>
              <a:rPr lang="en-IN" sz="1200" i="1" dirty="0">
                <a:solidFill>
                  <a:srgbClr val="000000"/>
                </a:solidFill>
                <a:latin typeface="IBM Plex Sans" panose="020B0503050203000203" pitchFamily="34" charset="0"/>
                <a:ea typeface="Arial" panose="020B0604020202020204" pitchFamily="34" charset="0"/>
              </a:rPr>
              <a:t>Other NoSQL</a:t>
            </a:r>
            <a:endParaRPr lang="en-IN" sz="1200" i="1" dirty="0">
              <a:solidFill>
                <a:prstClr val="black"/>
              </a:solidFill>
              <a:latin typeface="IBM Plex Sans" panose="020B0503050203000203" pitchFamily="34" charset="0"/>
            </a:endParaRPr>
          </a:p>
        </p:txBody>
      </p:sp>
      <p:sp>
        <p:nvSpPr>
          <p:cNvPr id="11" name="Rectangle 10">
            <a:extLst>
              <a:ext uri="{FF2B5EF4-FFF2-40B4-BE49-F238E27FC236}">
                <a16:creationId xmlns:a16="http://schemas.microsoft.com/office/drawing/2014/main" id="{A302C291-A489-D8B1-3D01-6C1116A8F42C}"/>
              </a:ext>
            </a:extLst>
          </p:cNvPr>
          <p:cNvSpPr/>
          <p:nvPr/>
        </p:nvSpPr>
        <p:spPr>
          <a:xfrm>
            <a:off x="4628238" y="688281"/>
            <a:ext cx="1080000" cy="1248421"/>
          </a:xfrm>
          <a:prstGeom prst="rect">
            <a:avLst/>
          </a:prstGeom>
          <a:solidFill>
            <a:schemeClr val="bg1"/>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defTabSz="1097236"/>
            <a:r>
              <a:rPr lang="en-IN" sz="1200" dirty="0">
                <a:solidFill>
                  <a:schemeClr val="tx1">
                    <a:lumMod val="75000"/>
                    <a:lumOff val="25000"/>
                  </a:schemeClr>
                </a:solidFill>
                <a:latin typeface="IBM Plex Sans" panose="020B0503050203000203" pitchFamily="34" charset="0"/>
              </a:rPr>
              <a:t>Lake</a:t>
            </a:r>
          </a:p>
        </p:txBody>
      </p:sp>
      <p:sp>
        <p:nvSpPr>
          <p:cNvPr id="135" name="Rectangle 134">
            <a:extLst>
              <a:ext uri="{FF2B5EF4-FFF2-40B4-BE49-F238E27FC236}">
                <a16:creationId xmlns:a16="http://schemas.microsoft.com/office/drawing/2014/main" id="{339CEC83-CCFB-6329-5DC1-F6B397BB877C}"/>
              </a:ext>
            </a:extLst>
          </p:cNvPr>
          <p:cNvSpPr/>
          <p:nvPr/>
        </p:nvSpPr>
        <p:spPr>
          <a:xfrm>
            <a:off x="5826707" y="688281"/>
            <a:ext cx="1080000" cy="1242014"/>
          </a:xfrm>
          <a:prstGeom prst="rect">
            <a:avLst/>
          </a:prstGeom>
          <a:solidFill>
            <a:schemeClr val="bg1"/>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defTabSz="1097236"/>
            <a:r>
              <a:rPr lang="en-IN" sz="1200" dirty="0">
                <a:solidFill>
                  <a:schemeClr val="tx1">
                    <a:lumMod val="75000"/>
                    <a:lumOff val="25000"/>
                  </a:schemeClr>
                </a:solidFill>
                <a:latin typeface="IBM Plex Sans" panose="020B0503050203000203" pitchFamily="34" charset="0"/>
              </a:rPr>
              <a:t>Warehouse</a:t>
            </a:r>
          </a:p>
        </p:txBody>
      </p:sp>
      <p:sp>
        <p:nvSpPr>
          <p:cNvPr id="137" name="Rectangle 136">
            <a:extLst>
              <a:ext uri="{FF2B5EF4-FFF2-40B4-BE49-F238E27FC236}">
                <a16:creationId xmlns:a16="http://schemas.microsoft.com/office/drawing/2014/main" id="{ACEF5444-8AE3-3E2C-E1B7-587F686EC7EA}"/>
              </a:ext>
            </a:extLst>
          </p:cNvPr>
          <p:cNvSpPr/>
          <p:nvPr/>
        </p:nvSpPr>
        <p:spPr>
          <a:xfrm>
            <a:off x="7024036" y="693978"/>
            <a:ext cx="1080000" cy="1242014"/>
          </a:xfrm>
          <a:prstGeom prst="rect">
            <a:avLst/>
          </a:prstGeom>
          <a:solidFill>
            <a:schemeClr val="bg1"/>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defTabSz="1097236"/>
            <a:r>
              <a:rPr lang="en-IN" sz="1200" dirty="0">
                <a:solidFill>
                  <a:schemeClr val="tx1">
                    <a:lumMod val="75000"/>
                    <a:lumOff val="25000"/>
                  </a:schemeClr>
                </a:solidFill>
                <a:latin typeface="IBM Plex Sans" panose="020B0503050203000203" pitchFamily="34" charset="0"/>
              </a:rPr>
              <a:t>Data Prod.</a:t>
            </a:r>
          </a:p>
        </p:txBody>
      </p:sp>
      <p:sp>
        <p:nvSpPr>
          <p:cNvPr id="150" name="Rectangle 149">
            <a:extLst>
              <a:ext uri="{FF2B5EF4-FFF2-40B4-BE49-F238E27FC236}">
                <a16:creationId xmlns:a16="http://schemas.microsoft.com/office/drawing/2014/main" id="{74ED0CC2-4186-2C89-BB8E-F04FA955DBFB}"/>
              </a:ext>
            </a:extLst>
          </p:cNvPr>
          <p:cNvSpPr/>
          <p:nvPr/>
        </p:nvSpPr>
        <p:spPr>
          <a:xfrm>
            <a:off x="4619956" y="1059903"/>
            <a:ext cx="3478437" cy="256401"/>
          </a:xfrm>
          <a:prstGeom prst="rect">
            <a:avLst/>
          </a:prstGeom>
          <a:solidFill>
            <a:schemeClr val="bg1">
              <a:lumMod val="95000"/>
              <a:alpha val="50000"/>
            </a:schemeClr>
          </a:solidFill>
          <a:ln w="12700">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097236"/>
            <a:endParaRPr lang="en-IN" sz="1100" dirty="0">
              <a:solidFill>
                <a:prstClr val="black"/>
              </a:solidFill>
              <a:latin typeface="IBM Plex Sans" panose="020B0503050203000203" pitchFamily="34" charset="0"/>
            </a:endParaRPr>
          </a:p>
        </p:txBody>
      </p:sp>
      <p:sp>
        <p:nvSpPr>
          <p:cNvPr id="151" name="Rectangle 150">
            <a:extLst>
              <a:ext uri="{FF2B5EF4-FFF2-40B4-BE49-F238E27FC236}">
                <a16:creationId xmlns:a16="http://schemas.microsoft.com/office/drawing/2014/main" id="{349D2358-67FA-DD99-D301-540F45858D3C}"/>
              </a:ext>
            </a:extLst>
          </p:cNvPr>
          <p:cNvSpPr/>
          <p:nvPr/>
        </p:nvSpPr>
        <p:spPr>
          <a:xfrm>
            <a:off x="4619956" y="1318540"/>
            <a:ext cx="3478437" cy="256401"/>
          </a:xfrm>
          <a:prstGeom prst="rect">
            <a:avLst/>
          </a:prstGeom>
          <a:solidFill>
            <a:schemeClr val="bg1">
              <a:lumMod val="95000"/>
              <a:alpha val="50000"/>
            </a:schemeClr>
          </a:solidFill>
          <a:ln w="12700">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097236"/>
            <a:endParaRPr lang="en-IN" sz="1100" dirty="0">
              <a:solidFill>
                <a:prstClr val="black"/>
              </a:solidFill>
              <a:latin typeface="IBM Plex Sans" panose="020B0503050203000203" pitchFamily="34" charset="0"/>
            </a:endParaRPr>
          </a:p>
        </p:txBody>
      </p:sp>
      <p:sp>
        <p:nvSpPr>
          <p:cNvPr id="152" name="Rectangle 151">
            <a:extLst>
              <a:ext uri="{FF2B5EF4-FFF2-40B4-BE49-F238E27FC236}">
                <a16:creationId xmlns:a16="http://schemas.microsoft.com/office/drawing/2014/main" id="{9519781E-1C35-C6FF-B682-8213DD254CA4}"/>
              </a:ext>
            </a:extLst>
          </p:cNvPr>
          <p:cNvSpPr/>
          <p:nvPr/>
        </p:nvSpPr>
        <p:spPr>
          <a:xfrm>
            <a:off x="4619956" y="1577177"/>
            <a:ext cx="3478437" cy="256401"/>
          </a:xfrm>
          <a:prstGeom prst="rect">
            <a:avLst/>
          </a:prstGeom>
          <a:solidFill>
            <a:schemeClr val="bg1">
              <a:lumMod val="95000"/>
              <a:alpha val="50000"/>
            </a:schemeClr>
          </a:solidFill>
          <a:ln w="12700">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097236"/>
            <a:endParaRPr lang="en-IN" sz="1100" dirty="0">
              <a:solidFill>
                <a:prstClr val="black"/>
              </a:solidFill>
              <a:latin typeface="IBM Plex Sans" panose="020B0503050203000203" pitchFamily="34" charset="0"/>
            </a:endParaRPr>
          </a:p>
        </p:txBody>
      </p:sp>
      <p:pic>
        <p:nvPicPr>
          <p:cNvPr id="154" name="Graphic 153" descr="Document with solid fill">
            <a:extLst>
              <a:ext uri="{FF2B5EF4-FFF2-40B4-BE49-F238E27FC236}">
                <a16:creationId xmlns:a16="http://schemas.microsoft.com/office/drawing/2014/main" id="{E231D18F-A8ED-A98A-91BA-100B0C4B04E6}"/>
              </a:ext>
            </a:extLst>
          </p:cNvPr>
          <p:cNvPicPr>
            <a:picLocks noChangeAspect="1"/>
          </p:cNvPicPr>
          <p:nvPr/>
        </p:nvPicPr>
        <p:blipFill>
          <a:blip r:embed="rId42">
            <a:extLst>
              <a:ext uri="{96DAC541-7B7A-43D3-8B79-37D633B846F1}">
                <asvg:svgBlip xmlns:asvg="http://schemas.microsoft.com/office/drawing/2016/SVG/main" r:embed="rId43"/>
              </a:ext>
            </a:extLst>
          </a:blip>
          <a:stretch>
            <a:fillRect/>
          </a:stretch>
        </p:blipFill>
        <p:spPr>
          <a:xfrm>
            <a:off x="4797862" y="1086408"/>
            <a:ext cx="196238" cy="196238"/>
          </a:xfrm>
          <a:prstGeom prst="rect">
            <a:avLst/>
          </a:prstGeom>
        </p:spPr>
      </p:pic>
      <p:pic>
        <p:nvPicPr>
          <p:cNvPr id="155" name="Graphic 154" descr="Document with solid fill">
            <a:extLst>
              <a:ext uri="{FF2B5EF4-FFF2-40B4-BE49-F238E27FC236}">
                <a16:creationId xmlns:a16="http://schemas.microsoft.com/office/drawing/2014/main" id="{2CE5C1BF-488A-6B25-AD4A-63EC3F769107}"/>
              </a:ext>
            </a:extLst>
          </p:cNvPr>
          <p:cNvPicPr>
            <a:picLocks noChangeAspect="1"/>
          </p:cNvPicPr>
          <p:nvPr/>
        </p:nvPicPr>
        <p:blipFill>
          <a:blip r:embed="rId42">
            <a:extLst>
              <a:ext uri="{96DAC541-7B7A-43D3-8B79-37D633B846F1}">
                <asvg:svgBlip xmlns:asvg="http://schemas.microsoft.com/office/drawing/2016/SVG/main" r:embed="rId43"/>
              </a:ext>
            </a:extLst>
          </a:blip>
          <a:stretch>
            <a:fillRect/>
          </a:stretch>
        </p:blipFill>
        <p:spPr>
          <a:xfrm>
            <a:off x="4996644" y="1086408"/>
            <a:ext cx="196238" cy="196238"/>
          </a:xfrm>
          <a:prstGeom prst="rect">
            <a:avLst/>
          </a:prstGeom>
        </p:spPr>
      </p:pic>
      <p:pic>
        <p:nvPicPr>
          <p:cNvPr id="156" name="Graphic 155" descr="Document with solid fill">
            <a:extLst>
              <a:ext uri="{FF2B5EF4-FFF2-40B4-BE49-F238E27FC236}">
                <a16:creationId xmlns:a16="http://schemas.microsoft.com/office/drawing/2014/main" id="{59716446-8CD6-C5DF-197A-94F7A8E7AF38}"/>
              </a:ext>
            </a:extLst>
          </p:cNvPr>
          <p:cNvPicPr>
            <a:picLocks noChangeAspect="1"/>
          </p:cNvPicPr>
          <p:nvPr/>
        </p:nvPicPr>
        <p:blipFill>
          <a:blip r:embed="rId42">
            <a:extLst>
              <a:ext uri="{96DAC541-7B7A-43D3-8B79-37D633B846F1}">
                <asvg:svgBlip xmlns:asvg="http://schemas.microsoft.com/office/drawing/2016/SVG/main" r:embed="rId43"/>
              </a:ext>
            </a:extLst>
          </a:blip>
          <a:stretch>
            <a:fillRect/>
          </a:stretch>
        </p:blipFill>
        <p:spPr>
          <a:xfrm>
            <a:off x="5195426" y="1086408"/>
            <a:ext cx="196238" cy="196238"/>
          </a:xfrm>
          <a:prstGeom prst="rect">
            <a:avLst/>
          </a:prstGeom>
        </p:spPr>
      </p:pic>
      <p:pic>
        <p:nvPicPr>
          <p:cNvPr id="157" name="Graphic 156" descr="Document with solid fill">
            <a:extLst>
              <a:ext uri="{FF2B5EF4-FFF2-40B4-BE49-F238E27FC236}">
                <a16:creationId xmlns:a16="http://schemas.microsoft.com/office/drawing/2014/main" id="{FCEB8E79-FDD9-7738-69C7-EAB234C53861}"/>
              </a:ext>
            </a:extLst>
          </p:cNvPr>
          <p:cNvPicPr>
            <a:picLocks noChangeAspect="1"/>
          </p:cNvPicPr>
          <p:nvPr/>
        </p:nvPicPr>
        <p:blipFill>
          <a:blip r:embed="rId42">
            <a:extLst>
              <a:ext uri="{96DAC541-7B7A-43D3-8B79-37D633B846F1}">
                <asvg:svgBlip xmlns:asvg="http://schemas.microsoft.com/office/drawing/2016/SVG/main" r:embed="rId43"/>
              </a:ext>
            </a:extLst>
          </a:blip>
          <a:stretch>
            <a:fillRect/>
          </a:stretch>
        </p:blipFill>
        <p:spPr>
          <a:xfrm>
            <a:off x="4802146" y="1344687"/>
            <a:ext cx="196238" cy="196238"/>
          </a:xfrm>
          <a:prstGeom prst="rect">
            <a:avLst/>
          </a:prstGeom>
        </p:spPr>
      </p:pic>
      <p:pic>
        <p:nvPicPr>
          <p:cNvPr id="158" name="Graphic 157" descr="Document with solid fill">
            <a:extLst>
              <a:ext uri="{FF2B5EF4-FFF2-40B4-BE49-F238E27FC236}">
                <a16:creationId xmlns:a16="http://schemas.microsoft.com/office/drawing/2014/main" id="{C62C0FEA-E799-117A-F799-7FE09746229A}"/>
              </a:ext>
            </a:extLst>
          </p:cNvPr>
          <p:cNvPicPr>
            <a:picLocks noChangeAspect="1"/>
          </p:cNvPicPr>
          <p:nvPr/>
        </p:nvPicPr>
        <p:blipFill>
          <a:blip r:embed="rId42">
            <a:extLst>
              <a:ext uri="{96DAC541-7B7A-43D3-8B79-37D633B846F1}">
                <asvg:svgBlip xmlns:asvg="http://schemas.microsoft.com/office/drawing/2016/SVG/main" r:embed="rId43"/>
              </a:ext>
            </a:extLst>
          </a:blip>
          <a:stretch>
            <a:fillRect/>
          </a:stretch>
        </p:blipFill>
        <p:spPr>
          <a:xfrm>
            <a:off x="5000928" y="1344687"/>
            <a:ext cx="196238" cy="196238"/>
          </a:xfrm>
          <a:prstGeom prst="rect">
            <a:avLst/>
          </a:prstGeom>
        </p:spPr>
      </p:pic>
      <p:pic>
        <p:nvPicPr>
          <p:cNvPr id="160" name="Graphic 159" descr="Document with solid fill">
            <a:extLst>
              <a:ext uri="{FF2B5EF4-FFF2-40B4-BE49-F238E27FC236}">
                <a16:creationId xmlns:a16="http://schemas.microsoft.com/office/drawing/2014/main" id="{B7D87FEC-48E0-473F-AC23-0D95F5BAA81C}"/>
              </a:ext>
            </a:extLst>
          </p:cNvPr>
          <p:cNvPicPr>
            <a:picLocks noChangeAspect="1"/>
          </p:cNvPicPr>
          <p:nvPr/>
        </p:nvPicPr>
        <p:blipFill>
          <a:blip r:embed="rId42">
            <a:extLst>
              <a:ext uri="{96DAC541-7B7A-43D3-8B79-37D633B846F1}">
                <asvg:svgBlip xmlns:asvg="http://schemas.microsoft.com/office/drawing/2016/SVG/main" r:embed="rId43"/>
              </a:ext>
            </a:extLst>
          </a:blip>
          <a:stretch>
            <a:fillRect/>
          </a:stretch>
        </p:blipFill>
        <p:spPr>
          <a:xfrm>
            <a:off x="4806430" y="1602966"/>
            <a:ext cx="196238" cy="196238"/>
          </a:xfrm>
          <a:prstGeom prst="rect">
            <a:avLst/>
          </a:prstGeom>
        </p:spPr>
      </p:pic>
      <p:pic>
        <p:nvPicPr>
          <p:cNvPr id="161" name="Graphic 160" descr="Document with solid fill">
            <a:extLst>
              <a:ext uri="{FF2B5EF4-FFF2-40B4-BE49-F238E27FC236}">
                <a16:creationId xmlns:a16="http://schemas.microsoft.com/office/drawing/2014/main" id="{442A5E28-9088-5A6E-6178-FF98D2B36126}"/>
              </a:ext>
            </a:extLst>
          </p:cNvPr>
          <p:cNvPicPr>
            <a:picLocks noChangeAspect="1"/>
          </p:cNvPicPr>
          <p:nvPr/>
        </p:nvPicPr>
        <p:blipFill>
          <a:blip r:embed="rId42">
            <a:extLst>
              <a:ext uri="{96DAC541-7B7A-43D3-8B79-37D633B846F1}">
                <asvg:svgBlip xmlns:asvg="http://schemas.microsoft.com/office/drawing/2016/SVG/main" r:embed="rId43"/>
              </a:ext>
            </a:extLst>
          </a:blip>
          <a:stretch>
            <a:fillRect/>
          </a:stretch>
        </p:blipFill>
        <p:spPr>
          <a:xfrm>
            <a:off x="5005212" y="1602966"/>
            <a:ext cx="196238" cy="196238"/>
          </a:xfrm>
          <a:prstGeom prst="rect">
            <a:avLst/>
          </a:prstGeom>
        </p:spPr>
      </p:pic>
      <p:pic>
        <p:nvPicPr>
          <p:cNvPr id="162" name="Graphic 161" descr="Document with solid fill">
            <a:extLst>
              <a:ext uri="{FF2B5EF4-FFF2-40B4-BE49-F238E27FC236}">
                <a16:creationId xmlns:a16="http://schemas.microsoft.com/office/drawing/2014/main" id="{503E5CE5-6489-7DDD-1C6F-341E6CC414DB}"/>
              </a:ext>
            </a:extLst>
          </p:cNvPr>
          <p:cNvPicPr>
            <a:picLocks noChangeAspect="1"/>
          </p:cNvPicPr>
          <p:nvPr/>
        </p:nvPicPr>
        <p:blipFill>
          <a:blip r:embed="rId42">
            <a:extLst>
              <a:ext uri="{96DAC541-7B7A-43D3-8B79-37D633B846F1}">
                <asvg:svgBlip xmlns:asvg="http://schemas.microsoft.com/office/drawing/2016/SVG/main" r:embed="rId43"/>
              </a:ext>
            </a:extLst>
          </a:blip>
          <a:stretch>
            <a:fillRect/>
          </a:stretch>
        </p:blipFill>
        <p:spPr>
          <a:xfrm>
            <a:off x="5203994" y="1602966"/>
            <a:ext cx="196238" cy="196238"/>
          </a:xfrm>
          <a:prstGeom prst="rect">
            <a:avLst/>
          </a:prstGeom>
        </p:spPr>
      </p:pic>
      <p:sp>
        <p:nvSpPr>
          <p:cNvPr id="163" name="TextBox 162">
            <a:extLst>
              <a:ext uri="{FF2B5EF4-FFF2-40B4-BE49-F238E27FC236}">
                <a16:creationId xmlns:a16="http://schemas.microsoft.com/office/drawing/2014/main" id="{E128129C-EE79-3579-435E-55F86EBBC083}"/>
              </a:ext>
            </a:extLst>
          </p:cNvPr>
          <p:cNvSpPr txBox="1"/>
          <p:nvPr/>
        </p:nvSpPr>
        <p:spPr>
          <a:xfrm>
            <a:off x="5820377" y="1059903"/>
            <a:ext cx="729688" cy="276999"/>
          </a:xfrm>
          <a:prstGeom prst="rect">
            <a:avLst/>
          </a:prstGeom>
          <a:noFill/>
        </p:spPr>
        <p:txBody>
          <a:bodyPr wrap="none" rtlCol="0">
            <a:spAutoFit/>
          </a:bodyPr>
          <a:lstStyle/>
          <a:p>
            <a:pPr>
              <a:spcBef>
                <a:spcPts val="600"/>
              </a:spcBef>
            </a:pPr>
            <a:r>
              <a:rPr lang="en-US" sz="1200" dirty="0">
                <a:latin typeface="IBM Plex Sans" panose="020B0503050203000203" pitchFamily="34" charset="0"/>
              </a:rPr>
              <a:t>Product</a:t>
            </a:r>
          </a:p>
        </p:txBody>
      </p:sp>
      <p:sp>
        <p:nvSpPr>
          <p:cNvPr id="164" name="TextBox 163">
            <a:extLst>
              <a:ext uri="{FF2B5EF4-FFF2-40B4-BE49-F238E27FC236}">
                <a16:creationId xmlns:a16="http://schemas.microsoft.com/office/drawing/2014/main" id="{C0A02318-3001-E4C3-A73A-040C749EB066}"/>
              </a:ext>
            </a:extLst>
          </p:cNvPr>
          <p:cNvSpPr txBox="1"/>
          <p:nvPr/>
        </p:nvSpPr>
        <p:spPr>
          <a:xfrm>
            <a:off x="5820377" y="1318383"/>
            <a:ext cx="861134" cy="276999"/>
          </a:xfrm>
          <a:prstGeom prst="rect">
            <a:avLst/>
          </a:prstGeom>
          <a:noFill/>
        </p:spPr>
        <p:txBody>
          <a:bodyPr wrap="none" rtlCol="0">
            <a:spAutoFit/>
          </a:bodyPr>
          <a:lstStyle/>
          <a:p>
            <a:pPr>
              <a:spcBef>
                <a:spcPts val="600"/>
              </a:spcBef>
            </a:pPr>
            <a:r>
              <a:rPr lang="en-US" sz="1200" dirty="0">
                <a:latin typeface="IBM Plex Sans" panose="020B0503050203000203" pitchFamily="34" charset="0"/>
              </a:rPr>
              <a:t>Customer</a:t>
            </a:r>
          </a:p>
        </p:txBody>
      </p:sp>
      <p:sp>
        <p:nvSpPr>
          <p:cNvPr id="165" name="TextBox 164">
            <a:extLst>
              <a:ext uri="{FF2B5EF4-FFF2-40B4-BE49-F238E27FC236}">
                <a16:creationId xmlns:a16="http://schemas.microsoft.com/office/drawing/2014/main" id="{8768890E-7228-10EE-4B25-4A36CC34D33F}"/>
              </a:ext>
            </a:extLst>
          </p:cNvPr>
          <p:cNvSpPr txBox="1"/>
          <p:nvPr/>
        </p:nvSpPr>
        <p:spPr>
          <a:xfrm>
            <a:off x="5813796" y="1576415"/>
            <a:ext cx="577402" cy="276999"/>
          </a:xfrm>
          <a:prstGeom prst="rect">
            <a:avLst/>
          </a:prstGeom>
          <a:noFill/>
        </p:spPr>
        <p:txBody>
          <a:bodyPr wrap="none" rtlCol="0">
            <a:spAutoFit/>
          </a:bodyPr>
          <a:lstStyle/>
          <a:p>
            <a:pPr>
              <a:spcBef>
                <a:spcPts val="600"/>
              </a:spcBef>
            </a:pPr>
            <a:r>
              <a:rPr lang="en-US" sz="1200" i="1" dirty="0">
                <a:latin typeface="IBM Plex Sans" panose="020B0503050203000203" pitchFamily="34" charset="0"/>
              </a:rPr>
              <a:t>Other</a:t>
            </a:r>
          </a:p>
        </p:txBody>
      </p:sp>
      <p:sp>
        <p:nvSpPr>
          <p:cNvPr id="166" name="Regular Pentagon 165">
            <a:extLst>
              <a:ext uri="{FF2B5EF4-FFF2-40B4-BE49-F238E27FC236}">
                <a16:creationId xmlns:a16="http://schemas.microsoft.com/office/drawing/2014/main" id="{AE886080-CAF7-0B9F-65B6-63C299C17DDA}"/>
              </a:ext>
            </a:extLst>
          </p:cNvPr>
          <p:cNvSpPr>
            <a:spLocks/>
          </p:cNvSpPr>
          <p:nvPr/>
        </p:nvSpPr>
        <p:spPr>
          <a:xfrm>
            <a:off x="7117394" y="1087146"/>
            <a:ext cx="180000" cy="180000"/>
          </a:xfrm>
          <a:prstGeom prst="pentagon">
            <a:avLst/>
          </a:prstGeom>
          <a:solidFill>
            <a:schemeClr val="accent4">
              <a:lumMod val="60000"/>
              <a:lumOff val="40000"/>
            </a:schemeClr>
          </a:solidFill>
          <a:ln w="3175">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097236"/>
            <a:endParaRPr lang="en-US" sz="1400" dirty="0">
              <a:solidFill>
                <a:schemeClr val="tx1"/>
              </a:solidFill>
              <a:latin typeface="IBM Plex Sans" panose="020B0503050203000203" pitchFamily="34" charset="0"/>
            </a:endParaRPr>
          </a:p>
        </p:txBody>
      </p:sp>
      <p:sp>
        <p:nvSpPr>
          <p:cNvPr id="168" name="Oval 167">
            <a:extLst>
              <a:ext uri="{FF2B5EF4-FFF2-40B4-BE49-F238E27FC236}">
                <a16:creationId xmlns:a16="http://schemas.microsoft.com/office/drawing/2014/main" id="{0B85E9A8-466F-B8F2-0BB5-2669C6045BF5}"/>
              </a:ext>
            </a:extLst>
          </p:cNvPr>
          <p:cNvSpPr>
            <a:spLocks noChangeAspect="1"/>
          </p:cNvSpPr>
          <p:nvPr/>
        </p:nvSpPr>
        <p:spPr>
          <a:xfrm>
            <a:off x="7418264" y="1120439"/>
            <a:ext cx="144000" cy="144000"/>
          </a:xfrm>
          <a:prstGeom prst="ellipse">
            <a:avLst/>
          </a:prstGeom>
          <a:solidFill>
            <a:schemeClr val="accent4">
              <a:lumMod val="60000"/>
              <a:lumOff val="40000"/>
            </a:schemeClr>
          </a:solidFill>
          <a:ln w="3175">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097236"/>
            <a:endParaRPr lang="en-US" sz="1400" dirty="0">
              <a:solidFill>
                <a:schemeClr val="tx1"/>
              </a:solidFill>
              <a:latin typeface="IBM Plex Sans" panose="020B0503050203000203" pitchFamily="34" charset="0"/>
            </a:endParaRPr>
          </a:p>
        </p:txBody>
      </p:sp>
      <p:sp>
        <p:nvSpPr>
          <p:cNvPr id="169" name="Rectangle 168">
            <a:extLst>
              <a:ext uri="{FF2B5EF4-FFF2-40B4-BE49-F238E27FC236}">
                <a16:creationId xmlns:a16="http://schemas.microsoft.com/office/drawing/2014/main" id="{C256895E-EB67-0455-BC5D-1D910FF1E3C9}"/>
              </a:ext>
            </a:extLst>
          </p:cNvPr>
          <p:cNvSpPr>
            <a:spLocks noChangeAspect="1"/>
          </p:cNvSpPr>
          <p:nvPr/>
        </p:nvSpPr>
        <p:spPr>
          <a:xfrm>
            <a:off x="7143898" y="1637589"/>
            <a:ext cx="144000" cy="144000"/>
          </a:xfrm>
          <a:prstGeom prst="rect">
            <a:avLst/>
          </a:prstGeom>
          <a:solidFill>
            <a:schemeClr val="accent6">
              <a:lumMod val="20000"/>
              <a:lumOff val="80000"/>
            </a:schemeClr>
          </a:solidFill>
          <a:ln w="3175">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097236"/>
            <a:endParaRPr lang="en-US" sz="1400" dirty="0">
              <a:solidFill>
                <a:schemeClr val="tx1"/>
              </a:solidFill>
              <a:latin typeface="IBM Plex Sans" panose="020B0503050203000203" pitchFamily="34" charset="0"/>
            </a:endParaRPr>
          </a:p>
        </p:txBody>
      </p:sp>
      <p:sp>
        <p:nvSpPr>
          <p:cNvPr id="170" name="Rectangle 169">
            <a:extLst>
              <a:ext uri="{FF2B5EF4-FFF2-40B4-BE49-F238E27FC236}">
                <a16:creationId xmlns:a16="http://schemas.microsoft.com/office/drawing/2014/main" id="{EB3327E7-F698-5FD1-F037-43344480A466}"/>
              </a:ext>
            </a:extLst>
          </p:cNvPr>
          <p:cNvSpPr>
            <a:spLocks noChangeAspect="1"/>
          </p:cNvSpPr>
          <p:nvPr/>
        </p:nvSpPr>
        <p:spPr>
          <a:xfrm>
            <a:off x="7414368" y="1379101"/>
            <a:ext cx="144000" cy="144000"/>
          </a:xfrm>
          <a:prstGeom prst="rect">
            <a:avLst/>
          </a:prstGeom>
          <a:solidFill>
            <a:schemeClr val="accent5">
              <a:lumMod val="20000"/>
              <a:lumOff val="80000"/>
            </a:schemeClr>
          </a:solidFill>
          <a:ln w="3175">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097236"/>
            <a:endParaRPr lang="en-US" sz="1400" dirty="0">
              <a:solidFill>
                <a:schemeClr val="tx1"/>
              </a:solidFill>
              <a:latin typeface="IBM Plex Sans" panose="020B0503050203000203" pitchFamily="34" charset="0"/>
            </a:endParaRPr>
          </a:p>
        </p:txBody>
      </p:sp>
      <p:sp>
        <p:nvSpPr>
          <p:cNvPr id="171" name="Regular Pentagon 170">
            <a:extLst>
              <a:ext uri="{FF2B5EF4-FFF2-40B4-BE49-F238E27FC236}">
                <a16:creationId xmlns:a16="http://schemas.microsoft.com/office/drawing/2014/main" id="{433162C8-4793-BA72-0E17-79C03066079E}"/>
              </a:ext>
            </a:extLst>
          </p:cNvPr>
          <p:cNvSpPr>
            <a:spLocks/>
          </p:cNvSpPr>
          <p:nvPr/>
        </p:nvSpPr>
        <p:spPr>
          <a:xfrm>
            <a:off x="7125528" y="1345082"/>
            <a:ext cx="180000" cy="180000"/>
          </a:xfrm>
          <a:prstGeom prst="pentagon">
            <a:avLst/>
          </a:prstGeom>
          <a:solidFill>
            <a:schemeClr val="accent5">
              <a:lumMod val="20000"/>
              <a:lumOff val="80000"/>
            </a:schemeClr>
          </a:solidFill>
          <a:ln w="3175">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097236"/>
            <a:endParaRPr lang="en-US" sz="1400" dirty="0">
              <a:solidFill>
                <a:schemeClr val="tx1"/>
              </a:solidFill>
              <a:latin typeface="IBM Plex Sans" panose="020B0503050203000203" pitchFamily="34" charset="0"/>
            </a:endParaRPr>
          </a:p>
        </p:txBody>
      </p:sp>
      <p:sp>
        <p:nvSpPr>
          <p:cNvPr id="172" name="Oval 171">
            <a:extLst>
              <a:ext uri="{FF2B5EF4-FFF2-40B4-BE49-F238E27FC236}">
                <a16:creationId xmlns:a16="http://schemas.microsoft.com/office/drawing/2014/main" id="{3930D009-4D53-ED06-A7E8-8AD622729AE6}"/>
              </a:ext>
            </a:extLst>
          </p:cNvPr>
          <p:cNvSpPr>
            <a:spLocks noChangeAspect="1"/>
          </p:cNvSpPr>
          <p:nvPr/>
        </p:nvSpPr>
        <p:spPr>
          <a:xfrm>
            <a:off x="7411134" y="1631890"/>
            <a:ext cx="144000" cy="144000"/>
          </a:xfrm>
          <a:prstGeom prst="ellipse">
            <a:avLst/>
          </a:prstGeom>
          <a:solidFill>
            <a:schemeClr val="accent6">
              <a:lumMod val="20000"/>
              <a:lumOff val="80000"/>
            </a:schemeClr>
          </a:solidFill>
          <a:ln w="3175">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097236"/>
            <a:endParaRPr lang="en-US" sz="1400" dirty="0">
              <a:solidFill>
                <a:schemeClr val="tx1"/>
              </a:solidFill>
              <a:latin typeface="IBM Plex Sans" panose="020B0503050203000203" pitchFamily="34" charset="0"/>
            </a:endParaRPr>
          </a:p>
        </p:txBody>
      </p:sp>
      <p:sp>
        <p:nvSpPr>
          <p:cNvPr id="174" name="Regular Pentagon 173">
            <a:extLst>
              <a:ext uri="{FF2B5EF4-FFF2-40B4-BE49-F238E27FC236}">
                <a16:creationId xmlns:a16="http://schemas.microsoft.com/office/drawing/2014/main" id="{9176E45B-7845-C8F0-A72D-0733044C7E92}"/>
              </a:ext>
            </a:extLst>
          </p:cNvPr>
          <p:cNvSpPr>
            <a:spLocks/>
          </p:cNvSpPr>
          <p:nvPr/>
        </p:nvSpPr>
        <p:spPr>
          <a:xfrm>
            <a:off x="7601172" y="1610369"/>
            <a:ext cx="180000" cy="180000"/>
          </a:xfrm>
          <a:prstGeom prst="pentagon">
            <a:avLst/>
          </a:prstGeom>
          <a:solidFill>
            <a:schemeClr val="accent6">
              <a:lumMod val="20000"/>
              <a:lumOff val="80000"/>
            </a:schemeClr>
          </a:solidFill>
          <a:ln w="3175">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097236"/>
            <a:endParaRPr lang="en-US" sz="1400" dirty="0">
              <a:solidFill>
                <a:schemeClr val="tx1"/>
              </a:solidFill>
              <a:latin typeface="IBM Plex Sans" panose="020B0503050203000203" pitchFamily="34" charset="0"/>
            </a:endParaRPr>
          </a:p>
        </p:txBody>
      </p:sp>
      <p:sp>
        <p:nvSpPr>
          <p:cNvPr id="175" name="Rectangle 174">
            <a:extLst>
              <a:ext uri="{FF2B5EF4-FFF2-40B4-BE49-F238E27FC236}">
                <a16:creationId xmlns:a16="http://schemas.microsoft.com/office/drawing/2014/main" id="{12D66D60-5BBF-D7DD-AE56-00C5C82112E7}"/>
              </a:ext>
            </a:extLst>
          </p:cNvPr>
          <p:cNvSpPr/>
          <p:nvPr/>
        </p:nvSpPr>
        <p:spPr>
          <a:xfrm>
            <a:off x="8352797" y="976199"/>
            <a:ext cx="1190869" cy="2229554"/>
          </a:xfrm>
          <a:prstGeom prst="rect">
            <a:avLst/>
          </a:prstGeom>
          <a:solidFill>
            <a:schemeClr val="bg1"/>
          </a:solidFill>
          <a:ln w="3175">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defTabSz="1097236"/>
            <a:r>
              <a:rPr lang="en-IN" sz="1200" dirty="0">
                <a:solidFill>
                  <a:prstClr val="black"/>
                </a:solidFill>
                <a:latin typeface="IBM Plex Sans" panose="020B0503050203000203" pitchFamily="34" charset="0"/>
              </a:rPr>
              <a:t>Data Marketplace</a:t>
            </a:r>
          </a:p>
          <a:p>
            <a:pPr algn="ctr" defTabSz="1097236"/>
            <a:endParaRPr lang="en-IN" sz="1200" dirty="0">
              <a:solidFill>
                <a:prstClr val="black"/>
              </a:solidFill>
              <a:latin typeface="IBM Plex Sans" panose="020B0503050203000203" pitchFamily="34" charset="0"/>
            </a:endParaRPr>
          </a:p>
          <a:p>
            <a:pPr algn="ctr" defTabSz="1097236"/>
            <a:endParaRPr lang="en-IN" sz="1200" dirty="0">
              <a:solidFill>
                <a:prstClr val="black"/>
              </a:solidFill>
              <a:latin typeface="IBM Plex Sans" panose="020B0503050203000203" pitchFamily="34" charset="0"/>
            </a:endParaRPr>
          </a:p>
          <a:p>
            <a:pPr algn="ctr" defTabSz="1097236"/>
            <a:endParaRPr lang="en-IN" sz="1200" dirty="0">
              <a:solidFill>
                <a:prstClr val="black"/>
              </a:solidFill>
              <a:latin typeface="IBM Plex Sans" panose="020B0503050203000203" pitchFamily="34" charset="0"/>
            </a:endParaRPr>
          </a:p>
          <a:p>
            <a:pPr algn="ctr" defTabSz="1097236"/>
            <a:endParaRPr lang="en-IN" sz="1200" dirty="0">
              <a:solidFill>
                <a:prstClr val="black"/>
              </a:solidFill>
              <a:latin typeface="IBM Plex Sans" panose="020B0503050203000203" pitchFamily="34" charset="0"/>
            </a:endParaRPr>
          </a:p>
          <a:p>
            <a:pPr algn="ctr" defTabSz="1097236"/>
            <a:endParaRPr lang="en-IN" sz="1200" dirty="0">
              <a:solidFill>
                <a:prstClr val="black"/>
              </a:solidFill>
              <a:latin typeface="IBM Plex Sans" panose="020B0503050203000203" pitchFamily="34" charset="0"/>
            </a:endParaRPr>
          </a:p>
        </p:txBody>
      </p:sp>
      <p:sp>
        <p:nvSpPr>
          <p:cNvPr id="76" name="TextBox 75">
            <a:extLst>
              <a:ext uri="{FF2B5EF4-FFF2-40B4-BE49-F238E27FC236}">
                <a16:creationId xmlns:a16="http://schemas.microsoft.com/office/drawing/2014/main" id="{A6A0A2B6-5857-AF1D-8F70-5BC29F496E71}"/>
              </a:ext>
            </a:extLst>
          </p:cNvPr>
          <p:cNvSpPr txBox="1"/>
          <p:nvPr/>
        </p:nvSpPr>
        <p:spPr>
          <a:xfrm>
            <a:off x="8454586" y="2772091"/>
            <a:ext cx="987167" cy="351877"/>
          </a:xfrm>
          <a:prstGeom prst="rect">
            <a:avLst/>
          </a:prstGeom>
          <a:solidFill>
            <a:schemeClr val="accent5">
              <a:lumMod val="20000"/>
              <a:lumOff val="80000"/>
            </a:schemeClr>
          </a:solidFill>
          <a:ln w="3175">
            <a:solidFill>
              <a:schemeClr val="accent5">
                <a:lumMod val="75000"/>
              </a:schemeClr>
            </a:solidFill>
            <a:prstDash val="dash"/>
          </a:ln>
        </p:spPr>
        <p:txBody>
          <a:bodyPr wrap="square" lIns="36000" rIns="36000" anchor="ctr">
            <a:noAutofit/>
          </a:bodyPr>
          <a:lstStyle/>
          <a:p>
            <a:pPr algn="ctr" defTabSz="1097236"/>
            <a:r>
              <a:rPr lang="en-IN" sz="1100" dirty="0">
                <a:solidFill>
                  <a:prstClr val="black"/>
                </a:solidFill>
                <a:latin typeface="IBM Plex Sans" panose="020B0503050203000203" pitchFamily="34" charset="0"/>
              </a:rPr>
              <a:t>Data Virtualization</a:t>
            </a:r>
          </a:p>
        </p:txBody>
      </p:sp>
      <p:sp>
        <p:nvSpPr>
          <p:cNvPr id="176" name="Rectangle 175">
            <a:extLst>
              <a:ext uri="{FF2B5EF4-FFF2-40B4-BE49-F238E27FC236}">
                <a16:creationId xmlns:a16="http://schemas.microsoft.com/office/drawing/2014/main" id="{C868FEEE-CDF0-4306-B26E-5D00BEA2F429}"/>
              </a:ext>
            </a:extLst>
          </p:cNvPr>
          <p:cNvSpPr/>
          <p:nvPr/>
        </p:nvSpPr>
        <p:spPr>
          <a:xfrm>
            <a:off x="8364914" y="3768481"/>
            <a:ext cx="1190869" cy="617396"/>
          </a:xfrm>
          <a:prstGeom prst="rect">
            <a:avLst/>
          </a:prstGeom>
          <a:solidFill>
            <a:schemeClr val="bg1"/>
          </a:solidFill>
          <a:ln w="12700">
            <a:solidFill>
              <a:schemeClr val="tx1">
                <a:lumMod val="50000"/>
                <a:lumOff val="50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defTabSz="1097236"/>
            <a:r>
              <a:rPr lang="en-IN" sz="1200" i="1" dirty="0">
                <a:solidFill>
                  <a:prstClr val="black"/>
                </a:solidFill>
                <a:latin typeface="IBM Plex Sans" panose="020B0503050203000203" pitchFamily="34" charset="0"/>
              </a:rPr>
              <a:t>AI marketplace (feature store)</a:t>
            </a:r>
          </a:p>
          <a:p>
            <a:pPr algn="ctr" defTabSz="1097236"/>
            <a:endParaRPr lang="en-IN" sz="1200" i="1" dirty="0">
              <a:solidFill>
                <a:prstClr val="black"/>
              </a:solidFill>
              <a:latin typeface="IBM Plex Sans" panose="020B0503050203000203" pitchFamily="34" charset="0"/>
            </a:endParaRPr>
          </a:p>
          <a:p>
            <a:pPr algn="ctr" defTabSz="1097236"/>
            <a:endParaRPr lang="en-IN" sz="1200" i="1" dirty="0">
              <a:solidFill>
                <a:prstClr val="black"/>
              </a:solidFill>
              <a:latin typeface="IBM Plex Sans" panose="020B0503050203000203" pitchFamily="34" charset="0"/>
            </a:endParaRPr>
          </a:p>
          <a:p>
            <a:pPr algn="ctr" defTabSz="1097236"/>
            <a:endParaRPr lang="en-IN" sz="1200" i="1" dirty="0">
              <a:solidFill>
                <a:prstClr val="black"/>
              </a:solidFill>
              <a:latin typeface="IBM Plex Sans" panose="020B0503050203000203" pitchFamily="34" charset="0"/>
            </a:endParaRPr>
          </a:p>
          <a:p>
            <a:pPr algn="ctr" defTabSz="1097236"/>
            <a:endParaRPr lang="en-IN" sz="1200" i="1" dirty="0">
              <a:solidFill>
                <a:prstClr val="black"/>
              </a:solidFill>
              <a:latin typeface="IBM Plex Sans" panose="020B0503050203000203" pitchFamily="34" charset="0"/>
            </a:endParaRPr>
          </a:p>
          <a:p>
            <a:pPr algn="ctr" defTabSz="1097236"/>
            <a:endParaRPr lang="en-IN" sz="1200" i="1" dirty="0">
              <a:solidFill>
                <a:prstClr val="black"/>
              </a:solidFill>
              <a:latin typeface="IBM Plex Sans" panose="020B0503050203000203" pitchFamily="34" charset="0"/>
            </a:endParaRPr>
          </a:p>
        </p:txBody>
      </p:sp>
      <p:sp>
        <p:nvSpPr>
          <p:cNvPr id="177" name="Rectangle 176">
            <a:extLst>
              <a:ext uri="{FF2B5EF4-FFF2-40B4-BE49-F238E27FC236}">
                <a16:creationId xmlns:a16="http://schemas.microsoft.com/office/drawing/2014/main" id="{20AAA43E-5E0D-E13E-8D6B-214C48835768}"/>
              </a:ext>
            </a:extLst>
          </p:cNvPr>
          <p:cNvSpPr/>
          <p:nvPr/>
        </p:nvSpPr>
        <p:spPr>
          <a:xfrm>
            <a:off x="8370704" y="4447382"/>
            <a:ext cx="1190869" cy="501749"/>
          </a:xfrm>
          <a:prstGeom prst="rect">
            <a:avLst/>
          </a:prstGeom>
          <a:solidFill>
            <a:schemeClr val="bg1"/>
          </a:solidFill>
          <a:ln w="12700">
            <a:solidFill>
              <a:schemeClr val="tx1">
                <a:lumMod val="50000"/>
                <a:lumOff val="50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defTabSz="1097236"/>
            <a:r>
              <a:rPr lang="en-IN" sz="1200" i="1" dirty="0">
                <a:solidFill>
                  <a:prstClr val="black"/>
                </a:solidFill>
                <a:latin typeface="IBM Plex Sans" panose="020B0503050203000203" pitchFamily="34" charset="0"/>
              </a:rPr>
              <a:t>Prompt Engineering</a:t>
            </a:r>
          </a:p>
          <a:p>
            <a:pPr algn="ctr" defTabSz="1097236"/>
            <a:endParaRPr lang="en-IN" sz="1200" i="1" dirty="0">
              <a:solidFill>
                <a:prstClr val="black"/>
              </a:solidFill>
              <a:latin typeface="IBM Plex Sans" panose="020B0503050203000203" pitchFamily="34" charset="0"/>
            </a:endParaRPr>
          </a:p>
          <a:p>
            <a:pPr algn="ctr" defTabSz="1097236"/>
            <a:endParaRPr lang="en-IN" sz="1200" i="1" dirty="0">
              <a:solidFill>
                <a:prstClr val="black"/>
              </a:solidFill>
              <a:latin typeface="IBM Plex Sans" panose="020B0503050203000203" pitchFamily="34" charset="0"/>
            </a:endParaRPr>
          </a:p>
          <a:p>
            <a:pPr algn="ctr" defTabSz="1097236"/>
            <a:endParaRPr lang="en-IN" sz="1200" i="1" dirty="0">
              <a:solidFill>
                <a:prstClr val="black"/>
              </a:solidFill>
              <a:latin typeface="IBM Plex Sans" panose="020B0503050203000203" pitchFamily="34" charset="0"/>
            </a:endParaRPr>
          </a:p>
          <a:p>
            <a:pPr algn="ctr" defTabSz="1097236"/>
            <a:endParaRPr lang="en-IN" sz="1200" i="1" dirty="0">
              <a:solidFill>
                <a:prstClr val="black"/>
              </a:solidFill>
              <a:latin typeface="IBM Plex Sans" panose="020B0503050203000203" pitchFamily="34" charset="0"/>
            </a:endParaRPr>
          </a:p>
          <a:p>
            <a:pPr algn="ctr" defTabSz="1097236"/>
            <a:endParaRPr lang="en-IN" sz="1200" i="1" dirty="0">
              <a:solidFill>
                <a:prstClr val="black"/>
              </a:solidFill>
              <a:latin typeface="IBM Plex Sans" panose="020B0503050203000203" pitchFamily="34" charset="0"/>
            </a:endParaRPr>
          </a:p>
        </p:txBody>
      </p:sp>
      <p:sp>
        <p:nvSpPr>
          <p:cNvPr id="178" name="Rectangle 177">
            <a:extLst>
              <a:ext uri="{FF2B5EF4-FFF2-40B4-BE49-F238E27FC236}">
                <a16:creationId xmlns:a16="http://schemas.microsoft.com/office/drawing/2014/main" id="{7EA17ECE-040E-0D2D-93C4-57909715CDC1}"/>
              </a:ext>
            </a:extLst>
          </p:cNvPr>
          <p:cNvSpPr/>
          <p:nvPr/>
        </p:nvSpPr>
        <p:spPr>
          <a:xfrm>
            <a:off x="8364913" y="3273841"/>
            <a:ext cx="1190869" cy="443302"/>
          </a:xfrm>
          <a:prstGeom prst="rect">
            <a:avLst/>
          </a:prstGeom>
          <a:solidFill>
            <a:schemeClr val="bg1"/>
          </a:solidFill>
          <a:ln w="12700">
            <a:solidFill>
              <a:schemeClr val="tx1">
                <a:lumMod val="50000"/>
                <a:lumOff val="50000"/>
              </a:schemeClr>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defTabSz="1097236"/>
            <a:r>
              <a:rPr lang="en-IN" sz="1200" dirty="0">
                <a:solidFill>
                  <a:prstClr val="black"/>
                </a:solidFill>
                <a:latin typeface="IBM Plex Sans" panose="020B0503050203000203" pitchFamily="34" charset="0"/>
              </a:rPr>
              <a:t>API marketplace</a:t>
            </a:r>
          </a:p>
          <a:p>
            <a:pPr algn="ctr" defTabSz="1097236"/>
            <a:endParaRPr lang="en-IN" sz="1200" dirty="0">
              <a:solidFill>
                <a:prstClr val="black"/>
              </a:solidFill>
              <a:latin typeface="IBM Plex Sans" panose="020B0503050203000203" pitchFamily="34" charset="0"/>
            </a:endParaRPr>
          </a:p>
          <a:p>
            <a:pPr algn="ctr" defTabSz="1097236"/>
            <a:endParaRPr lang="en-IN" sz="1200" dirty="0">
              <a:solidFill>
                <a:prstClr val="black"/>
              </a:solidFill>
              <a:latin typeface="IBM Plex Sans" panose="020B0503050203000203" pitchFamily="34" charset="0"/>
            </a:endParaRPr>
          </a:p>
          <a:p>
            <a:pPr algn="ctr" defTabSz="1097236"/>
            <a:endParaRPr lang="en-IN" sz="1200" dirty="0">
              <a:solidFill>
                <a:prstClr val="black"/>
              </a:solidFill>
              <a:latin typeface="IBM Plex Sans" panose="020B0503050203000203" pitchFamily="34" charset="0"/>
            </a:endParaRPr>
          </a:p>
          <a:p>
            <a:pPr algn="ctr" defTabSz="1097236"/>
            <a:endParaRPr lang="en-IN" sz="1200" dirty="0">
              <a:solidFill>
                <a:prstClr val="black"/>
              </a:solidFill>
              <a:latin typeface="IBM Plex Sans" panose="020B0503050203000203" pitchFamily="34" charset="0"/>
            </a:endParaRPr>
          </a:p>
          <a:p>
            <a:pPr algn="ctr" defTabSz="1097236"/>
            <a:endParaRPr lang="en-IN" sz="1200" dirty="0">
              <a:solidFill>
                <a:prstClr val="black"/>
              </a:solidFill>
              <a:latin typeface="IBM Plex Sans" panose="020B0503050203000203" pitchFamily="34" charset="0"/>
            </a:endParaRPr>
          </a:p>
        </p:txBody>
      </p:sp>
      <p:sp>
        <p:nvSpPr>
          <p:cNvPr id="179" name="TextBox 178">
            <a:extLst>
              <a:ext uri="{FF2B5EF4-FFF2-40B4-BE49-F238E27FC236}">
                <a16:creationId xmlns:a16="http://schemas.microsoft.com/office/drawing/2014/main" id="{E781B60C-A9BB-02DC-9B6C-158F3AE3738E}"/>
              </a:ext>
            </a:extLst>
          </p:cNvPr>
          <p:cNvSpPr txBox="1"/>
          <p:nvPr/>
        </p:nvSpPr>
        <p:spPr>
          <a:xfrm>
            <a:off x="8473842" y="2018646"/>
            <a:ext cx="987167" cy="391992"/>
          </a:xfrm>
          <a:prstGeom prst="rect">
            <a:avLst/>
          </a:prstGeom>
          <a:solidFill>
            <a:schemeClr val="accent5">
              <a:lumMod val="20000"/>
              <a:lumOff val="80000"/>
            </a:schemeClr>
          </a:solidFill>
          <a:ln w="12700">
            <a:solidFill>
              <a:schemeClr val="accent5">
                <a:lumMod val="75000"/>
              </a:schemeClr>
            </a:solidFill>
            <a:prstDash val="dash"/>
          </a:ln>
        </p:spPr>
        <p:txBody>
          <a:bodyPr wrap="square" lIns="36000" rIns="36000" anchor="ctr">
            <a:noAutofit/>
          </a:bodyPr>
          <a:lstStyle>
            <a:defPPr>
              <a:defRPr lang="en-US"/>
            </a:defPPr>
            <a:lvl1pPr algn="ctr" defTabSz="1097236">
              <a:defRPr sz="1100" i="1">
                <a:solidFill>
                  <a:prstClr val="black"/>
                </a:solidFill>
                <a:latin typeface="IBM Plex Sans" panose="020B0503050203000203" pitchFamily="34" charset="0"/>
              </a:defRPr>
            </a:lvl1pPr>
          </a:lstStyle>
          <a:p>
            <a:r>
              <a:rPr lang="en-IN" dirty="0"/>
              <a:t>Stream Subscription</a:t>
            </a:r>
          </a:p>
        </p:txBody>
      </p:sp>
      <p:sp>
        <p:nvSpPr>
          <p:cNvPr id="180" name="TextBox 179">
            <a:extLst>
              <a:ext uri="{FF2B5EF4-FFF2-40B4-BE49-F238E27FC236}">
                <a16:creationId xmlns:a16="http://schemas.microsoft.com/office/drawing/2014/main" id="{C5754221-5258-CD05-F77D-1B6EA52EFE52}"/>
              </a:ext>
            </a:extLst>
          </p:cNvPr>
          <p:cNvSpPr txBox="1"/>
          <p:nvPr/>
        </p:nvSpPr>
        <p:spPr>
          <a:xfrm>
            <a:off x="8467639" y="1489290"/>
            <a:ext cx="987167" cy="212183"/>
          </a:xfrm>
          <a:prstGeom prst="rect">
            <a:avLst/>
          </a:prstGeom>
          <a:solidFill>
            <a:schemeClr val="accent5">
              <a:lumMod val="20000"/>
              <a:lumOff val="80000"/>
            </a:schemeClr>
          </a:solidFill>
          <a:ln w="3175">
            <a:solidFill>
              <a:schemeClr val="accent5">
                <a:lumMod val="75000"/>
              </a:schemeClr>
            </a:solidFill>
            <a:prstDash val="dash"/>
          </a:ln>
        </p:spPr>
        <p:txBody>
          <a:bodyPr wrap="square" lIns="36000" rIns="36000" anchor="ctr">
            <a:noAutofit/>
          </a:bodyPr>
          <a:lstStyle/>
          <a:p>
            <a:pPr algn="ctr" defTabSz="1097236"/>
            <a:r>
              <a:rPr lang="en-IN" sz="1100" dirty="0">
                <a:solidFill>
                  <a:prstClr val="black"/>
                </a:solidFill>
                <a:latin typeface="IBM Plex Sans" panose="020B0503050203000203" pitchFamily="34" charset="0"/>
              </a:rPr>
              <a:t>Self-service</a:t>
            </a:r>
          </a:p>
        </p:txBody>
      </p:sp>
      <p:sp>
        <p:nvSpPr>
          <p:cNvPr id="181" name="TextBox 180">
            <a:extLst>
              <a:ext uri="{FF2B5EF4-FFF2-40B4-BE49-F238E27FC236}">
                <a16:creationId xmlns:a16="http://schemas.microsoft.com/office/drawing/2014/main" id="{69A788ED-9EAE-2630-8B29-15CAE6C721B5}"/>
              </a:ext>
            </a:extLst>
          </p:cNvPr>
          <p:cNvSpPr txBox="1"/>
          <p:nvPr/>
        </p:nvSpPr>
        <p:spPr>
          <a:xfrm>
            <a:off x="8473843" y="1753968"/>
            <a:ext cx="987167" cy="212183"/>
          </a:xfrm>
          <a:prstGeom prst="rect">
            <a:avLst/>
          </a:prstGeom>
          <a:solidFill>
            <a:schemeClr val="accent5">
              <a:lumMod val="20000"/>
              <a:lumOff val="80000"/>
            </a:schemeClr>
          </a:solidFill>
          <a:ln w="12700">
            <a:solidFill>
              <a:schemeClr val="accent5">
                <a:lumMod val="75000"/>
              </a:schemeClr>
            </a:solidFill>
            <a:prstDash val="dash"/>
          </a:ln>
        </p:spPr>
        <p:txBody>
          <a:bodyPr wrap="square" lIns="36000" rIns="36000" anchor="ctr">
            <a:noAutofit/>
          </a:bodyPr>
          <a:lstStyle>
            <a:defPPr>
              <a:defRPr lang="en-US"/>
            </a:defPPr>
            <a:lvl1pPr algn="ctr" defTabSz="1097236">
              <a:defRPr sz="1100" i="1">
                <a:solidFill>
                  <a:prstClr val="black"/>
                </a:solidFill>
                <a:latin typeface="IBM Plex Sans" panose="020B0503050203000203" pitchFamily="34" charset="0"/>
              </a:defRPr>
            </a:lvl1pPr>
          </a:lstStyle>
          <a:p>
            <a:r>
              <a:rPr lang="en-IN" dirty="0"/>
              <a:t>Self-publish</a:t>
            </a:r>
          </a:p>
        </p:txBody>
      </p:sp>
      <p:sp>
        <p:nvSpPr>
          <p:cNvPr id="182" name="TextBox 181">
            <a:extLst>
              <a:ext uri="{FF2B5EF4-FFF2-40B4-BE49-F238E27FC236}">
                <a16:creationId xmlns:a16="http://schemas.microsoft.com/office/drawing/2014/main" id="{70B0AD59-0EC4-B913-B57C-5F834F3F56B0}"/>
              </a:ext>
            </a:extLst>
          </p:cNvPr>
          <p:cNvSpPr txBox="1"/>
          <p:nvPr/>
        </p:nvSpPr>
        <p:spPr>
          <a:xfrm>
            <a:off x="8461587" y="2463133"/>
            <a:ext cx="987167" cy="256462"/>
          </a:xfrm>
          <a:prstGeom prst="rect">
            <a:avLst/>
          </a:prstGeom>
          <a:solidFill>
            <a:schemeClr val="accent5">
              <a:lumMod val="20000"/>
              <a:lumOff val="80000"/>
            </a:schemeClr>
          </a:solidFill>
          <a:ln w="12700">
            <a:solidFill>
              <a:schemeClr val="accent5">
                <a:lumMod val="75000"/>
              </a:schemeClr>
            </a:solidFill>
            <a:prstDash val="dash"/>
          </a:ln>
        </p:spPr>
        <p:txBody>
          <a:bodyPr wrap="square" lIns="36000" rIns="36000" anchor="ctr">
            <a:noAutofit/>
          </a:bodyPr>
          <a:lstStyle>
            <a:defPPr>
              <a:defRPr lang="en-US"/>
            </a:defPPr>
            <a:lvl1pPr algn="ctr" defTabSz="1097236">
              <a:defRPr sz="1100" i="1">
                <a:solidFill>
                  <a:prstClr val="black"/>
                </a:solidFill>
                <a:latin typeface="IBM Plex Sans" panose="020B0503050203000203" pitchFamily="34" charset="0"/>
              </a:defRPr>
            </a:lvl1pPr>
          </a:lstStyle>
          <a:p>
            <a:r>
              <a:rPr lang="en-IN" dirty="0"/>
              <a:t>Data Sharing</a:t>
            </a:r>
          </a:p>
        </p:txBody>
      </p:sp>
      <p:sp>
        <p:nvSpPr>
          <p:cNvPr id="15" name="Rectangle 14">
            <a:extLst>
              <a:ext uri="{FF2B5EF4-FFF2-40B4-BE49-F238E27FC236}">
                <a16:creationId xmlns:a16="http://schemas.microsoft.com/office/drawing/2014/main" id="{0313B57C-7F16-7FA7-A26F-43D3BF2A7B0C}"/>
              </a:ext>
            </a:extLst>
          </p:cNvPr>
          <p:cNvSpPr/>
          <p:nvPr/>
        </p:nvSpPr>
        <p:spPr>
          <a:xfrm>
            <a:off x="1987512" y="5391431"/>
            <a:ext cx="9006681" cy="626450"/>
          </a:xfrm>
          <a:prstGeom prst="rect">
            <a:avLst/>
          </a:prstGeom>
          <a:solidFill>
            <a:schemeClr val="accent6">
              <a:lumMod val="20000"/>
              <a:lumOff val="80000"/>
              <a:alpha val="50000"/>
            </a:schemeClr>
          </a:solidFill>
          <a:ln w="19050">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097236"/>
            <a:r>
              <a:rPr lang="en-US" b="1" dirty="0">
                <a:solidFill>
                  <a:schemeClr val="tx1"/>
                </a:solidFill>
                <a:latin typeface="IBM Plex Sans" panose="020B0503050203000203" pitchFamily="34" charset="0"/>
              </a:rPr>
              <a:t>Cloudera Data Platform (CDP) + Talend (for DQ)</a:t>
            </a:r>
          </a:p>
        </p:txBody>
      </p:sp>
      <p:sp>
        <p:nvSpPr>
          <p:cNvPr id="16" name="Rectangle 15">
            <a:extLst>
              <a:ext uri="{FF2B5EF4-FFF2-40B4-BE49-F238E27FC236}">
                <a16:creationId xmlns:a16="http://schemas.microsoft.com/office/drawing/2014/main" id="{422C69C5-47A5-1107-BD54-02137F071AE3}"/>
              </a:ext>
            </a:extLst>
          </p:cNvPr>
          <p:cNvSpPr/>
          <p:nvPr/>
        </p:nvSpPr>
        <p:spPr>
          <a:xfrm>
            <a:off x="2978782" y="985248"/>
            <a:ext cx="5229791" cy="3984771"/>
          </a:xfrm>
          <a:custGeom>
            <a:avLst/>
            <a:gdLst>
              <a:gd name="connsiteX0" fmla="*/ 0 w 5242583"/>
              <a:gd name="connsiteY0" fmla="*/ 0 h 3971519"/>
              <a:gd name="connsiteX1" fmla="*/ 5242583 w 5242583"/>
              <a:gd name="connsiteY1" fmla="*/ 0 h 3971519"/>
              <a:gd name="connsiteX2" fmla="*/ 5242583 w 5242583"/>
              <a:gd name="connsiteY2" fmla="*/ 3971519 h 3971519"/>
              <a:gd name="connsiteX3" fmla="*/ 0 w 5242583"/>
              <a:gd name="connsiteY3" fmla="*/ 3971519 h 3971519"/>
              <a:gd name="connsiteX4" fmla="*/ 0 w 5242583"/>
              <a:gd name="connsiteY4" fmla="*/ 0 h 3971519"/>
              <a:gd name="connsiteX0" fmla="*/ 0 w 5242583"/>
              <a:gd name="connsiteY0" fmla="*/ 0 h 3971519"/>
              <a:gd name="connsiteX1" fmla="*/ 5242583 w 5242583"/>
              <a:gd name="connsiteY1" fmla="*/ 0 h 3971519"/>
              <a:gd name="connsiteX2" fmla="*/ 5105043 w 5242583"/>
              <a:gd name="connsiteY2" fmla="*/ 1386891 h 3971519"/>
              <a:gd name="connsiteX3" fmla="*/ 5242583 w 5242583"/>
              <a:gd name="connsiteY3" fmla="*/ 3971519 h 3971519"/>
              <a:gd name="connsiteX4" fmla="*/ 0 w 5242583"/>
              <a:gd name="connsiteY4" fmla="*/ 3971519 h 3971519"/>
              <a:gd name="connsiteX5" fmla="*/ 0 w 5242583"/>
              <a:gd name="connsiteY5" fmla="*/ 0 h 3971519"/>
              <a:gd name="connsiteX0" fmla="*/ 0 w 5242583"/>
              <a:gd name="connsiteY0" fmla="*/ 0 h 3971519"/>
              <a:gd name="connsiteX1" fmla="*/ 5242583 w 5242583"/>
              <a:gd name="connsiteY1" fmla="*/ 0 h 3971519"/>
              <a:gd name="connsiteX2" fmla="*/ 3488278 w 5242583"/>
              <a:gd name="connsiteY2" fmla="*/ 1360386 h 3971519"/>
              <a:gd name="connsiteX3" fmla="*/ 5242583 w 5242583"/>
              <a:gd name="connsiteY3" fmla="*/ 3971519 h 3971519"/>
              <a:gd name="connsiteX4" fmla="*/ 0 w 5242583"/>
              <a:gd name="connsiteY4" fmla="*/ 3971519 h 3971519"/>
              <a:gd name="connsiteX5" fmla="*/ 0 w 5242583"/>
              <a:gd name="connsiteY5" fmla="*/ 0 h 3971519"/>
              <a:gd name="connsiteX0" fmla="*/ 0 w 5250817"/>
              <a:gd name="connsiteY0" fmla="*/ 0 h 3971519"/>
              <a:gd name="connsiteX1" fmla="*/ 5242583 w 5250817"/>
              <a:gd name="connsiteY1" fmla="*/ 0 h 3971519"/>
              <a:gd name="connsiteX2" fmla="*/ 3488278 w 5250817"/>
              <a:gd name="connsiteY2" fmla="*/ 1360386 h 3971519"/>
              <a:gd name="connsiteX3" fmla="*/ 5250817 w 5250817"/>
              <a:gd name="connsiteY3" fmla="*/ 2407309 h 3971519"/>
              <a:gd name="connsiteX4" fmla="*/ 5242583 w 5250817"/>
              <a:gd name="connsiteY4" fmla="*/ 3971519 h 3971519"/>
              <a:gd name="connsiteX5" fmla="*/ 0 w 5250817"/>
              <a:gd name="connsiteY5" fmla="*/ 3971519 h 3971519"/>
              <a:gd name="connsiteX6" fmla="*/ 0 w 5250817"/>
              <a:gd name="connsiteY6" fmla="*/ 0 h 3971519"/>
              <a:gd name="connsiteX0" fmla="*/ 0 w 5250817"/>
              <a:gd name="connsiteY0" fmla="*/ 0 h 3971519"/>
              <a:gd name="connsiteX1" fmla="*/ 5242583 w 5250817"/>
              <a:gd name="connsiteY1" fmla="*/ 0 h 3971519"/>
              <a:gd name="connsiteX2" fmla="*/ 3103965 w 5250817"/>
              <a:gd name="connsiteY2" fmla="*/ 2168769 h 3971519"/>
              <a:gd name="connsiteX3" fmla="*/ 5250817 w 5250817"/>
              <a:gd name="connsiteY3" fmla="*/ 2407309 h 3971519"/>
              <a:gd name="connsiteX4" fmla="*/ 5242583 w 5250817"/>
              <a:gd name="connsiteY4" fmla="*/ 3971519 h 3971519"/>
              <a:gd name="connsiteX5" fmla="*/ 0 w 5250817"/>
              <a:gd name="connsiteY5" fmla="*/ 3971519 h 3971519"/>
              <a:gd name="connsiteX6" fmla="*/ 0 w 5250817"/>
              <a:gd name="connsiteY6" fmla="*/ 0 h 3971519"/>
              <a:gd name="connsiteX0" fmla="*/ 0 w 5250817"/>
              <a:gd name="connsiteY0" fmla="*/ 0 h 3971519"/>
              <a:gd name="connsiteX1" fmla="*/ 5242583 w 5250817"/>
              <a:gd name="connsiteY1" fmla="*/ 0 h 3971519"/>
              <a:gd name="connsiteX2" fmla="*/ 3103965 w 5250817"/>
              <a:gd name="connsiteY2" fmla="*/ 2168769 h 3971519"/>
              <a:gd name="connsiteX3" fmla="*/ 5250817 w 5250817"/>
              <a:gd name="connsiteY3" fmla="*/ 2407309 h 3971519"/>
              <a:gd name="connsiteX4" fmla="*/ 5242583 w 5250817"/>
              <a:gd name="connsiteY4" fmla="*/ 3971519 h 3971519"/>
              <a:gd name="connsiteX5" fmla="*/ 0 w 5250817"/>
              <a:gd name="connsiteY5" fmla="*/ 3971519 h 3971519"/>
              <a:gd name="connsiteX6" fmla="*/ 0 w 5250817"/>
              <a:gd name="connsiteY6" fmla="*/ 0 h 3971519"/>
              <a:gd name="connsiteX0" fmla="*/ 0 w 5250817"/>
              <a:gd name="connsiteY0" fmla="*/ 0 h 3971519"/>
              <a:gd name="connsiteX1" fmla="*/ 5242583 w 5250817"/>
              <a:gd name="connsiteY1" fmla="*/ 0 h 3971519"/>
              <a:gd name="connsiteX2" fmla="*/ 3196730 w 5250817"/>
              <a:gd name="connsiteY2" fmla="*/ 2380803 h 3971519"/>
              <a:gd name="connsiteX3" fmla="*/ 5250817 w 5250817"/>
              <a:gd name="connsiteY3" fmla="*/ 2407309 h 3971519"/>
              <a:gd name="connsiteX4" fmla="*/ 5242583 w 5250817"/>
              <a:gd name="connsiteY4" fmla="*/ 3971519 h 3971519"/>
              <a:gd name="connsiteX5" fmla="*/ 0 w 5250817"/>
              <a:gd name="connsiteY5" fmla="*/ 3971519 h 3971519"/>
              <a:gd name="connsiteX6" fmla="*/ 0 w 5250817"/>
              <a:gd name="connsiteY6" fmla="*/ 0 h 3971519"/>
              <a:gd name="connsiteX0" fmla="*/ 0 w 5242804"/>
              <a:gd name="connsiteY0" fmla="*/ 0 h 3971519"/>
              <a:gd name="connsiteX1" fmla="*/ 5242583 w 5242804"/>
              <a:gd name="connsiteY1" fmla="*/ 0 h 3971519"/>
              <a:gd name="connsiteX2" fmla="*/ 3196730 w 5242804"/>
              <a:gd name="connsiteY2" fmla="*/ 2380803 h 3971519"/>
              <a:gd name="connsiteX3" fmla="*/ 5224313 w 5242804"/>
              <a:gd name="connsiteY3" fmla="*/ 2380805 h 3971519"/>
              <a:gd name="connsiteX4" fmla="*/ 5242583 w 5242804"/>
              <a:gd name="connsiteY4" fmla="*/ 3971519 h 3971519"/>
              <a:gd name="connsiteX5" fmla="*/ 0 w 5242804"/>
              <a:gd name="connsiteY5" fmla="*/ 3971519 h 3971519"/>
              <a:gd name="connsiteX6" fmla="*/ 0 w 5242804"/>
              <a:gd name="connsiteY6" fmla="*/ 0 h 3971519"/>
              <a:gd name="connsiteX0" fmla="*/ 0 w 5250817"/>
              <a:gd name="connsiteY0" fmla="*/ 0 h 3971519"/>
              <a:gd name="connsiteX1" fmla="*/ 5242583 w 5250817"/>
              <a:gd name="connsiteY1" fmla="*/ 0 h 3971519"/>
              <a:gd name="connsiteX2" fmla="*/ 3196730 w 5250817"/>
              <a:gd name="connsiteY2" fmla="*/ 2380803 h 3971519"/>
              <a:gd name="connsiteX3" fmla="*/ 5250817 w 5250817"/>
              <a:gd name="connsiteY3" fmla="*/ 2380805 h 3971519"/>
              <a:gd name="connsiteX4" fmla="*/ 5242583 w 5250817"/>
              <a:gd name="connsiteY4" fmla="*/ 3971519 h 3971519"/>
              <a:gd name="connsiteX5" fmla="*/ 0 w 5250817"/>
              <a:gd name="connsiteY5" fmla="*/ 3971519 h 3971519"/>
              <a:gd name="connsiteX6" fmla="*/ 0 w 5250817"/>
              <a:gd name="connsiteY6" fmla="*/ 0 h 3971519"/>
              <a:gd name="connsiteX0" fmla="*/ 0 w 5242728"/>
              <a:gd name="connsiteY0" fmla="*/ 0 h 3971519"/>
              <a:gd name="connsiteX1" fmla="*/ 5242583 w 5242728"/>
              <a:gd name="connsiteY1" fmla="*/ 0 h 3971519"/>
              <a:gd name="connsiteX2" fmla="*/ 3196730 w 5242728"/>
              <a:gd name="connsiteY2" fmla="*/ 2380803 h 3971519"/>
              <a:gd name="connsiteX3" fmla="*/ 5211060 w 5242728"/>
              <a:gd name="connsiteY3" fmla="*/ 2380805 h 3971519"/>
              <a:gd name="connsiteX4" fmla="*/ 5242583 w 5242728"/>
              <a:gd name="connsiteY4" fmla="*/ 3971519 h 3971519"/>
              <a:gd name="connsiteX5" fmla="*/ 0 w 5242728"/>
              <a:gd name="connsiteY5" fmla="*/ 3971519 h 3971519"/>
              <a:gd name="connsiteX6" fmla="*/ 0 w 5242728"/>
              <a:gd name="connsiteY6" fmla="*/ 0 h 3971519"/>
              <a:gd name="connsiteX0" fmla="*/ 0 w 5242583"/>
              <a:gd name="connsiteY0" fmla="*/ 0 h 3984771"/>
              <a:gd name="connsiteX1" fmla="*/ 5242583 w 5242583"/>
              <a:gd name="connsiteY1" fmla="*/ 0 h 3984771"/>
              <a:gd name="connsiteX2" fmla="*/ 3196730 w 5242583"/>
              <a:gd name="connsiteY2" fmla="*/ 2380803 h 3984771"/>
              <a:gd name="connsiteX3" fmla="*/ 5211060 w 5242583"/>
              <a:gd name="connsiteY3" fmla="*/ 2380805 h 3984771"/>
              <a:gd name="connsiteX4" fmla="*/ 5229330 w 5242583"/>
              <a:gd name="connsiteY4" fmla="*/ 3984771 h 3984771"/>
              <a:gd name="connsiteX5" fmla="*/ 0 w 5242583"/>
              <a:gd name="connsiteY5" fmla="*/ 3971519 h 3984771"/>
              <a:gd name="connsiteX6" fmla="*/ 0 w 5242583"/>
              <a:gd name="connsiteY6" fmla="*/ 0 h 3984771"/>
              <a:gd name="connsiteX0" fmla="*/ 0 w 5242583"/>
              <a:gd name="connsiteY0" fmla="*/ 0 h 3984771"/>
              <a:gd name="connsiteX1" fmla="*/ 5242583 w 5242583"/>
              <a:gd name="connsiteY1" fmla="*/ 0 h 3984771"/>
              <a:gd name="connsiteX2" fmla="*/ 3196730 w 5242583"/>
              <a:gd name="connsiteY2" fmla="*/ 2380803 h 3984771"/>
              <a:gd name="connsiteX3" fmla="*/ 5224312 w 5242583"/>
              <a:gd name="connsiteY3" fmla="*/ 2394057 h 3984771"/>
              <a:gd name="connsiteX4" fmla="*/ 5229330 w 5242583"/>
              <a:gd name="connsiteY4" fmla="*/ 3984771 h 3984771"/>
              <a:gd name="connsiteX5" fmla="*/ 0 w 5242583"/>
              <a:gd name="connsiteY5" fmla="*/ 3971519 h 3984771"/>
              <a:gd name="connsiteX6" fmla="*/ 0 w 5242583"/>
              <a:gd name="connsiteY6" fmla="*/ 0 h 3984771"/>
              <a:gd name="connsiteX0" fmla="*/ 0 w 5242583"/>
              <a:gd name="connsiteY0" fmla="*/ 0 h 3984771"/>
              <a:gd name="connsiteX1" fmla="*/ 5242583 w 5242583"/>
              <a:gd name="connsiteY1" fmla="*/ 0 h 3984771"/>
              <a:gd name="connsiteX2" fmla="*/ 3196730 w 5242583"/>
              <a:gd name="connsiteY2" fmla="*/ 2380803 h 3984771"/>
              <a:gd name="connsiteX3" fmla="*/ 5224312 w 5242583"/>
              <a:gd name="connsiteY3" fmla="*/ 2367553 h 3984771"/>
              <a:gd name="connsiteX4" fmla="*/ 5229330 w 5242583"/>
              <a:gd name="connsiteY4" fmla="*/ 3984771 h 3984771"/>
              <a:gd name="connsiteX5" fmla="*/ 0 w 5242583"/>
              <a:gd name="connsiteY5" fmla="*/ 3971519 h 3984771"/>
              <a:gd name="connsiteX6" fmla="*/ 0 w 5242583"/>
              <a:gd name="connsiteY6" fmla="*/ 0 h 3984771"/>
              <a:gd name="connsiteX0" fmla="*/ 0 w 5445274"/>
              <a:gd name="connsiteY0" fmla="*/ 0 h 3984771"/>
              <a:gd name="connsiteX1" fmla="*/ 5242583 w 5445274"/>
              <a:gd name="connsiteY1" fmla="*/ 0 h 3984771"/>
              <a:gd name="connsiteX2" fmla="*/ 4256905 w 5445274"/>
              <a:gd name="connsiteY2" fmla="*/ 1148352 h 3984771"/>
              <a:gd name="connsiteX3" fmla="*/ 3196730 w 5445274"/>
              <a:gd name="connsiteY3" fmla="*/ 2380803 h 3984771"/>
              <a:gd name="connsiteX4" fmla="*/ 5224312 w 5445274"/>
              <a:gd name="connsiteY4" fmla="*/ 2367553 h 3984771"/>
              <a:gd name="connsiteX5" fmla="*/ 5229330 w 5445274"/>
              <a:gd name="connsiteY5" fmla="*/ 3984771 h 3984771"/>
              <a:gd name="connsiteX6" fmla="*/ 0 w 5445274"/>
              <a:gd name="connsiteY6" fmla="*/ 3971519 h 3984771"/>
              <a:gd name="connsiteX7" fmla="*/ 0 w 5445274"/>
              <a:gd name="connsiteY7" fmla="*/ 0 h 3984771"/>
              <a:gd name="connsiteX0" fmla="*/ 0 w 5374172"/>
              <a:gd name="connsiteY0" fmla="*/ 0 h 3984771"/>
              <a:gd name="connsiteX1" fmla="*/ 5242583 w 5374172"/>
              <a:gd name="connsiteY1" fmla="*/ 0 h 3984771"/>
              <a:gd name="connsiteX2" fmla="*/ 3236488 w 5374172"/>
              <a:gd name="connsiteY2" fmla="*/ 1082091 h 3984771"/>
              <a:gd name="connsiteX3" fmla="*/ 3196730 w 5374172"/>
              <a:gd name="connsiteY3" fmla="*/ 2380803 h 3984771"/>
              <a:gd name="connsiteX4" fmla="*/ 5224312 w 5374172"/>
              <a:gd name="connsiteY4" fmla="*/ 2367553 h 3984771"/>
              <a:gd name="connsiteX5" fmla="*/ 5229330 w 5374172"/>
              <a:gd name="connsiteY5" fmla="*/ 3984771 h 3984771"/>
              <a:gd name="connsiteX6" fmla="*/ 0 w 5374172"/>
              <a:gd name="connsiteY6" fmla="*/ 3971519 h 3984771"/>
              <a:gd name="connsiteX7" fmla="*/ 0 w 5374172"/>
              <a:gd name="connsiteY7" fmla="*/ 0 h 3984771"/>
              <a:gd name="connsiteX0" fmla="*/ 0 w 5327141"/>
              <a:gd name="connsiteY0" fmla="*/ 0 h 3984771"/>
              <a:gd name="connsiteX1" fmla="*/ 5242583 w 5327141"/>
              <a:gd name="connsiteY1" fmla="*/ 0 h 3984771"/>
              <a:gd name="connsiteX2" fmla="*/ 3236488 w 5327141"/>
              <a:gd name="connsiteY2" fmla="*/ 1082091 h 3984771"/>
              <a:gd name="connsiteX3" fmla="*/ 3196730 w 5327141"/>
              <a:gd name="connsiteY3" fmla="*/ 2380803 h 3984771"/>
              <a:gd name="connsiteX4" fmla="*/ 5224312 w 5327141"/>
              <a:gd name="connsiteY4" fmla="*/ 2367553 h 3984771"/>
              <a:gd name="connsiteX5" fmla="*/ 5229330 w 5327141"/>
              <a:gd name="connsiteY5" fmla="*/ 3984771 h 3984771"/>
              <a:gd name="connsiteX6" fmla="*/ 0 w 5327141"/>
              <a:gd name="connsiteY6" fmla="*/ 3971519 h 3984771"/>
              <a:gd name="connsiteX7" fmla="*/ 0 w 5327141"/>
              <a:gd name="connsiteY7" fmla="*/ 0 h 3984771"/>
              <a:gd name="connsiteX0" fmla="*/ 0 w 5327355"/>
              <a:gd name="connsiteY0" fmla="*/ 0 h 3984771"/>
              <a:gd name="connsiteX1" fmla="*/ 5242583 w 5327355"/>
              <a:gd name="connsiteY1" fmla="*/ 0 h 3984771"/>
              <a:gd name="connsiteX2" fmla="*/ 3236488 w 5327355"/>
              <a:gd name="connsiteY2" fmla="*/ 1082091 h 3984771"/>
              <a:gd name="connsiteX3" fmla="*/ 3196730 w 5327355"/>
              <a:gd name="connsiteY3" fmla="*/ 2380803 h 3984771"/>
              <a:gd name="connsiteX4" fmla="*/ 5224312 w 5327355"/>
              <a:gd name="connsiteY4" fmla="*/ 2367553 h 3984771"/>
              <a:gd name="connsiteX5" fmla="*/ 5229330 w 5327355"/>
              <a:gd name="connsiteY5" fmla="*/ 3984771 h 3984771"/>
              <a:gd name="connsiteX6" fmla="*/ 0 w 5327355"/>
              <a:gd name="connsiteY6" fmla="*/ 3971519 h 3984771"/>
              <a:gd name="connsiteX7" fmla="*/ 0 w 5327355"/>
              <a:gd name="connsiteY7" fmla="*/ 0 h 3984771"/>
              <a:gd name="connsiteX0" fmla="*/ 0 w 5327355"/>
              <a:gd name="connsiteY0" fmla="*/ 0 h 3984771"/>
              <a:gd name="connsiteX1" fmla="*/ 5242583 w 5327355"/>
              <a:gd name="connsiteY1" fmla="*/ 0 h 3984771"/>
              <a:gd name="connsiteX2" fmla="*/ 3236488 w 5327355"/>
              <a:gd name="connsiteY2" fmla="*/ 1082091 h 3984771"/>
              <a:gd name="connsiteX3" fmla="*/ 3196730 w 5327355"/>
              <a:gd name="connsiteY3" fmla="*/ 2380803 h 3984771"/>
              <a:gd name="connsiteX4" fmla="*/ 5224312 w 5327355"/>
              <a:gd name="connsiteY4" fmla="*/ 2367553 h 3984771"/>
              <a:gd name="connsiteX5" fmla="*/ 5229330 w 5327355"/>
              <a:gd name="connsiteY5" fmla="*/ 3984771 h 3984771"/>
              <a:gd name="connsiteX6" fmla="*/ 0 w 5327355"/>
              <a:gd name="connsiteY6" fmla="*/ 3971519 h 3984771"/>
              <a:gd name="connsiteX7" fmla="*/ 0 w 5327355"/>
              <a:gd name="connsiteY7" fmla="*/ 0 h 3984771"/>
              <a:gd name="connsiteX0" fmla="*/ 0 w 5326497"/>
              <a:gd name="connsiteY0" fmla="*/ 0 h 3984771"/>
              <a:gd name="connsiteX1" fmla="*/ 5242583 w 5326497"/>
              <a:gd name="connsiteY1" fmla="*/ 0 h 3984771"/>
              <a:gd name="connsiteX2" fmla="*/ 3209983 w 5326497"/>
              <a:gd name="connsiteY2" fmla="*/ 1002578 h 3984771"/>
              <a:gd name="connsiteX3" fmla="*/ 3196730 w 5326497"/>
              <a:gd name="connsiteY3" fmla="*/ 2380803 h 3984771"/>
              <a:gd name="connsiteX4" fmla="*/ 5224312 w 5326497"/>
              <a:gd name="connsiteY4" fmla="*/ 2367553 h 3984771"/>
              <a:gd name="connsiteX5" fmla="*/ 5229330 w 5326497"/>
              <a:gd name="connsiteY5" fmla="*/ 3984771 h 3984771"/>
              <a:gd name="connsiteX6" fmla="*/ 0 w 5326497"/>
              <a:gd name="connsiteY6" fmla="*/ 3971519 h 3984771"/>
              <a:gd name="connsiteX7" fmla="*/ 0 w 5326497"/>
              <a:gd name="connsiteY7" fmla="*/ 0 h 3984771"/>
              <a:gd name="connsiteX0" fmla="*/ 0 w 5415787"/>
              <a:gd name="connsiteY0" fmla="*/ 0 h 3984771"/>
              <a:gd name="connsiteX1" fmla="*/ 5242583 w 5415787"/>
              <a:gd name="connsiteY1" fmla="*/ 0 h 3984771"/>
              <a:gd name="connsiteX2" fmla="*/ 4071375 w 5415787"/>
              <a:gd name="connsiteY2" fmla="*/ 923065 h 3984771"/>
              <a:gd name="connsiteX3" fmla="*/ 3209983 w 5415787"/>
              <a:gd name="connsiteY3" fmla="*/ 1002578 h 3984771"/>
              <a:gd name="connsiteX4" fmla="*/ 3196730 w 5415787"/>
              <a:gd name="connsiteY4" fmla="*/ 2380803 h 3984771"/>
              <a:gd name="connsiteX5" fmla="*/ 5224312 w 5415787"/>
              <a:gd name="connsiteY5" fmla="*/ 2367553 h 3984771"/>
              <a:gd name="connsiteX6" fmla="*/ 5229330 w 5415787"/>
              <a:gd name="connsiteY6" fmla="*/ 3984771 h 3984771"/>
              <a:gd name="connsiteX7" fmla="*/ 0 w 5415787"/>
              <a:gd name="connsiteY7" fmla="*/ 3971519 h 3984771"/>
              <a:gd name="connsiteX8" fmla="*/ 0 w 5415787"/>
              <a:gd name="connsiteY8" fmla="*/ 0 h 3984771"/>
              <a:gd name="connsiteX0" fmla="*/ 0 w 5632269"/>
              <a:gd name="connsiteY0" fmla="*/ 0 h 3984771"/>
              <a:gd name="connsiteX1" fmla="*/ 5242583 w 5632269"/>
              <a:gd name="connsiteY1" fmla="*/ 0 h 3984771"/>
              <a:gd name="connsiteX2" fmla="*/ 5237566 w 5632269"/>
              <a:gd name="connsiteY2" fmla="*/ 896560 h 3984771"/>
              <a:gd name="connsiteX3" fmla="*/ 3209983 w 5632269"/>
              <a:gd name="connsiteY3" fmla="*/ 1002578 h 3984771"/>
              <a:gd name="connsiteX4" fmla="*/ 3196730 w 5632269"/>
              <a:gd name="connsiteY4" fmla="*/ 2380803 h 3984771"/>
              <a:gd name="connsiteX5" fmla="*/ 5224312 w 5632269"/>
              <a:gd name="connsiteY5" fmla="*/ 2367553 h 3984771"/>
              <a:gd name="connsiteX6" fmla="*/ 5229330 w 5632269"/>
              <a:gd name="connsiteY6" fmla="*/ 3984771 h 3984771"/>
              <a:gd name="connsiteX7" fmla="*/ 0 w 5632269"/>
              <a:gd name="connsiteY7" fmla="*/ 3971519 h 3984771"/>
              <a:gd name="connsiteX8" fmla="*/ 0 w 5632269"/>
              <a:gd name="connsiteY8" fmla="*/ 0 h 3984771"/>
              <a:gd name="connsiteX0" fmla="*/ 0 w 5632269"/>
              <a:gd name="connsiteY0" fmla="*/ 0 h 3984771"/>
              <a:gd name="connsiteX1" fmla="*/ 5242583 w 5632269"/>
              <a:gd name="connsiteY1" fmla="*/ 0 h 3984771"/>
              <a:gd name="connsiteX2" fmla="*/ 5237566 w 5632269"/>
              <a:gd name="connsiteY2" fmla="*/ 896560 h 3984771"/>
              <a:gd name="connsiteX3" fmla="*/ 3209983 w 5632269"/>
              <a:gd name="connsiteY3" fmla="*/ 1002578 h 3984771"/>
              <a:gd name="connsiteX4" fmla="*/ 3196730 w 5632269"/>
              <a:gd name="connsiteY4" fmla="*/ 2380803 h 3984771"/>
              <a:gd name="connsiteX5" fmla="*/ 5224312 w 5632269"/>
              <a:gd name="connsiteY5" fmla="*/ 2367553 h 3984771"/>
              <a:gd name="connsiteX6" fmla="*/ 5229330 w 5632269"/>
              <a:gd name="connsiteY6" fmla="*/ 3984771 h 3984771"/>
              <a:gd name="connsiteX7" fmla="*/ 0 w 5632269"/>
              <a:gd name="connsiteY7" fmla="*/ 3971519 h 3984771"/>
              <a:gd name="connsiteX8" fmla="*/ 0 w 5632269"/>
              <a:gd name="connsiteY8" fmla="*/ 0 h 3984771"/>
              <a:gd name="connsiteX0" fmla="*/ 0 w 5632269"/>
              <a:gd name="connsiteY0" fmla="*/ 0 h 3984771"/>
              <a:gd name="connsiteX1" fmla="*/ 5242583 w 5632269"/>
              <a:gd name="connsiteY1" fmla="*/ 0 h 3984771"/>
              <a:gd name="connsiteX2" fmla="*/ 5237566 w 5632269"/>
              <a:gd name="connsiteY2" fmla="*/ 896560 h 3984771"/>
              <a:gd name="connsiteX3" fmla="*/ 3209983 w 5632269"/>
              <a:gd name="connsiteY3" fmla="*/ 1002578 h 3984771"/>
              <a:gd name="connsiteX4" fmla="*/ 3196730 w 5632269"/>
              <a:gd name="connsiteY4" fmla="*/ 2380803 h 3984771"/>
              <a:gd name="connsiteX5" fmla="*/ 5224312 w 5632269"/>
              <a:gd name="connsiteY5" fmla="*/ 2367553 h 3984771"/>
              <a:gd name="connsiteX6" fmla="*/ 5229330 w 5632269"/>
              <a:gd name="connsiteY6" fmla="*/ 3984771 h 3984771"/>
              <a:gd name="connsiteX7" fmla="*/ 0 w 5632269"/>
              <a:gd name="connsiteY7" fmla="*/ 3971519 h 3984771"/>
              <a:gd name="connsiteX8" fmla="*/ 0 w 5632269"/>
              <a:gd name="connsiteY8" fmla="*/ 0 h 3984771"/>
              <a:gd name="connsiteX0" fmla="*/ 0 w 5242583"/>
              <a:gd name="connsiteY0" fmla="*/ 0 h 3984771"/>
              <a:gd name="connsiteX1" fmla="*/ 5242583 w 5242583"/>
              <a:gd name="connsiteY1" fmla="*/ 0 h 3984771"/>
              <a:gd name="connsiteX2" fmla="*/ 5237566 w 5242583"/>
              <a:gd name="connsiteY2" fmla="*/ 896560 h 3984771"/>
              <a:gd name="connsiteX3" fmla="*/ 3209983 w 5242583"/>
              <a:gd name="connsiteY3" fmla="*/ 1002578 h 3984771"/>
              <a:gd name="connsiteX4" fmla="*/ 3196730 w 5242583"/>
              <a:gd name="connsiteY4" fmla="*/ 2380803 h 3984771"/>
              <a:gd name="connsiteX5" fmla="*/ 5224312 w 5242583"/>
              <a:gd name="connsiteY5" fmla="*/ 2367553 h 3984771"/>
              <a:gd name="connsiteX6" fmla="*/ 5229330 w 5242583"/>
              <a:gd name="connsiteY6" fmla="*/ 3984771 h 3984771"/>
              <a:gd name="connsiteX7" fmla="*/ 0 w 5242583"/>
              <a:gd name="connsiteY7" fmla="*/ 3971519 h 3984771"/>
              <a:gd name="connsiteX8" fmla="*/ 0 w 5242583"/>
              <a:gd name="connsiteY8" fmla="*/ 0 h 3984771"/>
              <a:gd name="connsiteX0" fmla="*/ 0 w 5242583"/>
              <a:gd name="connsiteY0" fmla="*/ 0 h 3984771"/>
              <a:gd name="connsiteX1" fmla="*/ 5242583 w 5242583"/>
              <a:gd name="connsiteY1" fmla="*/ 0 h 3984771"/>
              <a:gd name="connsiteX2" fmla="*/ 5224313 w 5242583"/>
              <a:gd name="connsiteY2" fmla="*/ 989325 h 3984771"/>
              <a:gd name="connsiteX3" fmla="*/ 3209983 w 5242583"/>
              <a:gd name="connsiteY3" fmla="*/ 1002578 h 3984771"/>
              <a:gd name="connsiteX4" fmla="*/ 3196730 w 5242583"/>
              <a:gd name="connsiteY4" fmla="*/ 2380803 h 3984771"/>
              <a:gd name="connsiteX5" fmla="*/ 5224312 w 5242583"/>
              <a:gd name="connsiteY5" fmla="*/ 2367553 h 3984771"/>
              <a:gd name="connsiteX6" fmla="*/ 5229330 w 5242583"/>
              <a:gd name="connsiteY6" fmla="*/ 3984771 h 3984771"/>
              <a:gd name="connsiteX7" fmla="*/ 0 w 5242583"/>
              <a:gd name="connsiteY7" fmla="*/ 3971519 h 3984771"/>
              <a:gd name="connsiteX8" fmla="*/ 0 w 5242583"/>
              <a:gd name="connsiteY8" fmla="*/ 0 h 3984771"/>
              <a:gd name="connsiteX0" fmla="*/ 0 w 5242583"/>
              <a:gd name="connsiteY0" fmla="*/ 0 h 3984771"/>
              <a:gd name="connsiteX1" fmla="*/ 5242583 w 5242583"/>
              <a:gd name="connsiteY1" fmla="*/ 0 h 3984771"/>
              <a:gd name="connsiteX2" fmla="*/ 5224313 w 5242583"/>
              <a:gd name="connsiteY2" fmla="*/ 989325 h 3984771"/>
              <a:gd name="connsiteX3" fmla="*/ 3209983 w 5242583"/>
              <a:gd name="connsiteY3" fmla="*/ 1002578 h 3984771"/>
              <a:gd name="connsiteX4" fmla="*/ 3196730 w 5242583"/>
              <a:gd name="connsiteY4" fmla="*/ 2380803 h 3984771"/>
              <a:gd name="connsiteX5" fmla="*/ 5224312 w 5242583"/>
              <a:gd name="connsiteY5" fmla="*/ 2367553 h 3984771"/>
              <a:gd name="connsiteX6" fmla="*/ 5229330 w 5242583"/>
              <a:gd name="connsiteY6" fmla="*/ 3984771 h 3984771"/>
              <a:gd name="connsiteX7" fmla="*/ 0 w 5242583"/>
              <a:gd name="connsiteY7" fmla="*/ 3971519 h 3984771"/>
              <a:gd name="connsiteX8" fmla="*/ 0 w 5242583"/>
              <a:gd name="connsiteY8" fmla="*/ 0 h 3984771"/>
              <a:gd name="connsiteX0" fmla="*/ 0 w 5242583"/>
              <a:gd name="connsiteY0" fmla="*/ 0 h 3984771"/>
              <a:gd name="connsiteX1" fmla="*/ 5242583 w 5242583"/>
              <a:gd name="connsiteY1" fmla="*/ 0 h 3984771"/>
              <a:gd name="connsiteX2" fmla="*/ 5224313 w 5242583"/>
              <a:gd name="connsiteY2" fmla="*/ 989325 h 3984771"/>
              <a:gd name="connsiteX3" fmla="*/ 3209983 w 5242583"/>
              <a:gd name="connsiteY3" fmla="*/ 1002578 h 3984771"/>
              <a:gd name="connsiteX4" fmla="*/ 3196730 w 5242583"/>
              <a:gd name="connsiteY4" fmla="*/ 2380803 h 3984771"/>
              <a:gd name="connsiteX5" fmla="*/ 5224312 w 5242583"/>
              <a:gd name="connsiteY5" fmla="*/ 2367553 h 3984771"/>
              <a:gd name="connsiteX6" fmla="*/ 5229330 w 5242583"/>
              <a:gd name="connsiteY6" fmla="*/ 3984771 h 3984771"/>
              <a:gd name="connsiteX7" fmla="*/ 0 w 5242583"/>
              <a:gd name="connsiteY7" fmla="*/ 3971519 h 3984771"/>
              <a:gd name="connsiteX8" fmla="*/ 0 w 5242583"/>
              <a:gd name="connsiteY8" fmla="*/ 0 h 3984771"/>
              <a:gd name="connsiteX0" fmla="*/ 0 w 5242583"/>
              <a:gd name="connsiteY0" fmla="*/ 0 h 3984771"/>
              <a:gd name="connsiteX1" fmla="*/ 5242583 w 5242583"/>
              <a:gd name="connsiteY1" fmla="*/ 0 h 3984771"/>
              <a:gd name="connsiteX2" fmla="*/ 5224313 w 5242583"/>
              <a:gd name="connsiteY2" fmla="*/ 989325 h 3984771"/>
              <a:gd name="connsiteX3" fmla="*/ 3183479 w 5242583"/>
              <a:gd name="connsiteY3" fmla="*/ 1015830 h 3984771"/>
              <a:gd name="connsiteX4" fmla="*/ 3196730 w 5242583"/>
              <a:gd name="connsiteY4" fmla="*/ 2380803 h 3984771"/>
              <a:gd name="connsiteX5" fmla="*/ 5224312 w 5242583"/>
              <a:gd name="connsiteY5" fmla="*/ 2367553 h 3984771"/>
              <a:gd name="connsiteX6" fmla="*/ 5229330 w 5242583"/>
              <a:gd name="connsiteY6" fmla="*/ 3984771 h 3984771"/>
              <a:gd name="connsiteX7" fmla="*/ 0 w 5242583"/>
              <a:gd name="connsiteY7" fmla="*/ 3971519 h 3984771"/>
              <a:gd name="connsiteX8" fmla="*/ 0 w 5242583"/>
              <a:gd name="connsiteY8" fmla="*/ 0 h 3984771"/>
              <a:gd name="connsiteX0" fmla="*/ 0 w 5242583"/>
              <a:gd name="connsiteY0" fmla="*/ 0 h 3984771"/>
              <a:gd name="connsiteX1" fmla="*/ 5242583 w 5242583"/>
              <a:gd name="connsiteY1" fmla="*/ 0 h 3984771"/>
              <a:gd name="connsiteX2" fmla="*/ 5211061 w 5242583"/>
              <a:gd name="connsiteY2" fmla="*/ 1002577 h 3984771"/>
              <a:gd name="connsiteX3" fmla="*/ 3183479 w 5242583"/>
              <a:gd name="connsiteY3" fmla="*/ 1015830 h 3984771"/>
              <a:gd name="connsiteX4" fmla="*/ 3196730 w 5242583"/>
              <a:gd name="connsiteY4" fmla="*/ 2380803 h 3984771"/>
              <a:gd name="connsiteX5" fmla="*/ 5224312 w 5242583"/>
              <a:gd name="connsiteY5" fmla="*/ 2367553 h 3984771"/>
              <a:gd name="connsiteX6" fmla="*/ 5229330 w 5242583"/>
              <a:gd name="connsiteY6" fmla="*/ 3984771 h 3984771"/>
              <a:gd name="connsiteX7" fmla="*/ 0 w 5242583"/>
              <a:gd name="connsiteY7" fmla="*/ 3971519 h 3984771"/>
              <a:gd name="connsiteX8" fmla="*/ 0 w 5242583"/>
              <a:gd name="connsiteY8" fmla="*/ 0 h 3984771"/>
              <a:gd name="connsiteX0" fmla="*/ 0 w 5229791"/>
              <a:gd name="connsiteY0" fmla="*/ 0 h 3984771"/>
              <a:gd name="connsiteX1" fmla="*/ 5216078 w 5229791"/>
              <a:gd name="connsiteY1" fmla="*/ 13252 h 3984771"/>
              <a:gd name="connsiteX2" fmla="*/ 5211061 w 5229791"/>
              <a:gd name="connsiteY2" fmla="*/ 1002577 h 3984771"/>
              <a:gd name="connsiteX3" fmla="*/ 3183479 w 5229791"/>
              <a:gd name="connsiteY3" fmla="*/ 1015830 h 3984771"/>
              <a:gd name="connsiteX4" fmla="*/ 3196730 w 5229791"/>
              <a:gd name="connsiteY4" fmla="*/ 2380803 h 3984771"/>
              <a:gd name="connsiteX5" fmla="*/ 5224312 w 5229791"/>
              <a:gd name="connsiteY5" fmla="*/ 2367553 h 3984771"/>
              <a:gd name="connsiteX6" fmla="*/ 5229330 w 5229791"/>
              <a:gd name="connsiteY6" fmla="*/ 3984771 h 3984771"/>
              <a:gd name="connsiteX7" fmla="*/ 0 w 5229791"/>
              <a:gd name="connsiteY7" fmla="*/ 3971519 h 3984771"/>
              <a:gd name="connsiteX8" fmla="*/ 0 w 5229791"/>
              <a:gd name="connsiteY8" fmla="*/ 0 h 3984771"/>
              <a:gd name="connsiteX0" fmla="*/ 0 w 5229791"/>
              <a:gd name="connsiteY0" fmla="*/ 0 h 3984771"/>
              <a:gd name="connsiteX1" fmla="*/ 5216078 w 5229791"/>
              <a:gd name="connsiteY1" fmla="*/ 13252 h 3984771"/>
              <a:gd name="connsiteX2" fmla="*/ 5211061 w 5229791"/>
              <a:gd name="connsiteY2" fmla="*/ 1002577 h 3984771"/>
              <a:gd name="connsiteX3" fmla="*/ 3183479 w 5229791"/>
              <a:gd name="connsiteY3" fmla="*/ 1015830 h 3984771"/>
              <a:gd name="connsiteX4" fmla="*/ 3196730 w 5229791"/>
              <a:gd name="connsiteY4" fmla="*/ 2380803 h 3984771"/>
              <a:gd name="connsiteX5" fmla="*/ 5224312 w 5229791"/>
              <a:gd name="connsiteY5" fmla="*/ 2367553 h 3984771"/>
              <a:gd name="connsiteX6" fmla="*/ 5229330 w 5229791"/>
              <a:gd name="connsiteY6" fmla="*/ 3984771 h 3984771"/>
              <a:gd name="connsiteX7" fmla="*/ 0 w 5229791"/>
              <a:gd name="connsiteY7" fmla="*/ 3971519 h 3984771"/>
              <a:gd name="connsiteX8" fmla="*/ 0 w 5229791"/>
              <a:gd name="connsiteY8" fmla="*/ 0 h 3984771"/>
              <a:gd name="connsiteX0" fmla="*/ 0 w 5229791"/>
              <a:gd name="connsiteY0" fmla="*/ 0 h 3984771"/>
              <a:gd name="connsiteX1" fmla="*/ 5216078 w 5229791"/>
              <a:gd name="connsiteY1" fmla="*/ 13252 h 3984771"/>
              <a:gd name="connsiteX2" fmla="*/ 5224313 w 5229791"/>
              <a:gd name="connsiteY2" fmla="*/ 1029081 h 3984771"/>
              <a:gd name="connsiteX3" fmla="*/ 3183479 w 5229791"/>
              <a:gd name="connsiteY3" fmla="*/ 1015830 h 3984771"/>
              <a:gd name="connsiteX4" fmla="*/ 3196730 w 5229791"/>
              <a:gd name="connsiteY4" fmla="*/ 2380803 h 3984771"/>
              <a:gd name="connsiteX5" fmla="*/ 5224312 w 5229791"/>
              <a:gd name="connsiteY5" fmla="*/ 2367553 h 3984771"/>
              <a:gd name="connsiteX6" fmla="*/ 5229330 w 5229791"/>
              <a:gd name="connsiteY6" fmla="*/ 3984771 h 3984771"/>
              <a:gd name="connsiteX7" fmla="*/ 0 w 5229791"/>
              <a:gd name="connsiteY7" fmla="*/ 3971519 h 3984771"/>
              <a:gd name="connsiteX8" fmla="*/ 0 w 5229791"/>
              <a:gd name="connsiteY8" fmla="*/ 0 h 3984771"/>
              <a:gd name="connsiteX0" fmla="*/ 0 w 5229791"/>
              <a:gd name="connsiteY0" fmla="*/ 0 h 3984771"/>
              <a:gd name="connsiteX1" fmla="*/ 5216078 w 5229791"/>
              <a:gd name="connsiteY1" fmla="*/ 13252 h 3984771"/>
              <a:gd name="connsiteX2" fmla="*/ 5224313 w 5229791"/>
              <a:gd name="connsiteY2" fmla="*/ 1029081 h 3984771"/>
              <a:gd name="connsiteX3" fmla="*/ 3183479 w 5229791"/>
              <a:gd name="connsiteY3" fmla="*/ 1015830 h 3984771"/>
              <a:gd name="connsiteX4" fmla="*/ 3196730 w 5229791"/>
              <a:gd name="connsiteY4" fmla="*/ 2380803 h 3984771"/>
              <a:gd name="connsiteX5" fmla="*/ 5224312 w 5229791"/>
              <a:gd name="connsiteY5" fmla="*/ 2367553 h 3984771"/>
              <a:gd name="connsiteX6" fmla="*/ 5229330 w 5229791"/>
              <a:gd name="connsiteY6" fmla="*/ 3984771 h 3984771"/>
              <a:gd name="connsiteX7" fmla="*/ 0 w 5229791"/>
              <a:gd name="connsiteY7" fmla="*/ 3971519 h 3984771"/>
              <a:gd name="connsiteX8" fmla="*/ 0 w 5229791"/>
              <a:gd name="connsiteY8" fmla="*/ 0 h 3984771"/>
              <a:gd name="connsiteX0" fmla="*/ 0 w 5229791"/>
              <a:gd name="connsiteY0" fmla="*/ 0 h 3984771"/>
              <a:gd name="connsiteX1" fmla="*/ 5216078 w 5229791"/>
              <a:gd name="connsiteY1" fmla="*/ 13252 h 3984771"/>
              <a:gd name="connsiteX2" fmla="*/ 5224313 w 5229791"/>
              <a:gd name="connsiteY2" fmla="*/ 1029081 h 3984771"/>
              <a:gd name="connsiteX3" fmla="*/ 3183479 w 5229791"/>
              <a:gd name="connsiteY3" fmla="*/ 1015830 h 3984771"/>
              <a:gd name="connsiteX4" fmla="*/ 3196730 w 5229791"/>
              <a:gd name="connsiteY4" fmla="*/ 2380803 h 3984771"/>
              <a:gd name="connsiteX5" fmla="*/ 5224312 w 5229791"/>
              <a:gd name="connsiteY5" fmla="*/ 2367553 h 3984771"/>
              <a:gd name="connsiteX6" fmla="*/ 5229330 w 5229791"/>
              <a:gd name="connsiteY6" fmla="*/ 3984771 h 3984771"/>
              <a:gd name="connsiteX7" fmla="*/ 0 w 5229791"/>
              <a:gd name="connsiteY7" fmla="*/ 3971519 h 3984771"/>
              <a:gd name="connsiteX8" fmla="*/ 0 w 5229791"/>
              <a:gd name="connsiteY8" fmla="*/ 0 h 3984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29791" h="3984771">
                <a:moveTo>
                  <a:pt x="0" y="0"/>
                </a:moveTo>
                <a:lnTo>
                  <a:pt x="5216078" y="13252"/>
                </a:lnTo>
                <a:cubicBezTo>
                  <a:pt x="5214406" y="312105"/>
                  <a:pt x="5225985" y="730228"/>
                  <a:pt x="5224313" y="1029081"/>
                </a:cubicBezTo>
                <a:lnTo>
                  <a:pt x="3183479" y="1015830"/>
                </a:lnTo>
                <a:lnTo>
                  <a:pt x="3196730" y="2380803"/>
                </a:lnTo>
                <a:lnTo>
                  <a:pt x="5224312" y="2367553"/>
                </a:lnTo>
                <a:cubicBezTo>
                  <a:pt x="5221567" y="2888956"/>
                  <a:pt x="5232075" y="3463368"/>
                  <a:pt x="5229330" y="3984771"/>
                </a:cubicBezTo>
                <a:lnTo>
                  <a:pt x="0" y="3971519"/>
                </a:lnTo>
                <a:lnTo>
                  <a:pt x="0" y="0"/>
                </a:lnTo>
                <a:close/>
              </a:path>
            </a:pathLst>
          </a:custGeom>
          <a:solidFill>
            <a:schemeClr val="accent6">
              <a:lumMod val="20000"/>
              <a:lumOff val="80000"/>
              <a:alpha val="50000"/>
            </a:schemeClr>
          </a:solidFill>
          <a:ln w="19050">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defTabSz="1097236"/>
            <a:r>
              <a:rPr lang="en-US" b="1" dirty="0">
                <a:solidFill>
                  <a:schemeClr val="tx1"/>
                </a:solidFill>
                <a:latin typeface="IBM Plex Sans" panose="020B0503050203000203" pitchFamily="34" charset="0"/>
              </a:rPr>
              <a:t>Cloudera Data Platform (CDP)</a:t>
            </a:r>
          </a:p>
        </p:txBody>
      </p:sp>
      <p:sp>
        <p:nvSpPr>
          <p:cNvPr id="17" name="TextBox 16">
            <a:extLst>
              <a:ext uri="{FF2B5EF4-FFF2-40B4-BE49-F238E27FC236}">
                <a16:creationId xmlns:a16="http://schemas.microsoft.com/office/drawing/2014/main" id="{CF2E2B4E-A77D-A2F6-2EEB-2158CCA27E30}"/>
              </a:ext>
            </a:extLst>
          </p:cNvPr>
          <p:cNvSpPr txBox="1"/>
          <p:nvPr/>
        </p:nvSpPr>
        <p:spPr>
          <a:xfrm>
            <a:off x="9900491" y="1364021"/>
            <a:ext cx="987167" cy="696721"/>
          </a:xfrm>
          <a:prstGeom prst="rect">
            <a:avLst/>
          </a:prstGeom>
          <a:solidFill>
            <a:schemeClr val="accent5">
              <a:lumMod val="20000"/>
              <a:lumOff val="80000"/>
            </a:schemeClr>
          </a:solidFill>
          <a:ln w="3175">
            <a:solidFill>
              <a:schemeClr val="accent5">
                <a:lumMod val="75000"/>
              </a:schemeClr>
            </a:solidFill>
          </a:ln>
        </p:spPr>
        <p:txBody>
          <a:bodyPr wrap="square" lIns="36000" rIns="36000" anchor="ctr">
            <a:noAutofit/>
          </a:bodyPr>
          <a:lstStyle/>
          <a:p>
            <a:pPr algn="ctr" defTabSz="1097236"/>
            <a:r>
              <a:rPr lang="en-IN" sz="1100" dirty="0">
                <a:solidFill>
                  <a:prstClr val="black"/>
                </a:solidFill>
                <a:latin typeface="IBM Plex Sans" panose="020B0503050203000203" pitchFamily="34" charset="0"/>
              </a:rPr>
              <a:t>Data Visualization </a:t>
            </a:r>
            <a:r>
              <a:rPr lang="en-IN" sz="1100">
                <a:solidFill>
                  <a:prstClr val="black"/>
                </a:solidFill>
                <a:latin typeface="IBM Plex Sans" panose="020B0503050203000203" pitchFamily="34" charset="0"/>
              </a:rPr>
              <a:t>and Reporting</a:t>
            </a:r>
            <a:endParaRPr lang="en-IN" sz="1100" dirty="0">
              <a:solidFill>
                <a:prstClr val="black"/>
              </a:solidFill>
              <a:latin typeface="IBM Plex Sans" panose="020B0503050203000203" pitchFamily="34" charset="0"/>
            </a:endParaRPr>
          </a:p>
        </p:txBody>
      </p:sp>
      <p:sp>
        <p:nvSpPr>
          <p:cNvPr id="20" name="Rectangle 19">
            <a:extLst>
              <a:ext uri="{FF2B5EF4-FFF2-40B4-BE49-F238E27FC236}">
                <a16:creationId xmlns:a16="http://schemas.microsoft.com/office/drawing/2014/main" id="{5E57F3E0-D11C-C78D-2281-4D168AADA488}"/>
              </a:ext>
            </a:extLst>
          </p:cNvPr>
          <p:cNvSpPr/>
          <p:nvPr/>
        </p:nvSpPr>
        <p:spPr>
          <a:xfrm>
            <a:off x="8364023" y="2727812"/>
            <a:ext cx="1190869" cy="1022362"/>
          </a:xfrm>
          <a:prstGeom prst="rect">
            <a:avLst/>
          </a:prstGeom>
          <a:solidFill>
            <a:schemeClr val="accent6">
              <a:lumMod val="20000"/>
              <a:lumOff val="80000"/>
              <a:alpha val="50000"/>
            </a:schemeClr>
          </a:solidFill>
          <a:ln w="19050">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097236"/>
            <a:r>
              <a:rPr lang="en-US" b="1" dirty="0">
                <a:solidFill>
                  <a:schemeClr val="tx1"/>
                </a:solidFill>
                <a:latin typeface="IBM Plex Sans" panose="020B0503050203000203" pitchFamily="34" charset="0"/>
              </a:rPr>
              <a:t>Denodo</a:t>
            </a:r>
          </a:p>
        </p:txBody>
      </p:sp>
      <p:sp>
        <p:nvSpPr>
          <p:cNvPr id="48" name="Rectangle 47">
            <a:extLst>
              <a:ext uri="{FF2B5EF4-FFF2-40B4-BE49-F238E27FC236}">
                <a16:creationId xmlns:a16="http://schemas.microsoft.com/office/drawing/2014/main" id="{A2C064F3-CDC3-373D-A37D-5D250A79D5BE}"/>
              </a:ext>
            </a:extLst>
          </p:cNvPr>
          <p:cNvSpPr/>
          <p:nvPr/>
        </p:nvSpPr>
        <p:spPr>
          <a:xfrm>
            <a:off x="9806132" y="1003040"/>
            <a:ext cx="1190869" cy="1130549"/>
          </a:xfrm>
          <a:prstGeom prst="rect">
            <a:avLst/>
          </a:prstGeom>
          <a:solidFill>
            <a:schemeClr val="accent6">
              <a:lumMod val="20000"/>
              <a:lumOff val="80000"/>
              <a:alpha val="50000"/>
            </a:schemeClr>
          </a:solidFill>
          <a:ln w="19050">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097236"/>
            <a:r>
              <a:rPr lang="en-US" b="1" dirty="0">
                <a:solidFill>
                  <a:schemeClr val="tx1"/>
                </a:solidFill>
                <a:latin typeface="IBM Plex Sans" panose="020B0503050203000203" pitchFamily="34" charset="0"/>
              </a:rPr>
              <a:t>Tableau</a:t>
            </a:r>
          </a:p>
        </p:txBody>
      </p:sp>
      <p:sp>
        <p:nvSpPr>
          <p:cNvPr id="49" name="Rectangle 48">
            <a:extLst>
              <a:ext uri="{FF2B5EF4-FFF2-40B4-BE49-F238E27FC236}">
                <a16:creationId xmlns:a16="http://schemas.microsoft.com/office/drawing/2014/main" id="{24B2F914-EF0B-03EB-56F6-348FDC5C73A1}"/>
              </a:ext>
            </a:extLst>
          </p:cNvPr>
          <p:cNvSpPr/>
          <p:nvPr/>
        </p:nvSpPr>
        <p:spPr>
          <a:xfrm>
            <a:off x="9806132" y="2182843"/>
            <a:ext cx="1190869" cy="2763677"/>
          </a:xfrm>
          <a:prstGeom prst="rect">
            <a:avLst/>
          </a:prstGeom>
          <a:solidFill>
            <a:schemeClr val="accent6">
              <a:lumMod val="20000"/>
              <a:lumOff val="80000"/>
              <a:alpha val="50000"/>
            </a:schemeClr>
          </a:solidFill>
          <a:ln w="19050">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097236"/>
            <a:r>
              <a:rPr lang="en-US" b="1" dirty="0">
                <a:solidFill>
                  <a:schemeClr val="tx1"/>
                </a:solidFill>
                <a:latin typeface="IBM Plex Sans" panose="020B0503050203000203" pitchFamily="34" charset="0"/>
              </a:rPr>
              <a:t>Cloudera ML</a:t>
            </a:r>
          </a:p>
        </p:txBody>
      </p:sp>
      <p:sp>
        <p:nvSpPr>
          <p:cNvPr id="50" name="Title 1">
            <a:extLst>
              <a:ext uri="{FF2B5EF4-FFF2-40B4-BE49-F238E27FC236}">
                <a16:creationId xmlns:a16="http://schemas.microsoft.com/office/drawing/2014/main" id="{F4FA9225-AE6E-FB11-1D84-6186E84CA49B}"/>
              </a:ext>
            </a:extLst>
          </p:cNvPr>
          <p:cNvSpPr txBox="1">
            <a:spLocks/>
          </p:cNvSpPr>
          <p:nvPr/>
        </p:nvSpPr>
        <p:spPr>
          <a:xfrm>
            <a:off x="163496" y="93121"/>
            <a:ext cx="11281942" cy="452983"/>
          </a:xfrm>
          <a:prstGeom prst="rect">
            <a:avLst/>
          </a:prstGeom>
        </p:spPr>
        <p:txBody>
          <a:bodyPr vert="horz" lIns="91440" tIns="45720" rIns="91440" bIns="45720" rtlCol="0" anchor="ctr">
            <a:normAutofit/>
          </a:bodyPr>
          <a:lstStyle>
            <a:lvl1pPr>
              <a:lnSpc>
                <a:spcPct val="90000"/>
              </a:lnSpc>
              <a:spcBef>
                <a:spcPct val="0"/>
              </a:spcBef>
              <a:buNone/>
              <a:defRPr sz="2000" b="1">
                <a:latin typeface="IBM Plex Sans Condensed" panose="020B0506050203000203" pitchFamily="34" charset="77"/>
                <a:ea typeface="+mj-ea"/>
                <a:cs typeface="+mj-cs"/>
              </a:defRPr>
            </a:lvl1pPr>
          </a:lstStyle>
          <a:p>
            <a:r>
              <a:rPr lang="en-IN" dirty="0"/>
              <a:t>The target data platform architecture - mapped with technology component</a:t>
            </a:r>
          </a:p>
        </p:txBody>
      </p:sp>
      <p:sp>
        <p:nvSpPr>
          <p:cNvPr id="51" name="Rectangle 50">
            <a:extLst>
              <a:ext uri="{FF2B5EF4-FFF2-40B4-BE49-F238E27FC236}">
                <a16:creationId xmlns:a16="http://schemas.microsoft.com/office/drawing/2014/main" id="{C6A2D57D-16A7-F939-6324-1AC3DEC94FF2}"/>
              </a:ext>
            </a:extLst>
          </p:cNvPr>
          <p:cNvSpPr/>
          <p:nvPr/>
        </p:nvSpPr>
        <p:spPr>
          <a:xfrm>
            <a:off x="8368770" y="998051"/>
            <a:ext cx="1190869" cy="1721544"/>
          </a:xfrm>
          <a:prstGeom prst="rect">
            <a:avLst/>
          </a:prstGeom>
          <a:solidFill>
            <a:schemeClr val="accent6">
              <a:lumMod val="20000"/>
              <a:lumOff val="80000"/>
              <a:alpha val="50000"/>
            </a:schemeClr>
          </a:solidFill>
          <a:ln w="19050">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097236"/>
            <a:r>
              <a:rPr lang="en-US" b="1" dirty="0">
                <a:solidFill>
                  <a:schemeClr val="tx1"/>
                </a:solidFill>
                <a:latin typeface="IBM Plex Sans" panose="020B0503050203000203" pitchFamily="34" charset="0"/>
              </a:rPr>
              <a:t>CDP</a:t>
            </a:r>
          </a:p>
        </p:txBody>
      </p:sp>
    </p:spTree>
    <p:extLst>
      <p:ext uri="{BB962C8B-B14F-4D97-AF65-F5344CB8AC3E}">
        <p14:creationId xmlns:p14="http://schemas.microsoft.com/office/powerpoint/2010/main" val="5451188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4BECB5-F2DA-4409-EECA-847FF44C7D14}"/>
              </a:ext>
            </a:extLst>
          </p:cNvPr>
          <p:cNvSpPr txBox="1">
            <a:spLocks/>
          </p:cNvSpPr>
          <p:nvPr/>
        </p:nvSpPr>
        <p:spPr>
          <a:xfrm>
            <a:off x="376660" y="251669"/>
            <a:ext cx="11281942" cy="45298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2000" b="1" dirty="0">
                <a:latin typeface="IBM Plex Sans" panose="020B0503050203000203" pitchFamily="34" charset="0"/>
              </a:rPr>
              <a:t>The principles are satisfied by the proposed architecture</a:t>
            </a:r>
            <a:endParaRPr lang="en-IN" sz="1800" dirty="0">
              <a:latin typeface="IBM Plex Sans" panose="020B0503050203000203" pitchFamily="34" charset="0"/>
            </a:endParaRPr>
          </a:p>
        </p:txBody>
      </p:sp>
      <p:graphicFrame>
        <p:nvGraphicFramePr>
          <p:cNvPr id="3" name="Table 2">
            <a:extLst>
              <a:ext uri="{FF2B5EF4-FFF2-40B4-BE49-F238E27FC236}">
                <a16:creationId xmlns:a16="http://schemas.microsoft.com/office/drawing/2014/main" id="{2B8285D3-A517-D7A3-B4FB-8535FC958D81}"/>
              </a:ext>
            </a:extLst>
          </p:cNvPr>
          <p:cNvGraphicFramePr>
            <a:graphicFrameLocks noGrp="1"/>
          </p:cNvGraphicFramePr>
          <p:nvPr/>
        </p:nvGraphicFramePr>
        <p:xfrm>
          <a:off x="376658" y="882504"/>
          <a:ext cx="11281940" cy="5685850"/>
        </p:xfrm>
        <a:graphic>
          <a:graphicData uri="http://schemas.openxmlformats.org/drawingml/2006/table">
            <a:tbl>
              <a:tblPr firstRow="1" bandRow="1">
                <a:tableStyleId>{5940675A-B579-460E-94D1-54222C63F5DA}</a:tableStyleId>
              </a:tblPr>
              <a:tblGrid>
                <a:gridCol w="378716">
                  <a:extLst>
                    <a:ext uri="{9D8B030D-6E8A-4147-A177-3AD203B41FA5}">
                      <a16:colId xmlns:a16="http://schemas.microsoft.com/office/drawing/2014/main" val="1176229045"/>
                    </a:ext>
                  </a:extLst>
                </a:gridCol>
                <a:gridCol w="7050156">
                  <a:extLst>
                    <a:ext uri="{9D8B030D-6E8A-4147-A177-3AD203B41FA5}">
                      <a16:colId xmlns:a16="http://schemas.microsoft.com/office/drawing/2014/main" val="1469761209"/>
                    </a:ext>
                  </a:extLst>
                </a:gridCol>
                <a:gridCol w="3853068">
                  <a:extLst>
                    <a:ext uri="{9D8B030D-6E8A-4147-A177-3AD203B41FA5}">
                      <a16:colId xmlns:a16="http://schemas.microsoft.com/office/drawing/2014/main" val="846477119"/>
                    </a:ext>
                  </a:extLst>
                </a:gridCol>
              </a:tblGrid>
              <a:tr h="194530">
                <a:tc>
                  <a:txBody>
                    <a:bodyPr/>
                    <a:lstStyle/>
                    <a:p>
                      <a:pPr algn="ctr"/>
                      <a:r>
                        <a:rPr lang="en-US" sz="1100" dirty="0">
                          <a:latin typeface="IBM Plex Sans" panose="020B0503050203000203" pitchFamily="34" charset="0"/>
                        </a:rPr>
                        <a:t>#</a:t>
                      </a:r>
                    </a:p>
                  </a:txBody>
                  <a:tcPr>
                    <a:lnL w="12700" cmpd="sng">
                      <a:noFill/>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r>
                        <a:rPr lang="en-US" sz="1100" dirty="0">
                          <a:latin typeface="IBM Plex Sans" panose="020B0503050203000203" pitchFamily="34" charset="0"/>
                        </a:rPr>
                        <a:t>Principles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r>
                        <a:rPr lang="en-US" sz="1100" dirty="0">
                          <a:latin typeface="IBM Plex Sans" panose="020B0503050203000203" pitchFamily="34" charset="0"/>
                        </a:rPr>
                        <a:t>Compliant component</a:t>
                      </a:r>
                    </a:p>
                  </a:txBody>
                  <a:tcPr>
                    <a:lnL w="12700" cap="flat" cmpd="sng" algn="ctr">
                      <a:solidFill>
                        <a:schemeClr val="tx1"/>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extLst>
                  <a:ext uri="{0D108BD9-81ED-4DB2-BD59-A6C34878D82A}">
                    <a16:rowId xmlns:a16="http://schemas.microsoft.com/office/drawing/2014/main" val="831504113"/>
                  </a:ext>
                </a:extLst>
              </a:tr>
              <a:tr h="231803">
                <a:tc>
                  <a:txBody>
                    <a:bodyPr/>
                    <a:lstStyle/>
                    <a:p>
                      <a:pPr algn="ctr"/>
                      <a:r>
                        <a:rPr lang="en-US" sz="1100" dirty="0">
                          <a:latin typeface="IBM Plex Sans" panose="020B0503050203000203" pitchFamily="34" charset="0"/>
                        </a:rPr>
                        <a:t>1</a:t>
                      </a:r>
                    </a:p>
                  </a:txBody>
                  <a:tcPr marT="72000" marB="72000">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indent="0">
                        <a:buFont typeface="Arial" panose="020B0604020202020204" pitchFamily="34" charset="0"/>
                        <a:buNone/>
                      </a:pPr>
                      <a:r>
                        <a:rPr lang="en-US" sz="1100" dirty="0">
                          <a:latin typeface="IBM Plex Sans" panose="020B0503050203000203" pitchFamily="34" charset="0"/>
                        </a:rPr>
                        <a:t>Allow multiple query / compute engines to operate on the same data without duplication</a:t>
                      </a:r>
                    </a:p>
                  </a:txBody>
                  <a:tcPr marT="72000" marB="72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indent="0">
                        <a:buFont typeface="Arial" panose="020B0604020202020204" pitchFamily="34" charset="0"/>
                        <a:buNone/>
                      </a:pPr>
                      <a:r>
                        <a:rPr lang="en-US" sz="1100" dirty="0">
                          <a:latin typeface="IBM Plex Sans" panose="020B0503050203000203" pitchFamily="34" charset="0"/>
                        </a:rPr>
                        <a:t>Query engine can be Impala and/or Spark</a:t>
                      </a:r>
                    </a:p>
                  </a:txBody>
                  <a:tcPr marT="72000" marB="72000">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extLst>
                  <a:ext uri="{0D108BD9-81ED-4DB2-BD59-A6C34878D82A}">
                    <a16:rowId xmlns:a16="http://schemas.microsoft.com/office/drawing/2014/main" val="2299962604"/>
                  </a:ext>
                </a:extLst>
              </a:tr>
              <a:tr h="231803">
                <a:tc>
                  <a:txBody>
                    <a:bodyPr/>
                    <a:lstStyle/>
                    <a:p>
                      <a:pPr algn="ctr"/>
                      <a:r>
                        <a:rPr lang="en-US" sz="1100" dirty="0">
                          <a:latin typeface="IBM Plex Sans" panose="020B0503050203000203" pitchFamily="34" charset="0"/>
                        </a:rPr>
                        <a:t>2</a:t>
                      </a:r>
                    </a:p>
                  </a:txBody>
                  <a:tcPr marT="72000" marB="72000">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indent="0">
                        <a:buFont typeface="Arial" panose="020B0604020202020204" pitchFamily="34" charset="0"/>
                        <a:buNone/>
                      </a:pPr>
                      <a:r>
                        <a:rPr lang="en-US" sz="1100" dirty="0">
                          <a:latin typeface="IBM Plex Sans" panose="020B0503050203000203" pitchFamily="34" charset="0"/>
                        </a:rPr>
                        <a:t>Allow the query engines to change without necessarily migrating the data </a:t>
                      </a:r>
                    </a:p>
                  </a:txBody>
                  <a:tcPr marT="72000" marB="72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indent="0">
                        <a:buFont typeface="Arial" panose="020B0604020202020204" pitchFamily="34" charset="0"/>
                        <a:buNone/>
                      </a:pPr>
                      <a:r>
                        <a:rPr lang="en-US" sz="1100" dirty="0">
                          <a:latin typeface="IBM Plex Sans" panose="020B0503050203000203" pitchFamily="34" charset="0"/>
                        </a:rPr>
                        <a:t>Yes, query engine(s) is/are independent</a:t>
                      </a:r>
                    </a:p>
                  </a:txBody>
                  <a:tcPr marT="72000" marB="72000">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extLst>
                  <a:ext uri="{0D108BD9-81ED-4DB2-BD59-A6C34878D82A}">
                    <a16:rowId xmlns:a16="http://schemas.microsoft.com/office/drawing/2014/main" val="2490575873"/>
                  </a:ext>
                </a:extLst>
              </a:tr>
              <a:tr h="231803">
                <a:tc>
                  <a:txBody>
                    <a:bodyPr/>
                    <a:lstStyle/>
                    <a:p>
                      <a:pPr algn="ctr"/>
                      <a:r>
                        <a:rPr lang="en-US" sz="1100" dirty="0">
                          <a:latin typeface="IBM Plex Sans" panose="020B0503050203000203" pitchFamily="34" charset="0"/>
                        </a:rPr>
                        <a:t>3</a:t>
                      </a:r>
                    </a:p>
                  </a:txBody>
                  <a:tcPr marT="72000" marB="72000">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indent="0">
                        <a:buFont typeface="Arial" panose="020B0604020202020204" pitchFamily="34" charset="0"/>
                        <a:buNone/>
                      </a:pPr>
                      <a:r>
                        <a:rPr lang="en-US" sz="1100" dirty="0">
                          <a:latin typeface="IBM Plex Sans" panose="020B0503050203000203" pitchFamily="34" charset="0"/>
                        </a:rPr>
                        <a:t>Allow compute resources can be scaled independently, thereby saving cost</a:t>
                      </a:r>
                    </a:p>
                  </a:txBody>
                  <a:tcPr marT="72000" marB="72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indent="0">
                        <a:buFont typeface="Arial" panose="020B0604020202020204" pitchFamily="34" charset="0"/>
                        <a:buNone/>
                      </a:pPr>
                      <a:r>
                        <a:rPr lang="en-US" sz="1100" dirty="0">
                          <a:latin typeface="IBM Plex Sans" panose="020B0503050203000203" pitchFamily="34" charset="0"/>
                        </a:rPr>
                        <a:t>Each of the CDP services can be scaled</a:t>
                      </a:r>
                    </a:p>
                  </a:txBody>
                  <a:tcPr marT="72000" marB="72000">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extLst>
                  <a:ext uri="{0D108BD9-81ED-4DB2-BD59-A6C34878D82A}">
                    <a16:rowId xmlns:a16="http://schemas.microsoft.com/office/drawing/2014/main" val="2036177009"/>
                  </a:ext>
                </a:extLst>
              </a:tr>
              <a:tr h="231803">
                <a:tc>
                  <a:txBody>
                    <a:bodyPr/>
                    <a:lstStyle/>
                    <a:p>
                      <a:pPr algn="ctr"/>
                      <a:r>
                        <a:rPr lang="en-US" sz="1100" dirty="0">
                          <a:latin typeface="IBM Plex Sans" panose="020B0503050203000203" pitchFamily="34" charset="0"/>
                        </a:rPr>
                        <a:t>4</a:t>
                      </a:r>
                    </a:p>
                  </a:txBody>
                  <a:tcPr marT="72000" marB="72000">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indent="0">
                        <a:buFont typeface="Arial" panose="020B0604020202020204" pitchFamily="34" charset="0"/>
                        <a:buNone/>
                      </a:pPr>
                      <a:r>
                        <a:rPr lang="en-US" sz="1100" dirty="0">
                          <a:latin typeface="IBM Plex Sans" panose="020B0503050203000203" pitchFamily="34" charset="0"/>
                        </a:rPr>
                        <a:t>Have single storage layer, built on a distributed file system capable of storing all types of data</a:t>
                      </a:r>
                    </a:p>
                  </a:txBody>
                  <a:tcPr marT="72000" marB="72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indent="0">
                        <a:buFont typeface="Arial" panose="020B0604020202020204" pitchFamily="34" charset="0"/>
                        <a:buNone/>
                      </a:pPr>
                      <a:r>
                        <a:rPr lang="en-US" sz="1100" dirty="0">
                          <a:latin typeface="IBM Plex Sans" panose="020B0503050203000203" pitchFamily="34" charset="0"/>
                        </a:rPr>
                        <a:t>Ozone in CDP can store all types of data</a:t>
                      </a:r>
                    </a:p>
                  </a:txBody>
                  <a:tcPr marT="72000" marB="72000">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extLst>
                  <a:ext uri="{0D108BD9-81ED-4DB2-BD59-A6C34878D82A}">
                    <a16:rowId xmlns:a16="http://schemas.microsoft.com/office/drawing/2014/main" val="1869346336"/>
                  </a:ext>
                </a:extLst>
              </a:tr>
              <a:tr h="231803">
                <a:tc>
                  <a:txBody>
                    <a:bodyPr/>
                    <a:lstStyle/>
                    <a:p>
                      <a:pPr algn="ctr"/>
                      <a:r>
                        <a:rPr lang="en-US" sz="1100" dirty="0">
                          <a:latin typeface="IBM Plex Sans" panose="020B0503050203000203" pitchFamily="34" charset="0"/>
                        </a:rPr>
                        <a:t>5</a:t>
                      </a:r>
                    </a:p>
                  </a:txBody>
                  <a:tcPr marT="72000" marB="72000">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indent="0">
                        <a:buFont typeface="Arial" panose="020B0604020202020204" pitchFamily="34" charset="0"/>
                        <a:buNone/>
                      </a:pPr>
                      <a:r>
                        <a:rPr lang="en-US" sz="1100" dirty="0">
                          <a:latin typeface="IBM Plex Sans" panose="020B0503050203000203" pitchFamily="34" charset="0"/>
                        </a:rPr>
                        <a:t>Storage must support ACID properties to support concurrent read/writes </a:t>
                      </a:r>
                    </a:p>
                  </a:txBody>
                  <a:tcPr marT="72000" marB="72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indent="0">
                        <a:buFont typeface="Arial" panose="020B0604020202020204" pitchFamily="34" charset="0"/>
                        <a:buNone/>
                      </a:pPr>
                      <a:r>
                        <a:rPr lang="en-US" sz="1100" dirty="0">
                          <a:latin typeface="IBM Plex Sans" panose="020B0503050203000203" pitchFamily="34" charset="0"/>
                        </a:rPr>
                        <a:t>Iceberg tables are ACID compliant</a:t>
                      </a:r>
                    </a:p>
                  </a:txBody>
                  <a:tcPr marT="72000" marB="72000">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extLst>
                  <a:ext uri="{0D108BD9-81ED-4DB2-BD59-A6C34878D82A}">
                    <a16:rowId xmlns:a16="http://schemas.microsoft.com/office/drawing/2014/main" val="3679833249"/>
                  </a:ext>
                </a:extLst>
              </a:tr>
              <a:tr h="231803">
                <a:tc>
                  <a:txBody>
                    <a:bodyPr/>
                    <a:lstStyle/>
                    <a:p>
                      <a:pPr algn="ctr"/>
                      <a:r>
                        <a:rPr lang="en-US" sz="1100" dirty="0">
                          <a:latin typeface="IBM Plex Sans" panose="020B0503050203000203" pitchFamily="34" charset="0"/>
                        </a:rPr>
                        <a:t>6</a:t>
                      </a:r>
                    </a:p>
                  </a:txBody>
                  <a:tcPr marT="72000" marB="72000">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indent="0">
                        <a:buFont typeface="Arial" panose="020B0604020202020204" pitchFamily="34" charset="0"/>
                        <a:buNone/>
                      </a:pPr>
                      <a:r>
                        <a:rPr lang="en-US" sz="1100" dirty="0">
                          <a:latin typeface="IBM Plex Sans" panose="020B0503050203000203" pitchFamily="34" charset="0"/>
                        </a:rPr>
                        <a:t>Should be able to archive data based on age and/or frequency of data</a:t>
                      </a:r>
                    </a:p>
                  </a:txBody>
                  <a:tcPr marT="72000" marB="72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indent="0">
                        <a:buFont typeface="Arial" panose="020B0604020202020204" pitchFamily="34" charset="0"/>
                        <a:buNone/>
                      </a:pPr>
                      <a:r>
                        <a:rPr lang="en-US" sz="1100" dirty="0">
                          <a:latin typeface="IBM Plex Sans" panose="020B0503050203000203" pitchFamily="34" charset="0"/>
                        </a:rPr>
                        <a:t>Ozone - Hot, warm and cold stores </a:t>
                      </a:r>
                    </a:p>
                  </a:txBody>
                  <a:tcPr marT="72000" marB="72000">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extLst>
                  <a:ext uri="{0D108BD9-81ED-4DB2-BD59-A6C34878D82A}">
                    <a16:rowId xmlns:a16="http://schemas.microsoft.com/office/drawing/2014/main" val="540201768"/>
                  </a:ext>
                </a:extLst>
              </a:tr>
              <a:tr h="231803">
                <a:tc>
                  <a:txBody>
                    <a:bodyPr/>
                    <a:lstStyle/>
                    <a:p>
                      <a:pPr algn="ctr"/>
                      <a:r>
                        <a:rPr lang="en-US" sz="1100" dirty="0">
                          <a:latin typeface="IBM Plex Sans" panose="020B0503050203000203" pitchFamily="34" charset="0"/>
                        </a:rPr>
                        <a:t>7</a:t>
                      </a:r>
                    </a:p>
                  </a:txBody>
                  <a:tcPr marT="72000" marB="72000">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indent="0">
                        <a:buFont typeface="Arial" panose="020B0604020202020204" pitchFamily="34" charset="0"/>
                        <a:buNone/>
                      </a:pPr>
                      <a:r>
                        <a:rPr lang="en-US" sz="1100" dirty="0">
                          <a:latin typeface="IBM Plex Sans" panose="020B0503050203000203" pitchFamily="34" charset="0"/>
                        </a:rPr>
                        <a:t>Data pipeline must leverage distributed architecture with opensource software</a:t>
                      </a:r>
                    </a:p>
                  </a:txBody>
                  <a:tcPr marT="72000" marB="72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indent="0">
                        <a:buFont typeface="Arial" panose="020B0604020202020204" pitchFamily="34" charset="0"/>
                        <a:buNone/>
                      </a:pPr>
                      <a:r>
                        <a:rPr lang="en-US" sz="1100" dirty="0">
                          <a:latin typeface="IBM Plex Sans" panose="020B0503050203000203" pitchFamily="34" charset="0"/>
                        </a:rPr>
                        <a:t>Built on Apache Spark</a:t>
                      </a:r>
                    </a:p>
                  </a:txBody>
                  <a:tcPr marT="72000" marB="72000">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extLst>
                  <a:ext uri="{0D108BD9-81ED-4DB2-BD59-A6C34878D82A}">
                    <a16:rowId xmlns:a16="http://schemas.microsoft.com/office/drawing/2014/main" val="43406298"/>
                  </a:ext>
                </a:extLst>
              </a:tr>
              <a:tr h="231803">
                <a:tc>
                  <a:txBody>
                    <a:bodyPr/>
                    <a:lstStyle/>
                    <a:p>
                      <a:pPr algn="ctr"/>
                      <a:r>
                        <a:rPr lang="en-US" sz="1100" dirty="0">
                          <a:latin typeface="IBM Plex Sans" panose="020B0503050203000203" pitchFamily="34" charset="0"/>
                        </a:rPr>
                        <a:t>8</a:t>
                      </a:r>
                    </a:p>
                  </a:txBody>
                  <a:tcPr marT="72000" marB="72000">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100" dirty="0">
                          <a:latin typeface="IBM Plex Sans" panose="020B0503050203000203" pitchFamily="34" charset="0"/>
                        </a:rPr>
                        <a:t>Data must be interoperable across tools with open, columnar formats like Parquet, ORC, or Avro</a:t>
                      </a:r>
                    </a:p>
                  </a:txBody>
                  <a:tcPr marT="72000" marB="72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100" dirty="0">
                          <a:latin typeface="IBM Plex Sans" panose="020B0503050203000203" pitchFamily="34" charset="0"/>
                        </a:rPr>
                        <a:t>Avro and Parquet are planned to be used</a:t>
                      </a:r>
                    </a:p>
                  </a:txBody>
                  <a:tcPr marT="72000" marB="72000">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extLst>
                  <a:ext uri="{0D108BD9-81ED-4DB2-BD59-A6C34878D82A}">
                    <a16:rowId xmlns:a16="http://schemas.microsoft.com/office/drawing/2014/main" val="2702791989"/>
                  </a:ext>
                </a:extLst>
              </a:tr>
              <a:tr h="231803">
                <a:tc>
                  <a:txBody>
                    <a:bodyPr/>
                    <a:lstStyle/>
                    <a:p>
                      <a:pPr algn="ctr"/>
                      <a:r>
                        <a:rPr lang="en-US" sz="1100" dirty="0">
                          <a:latin typeface="IBM Plex Sans" panose="020B0503050203000203" pitchFamily="34" charset="0"/>
                        </a:rPr>
                        <a:t>9</a:t>
                      </a:r>
                    </a:p>
                  </a:txBody>
                  <a:tcPr marT="72000" marB="72000">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indent="0">
                        <a:buFont typeface="Arial" panose="020B0604020202020204" pitchFamily="34" charset="0"/>
                        <a:buNone/>
                      </a:pPr>
                      <a:r>
                        <a:rPr lang="en-US" sz="1100" dirty="0">
                          <a:latin typeface="IBM Plex Sans" panose="020B0503050203000203" pitchFamily="34" charset="0"/>
                        </a:rPr>
                        <a:t>Support data indexing, partitioning, and caching to optimize query performance</a:t>
                      </a:r>
                    </a:p>
                  </a:txBody>
                  <a:tcPr marT="72000" marB="72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indent="0">
                        <a:buFont typeface="Arial" panose="020B0604020202020204" pitchFamily="34" charset="0"/>
                        <a:buNone/>
                      </a:pPr>
                      <a:r>
                        <a:rPr lang="en-US" sz="1100" dirty="0">
                          <a:latin typeface="IBM Plex Sans" panose="020B0503050203000203" pitchFamily="34" charset="0"/>
                        </a:rPr>
                        <a:t>Iceberg / Impala together will meet this</a:t>
                      </a:r>
                    </a:p>
                  </a:txBody>
                  <a:tcPr marT="72000" marB="72000">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extLst>
                  <a:ext uri="{0D108BD9-81ED-4DB2-BD59-A6C34878D82A}">
                    <a16:rowId xmlns:a16="http://schemas.microsoft.com/office/drawing/2014/main" val="2468303505"/>
                  </a:ext>
                </a:extLst>
              </a:tr>
              <a:tr h="361490">
                <a:tc>
                  <a:txBody>
                    <a:bodyPr/>
                    <a:lstStyle/>
                    <a:p>
                      <a:pPr algn="ctr"/>
                      <a:r>
                        <a:rPr lang="en-US" sz="1100" dirty="0">
                          <a:latin typeface="IBM Plex Sans" panose="020B0503050203000203" pitchFamily="34" charset="0"/>
                        </a:rPr>
                        <a:t>10</a:t>
                      </a:r>
                    </a:p>
                  </a:txBody>
                  <a:tcPr marT="72000" marB="72000">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indent="0">
                        <a:buFont typeface="Arial" panose="020B0604020202020204" pitchFamily="34" charset="0"/>
                        <a:buNone/>
                      </a:pPr>
                      <a:r>
                        <a:rPr lang="en-US" sz="1100" dirty="0">
                          <a:latin typeface="IBM Plex Sans" panose="020B0503050203000203" pitchFamily="34" charset="0"/>
                        </a:rPr>
                        <a:t>Support periodic compaction and cleaning processes to manage small files and optimize storage utilization</a:t>
                      </a:r>
                    </a:p>
                  </a:txBody>
                  <a:tcPr marT="72000" marB="72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indent="0">
                        <a:buFont typeface="Arial" panose="020B0604020202020204" pitchFamily="34" charset="0"/>
                        <a:buNone/>
                      </a:pPr>
                      <a:r>
                        <a:rPr lang="en-US" sz="1100" dirty="0">
                          <a:latin typeface="IBM Plex Sans" panose="020B0503050203000203" pitchFamily="34" charset="0"/>
                        </a:rPr>
                        <a:t>CDW supports periodic compaction</a:t>
                      </a:r>
                    </a:p>
                  </a:txBody>
                  <a:tcPr marT="72000" marB="72000">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extLst>
                  <a:ext uri="{0D108BD9-81ED-4DB2-BD59-A6C34878D82A}">
                    <a16:rowId xmlns:a16="http://schemas.microsoft.com/office/drawing/2014/main" val="3728573641"/>
                  </a:ext>
                </a:extLst>
              </a:tr>
              <a:tr h="361490">
                <a:tc>
                  <a:txBody>
                    <a:bodyPr/>
                    <a:lstStyle/>
                    <a:p>
                      <a:pPr algn="ctr"/>
                      <a:r>
                        <a:rPr lang="en-US" sz="1100" dirty="0">
                          <a:latin typeface="IBM Plex Sans" panose="020B0503050203000203" pitchFamily="34" charset="0"/>
                        </a:rPr>
                        <a:t>11</a:t>
                      </a:r>
                    </a:p>
                  </a:txBody>
                  <a:tcPr marT="72000" marB="72000">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indent="0">
                        <a:buFont typeface="Arial" panose="020B0604020202020204" pitchFamily="34" charset="0"/>
                        <a:buNone/>
                      </a:pPr>
                      <a:r>
                        <a:rPr lang="en-US" sz="1100" dirty="0">
                          <a:latin typeface="IBM Plex Sans" panose="020B0503050203000203" pitchFamily="34" charset="0"/>
                        </a:rPr>
                        <a:t>Data to be optimized for high-performance analytics, with columnar storage, data skipping, and compression</a:t>
                      </a:r>
                    </a:p>
                  </a:txBody>
                  <a:tcPr marT="72000" marB="72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indent="0">
                        <a:buFont typeface="Arial" panose="020B0604020202020204" pitchFamily="34" charset="0"/>
                        <a:buNone/>
                      </a:pPr>
                      <a:r>
                        <a:rPr lang="en-US" sz="1100" dirty="0">
                          <a:latin typeface="IBM Plex Sans" panose="020B0503050203000203" pitchFamily="34" charset="0"/>
                        </a:rPr>
                        <a:t>Parquet provides compressed columnar data</a:t>
                      </a:r>
                    </a:p>
                  </a:txBody>
                  <a:tcPr marT="72000" marB="72000">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extLst>
                  <a:ext uri="{0D108BD9-81ED-4DB2-BD59-A6C34878D82A}">
                    <a16:rowId xmlns:a16="http://schemas.microsoft.com/office/drawing/2014/main" val="2034137506"/>
                  </a:ext>
                </a:extLst>
              </a:tr>
              <a:tr h="361490">
                <a:tc>
                  <a:txBody>
                    <a:bodyPr/>
                    <a:lstStyle/>
                    <a:p>
                      <a:pPr algn="ctr"/>
                      <a:r>
                        <a:rPr lang="en-US" sz="1100" dirty="0">
                          <a:latin typeface="IBM Plex Sans" panose="020B0503050203000203" pitchFamily="34" charset="0"/>
                        </a:rPr>
                        <a:t>12</a:t>
                      </a:r>
                    </a:p>
                  </a:txBody>
                  <a:tcPr marT="72000" marB="72000">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indent="0">
                        <a:buFont typeface="Arial" panose="020B0604020202020204" pitchFamily="34" charset="0"/>
                        <a:buNone/>
                      </a:pPr>
                      <a:r>
                        <a:rPr lang="en-US" sz="1100" dirty="0">
                          <a:latin typeface="IBM Plex Sans" panose="020B0503050203000203" pitchFamily="34" charset="0"/>
                        </a:rPr>
                        <a:t>Should leverage containerized deployment as much as possible</a:t>
                      </a:r>
                    </a:p>
                  </a:txBody>
                  <a:tcPr marT="72000" marB="72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indent="0">
                        <a:buFont typeface="Arial" panose="020B0604020202020204" pitchFamily="34" charset="0"/>
                        <a:buNone/>
                      </a:pPr>
                      <a:r>
                        <a:rPr lang="en-US" sz="1100" dirty="0">
                          <a:latin typeface="IBM Plex Sans" panose="020B0503050203000203" pitchFamily="34" charset="0"/>
                        </a:rPr>
                        <a:t>Data pipeline are ML workload will be containerized</a:t>
                      </a:r>
                    </a:p>
                  </a:txBody>
                  <a:tcPr marT="72000" marB="72000">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extLst>
                  <a:ext uri="{0D108BD9-81ED-4DB2-BD59-A6C34878D82A}">
                    <a16:rowId xmlns:a16="http://schemas.microsoft.com/office/drawing/2014/main" val="805408587"/>
                  </a:ext>
                </a:extLst>
              </a:tr>
              <a:tr h="361490">
                <a:tc>
                  <a:txBody>
                    <a:bodyPr/>
                    <a:lstStyle/>
                    <a:p>
                      <a:pPr algn="ctr"/>
                      <a:r>
                        <a:rPr lang="en-US" sz="1100" dirty="0">
                          <a:latin typeface="IBM Plex Sans" panose="020B0503050203000203" pitchFamily="34" charset="0"/>
                        </a:rPr>
                        <a:t>13</a:t>
                      </a:r>
                    </a:p>
                  </a:txBody>
                  <a:tcPr marT="72000" marB="72000">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indent="0">
                        <a:buFont typeface="Arial" panose="020B0604020202020204" pitchFamily="34" charset="0"/>
                        <a:buNone/>
                      </a:pPr>
                      <a:r>
                        <a:rPr lang="en-US" sz="1100" dirty="0">
                          <a:latin typeface="IBM Plex Sans" panose="020B0503050203000203" pitchFamily="34" charset="0"/>
                        </a:rPr>
                        <a:t>Support for data ingestion and processing in batch mode</a:t>
                      </a:r>
                    </a:p>
                  </a:txBody>
                  <a:tcPr marT="72000" marB="72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indent="0">
                        <a:buFont typeface="Arial" panose="020B0604020202020204" pitchFamily="34" charset="0"/>
                        <a:buNone/>
                      </a:pPr>
                      <a:r>
                        <a:rPr lang="en-US" sz="1100" dirty="0">
                          <a:latin typeface="IBM Plex Sans" panose="020B0503050203000203" pitchFamily="34" charset="0"/>
                        </a:rPr>
                        <a:t>Apache NiFi and Spark support batch ingestion, process</a:t>
                      </a:r>
                    </a:p>
                  </a:txBody>
                  <a:tcPr marT="72000" marB="72000">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extLst>
                  <a:ext uri="{0D108BD9-81ED-4DB2-BD59-A6C34878D82A}">
                    <a16:rowId xmlns:a16="http://schemas.microsoft.com/office/drawing/2014/main" val="1186269585"/>
                  </a:ext>
                </a:extLst>
              </a:tr>
              <a:tr h="361490">
                <a:tc>
                  <a:txBody>
                    <a:bodyPr/>
                    <a:lstStyle/>
                    <a:p>
                      <a:pPr algn="ctr"/>
                      <a:r>
                        <a:rPr lang="en-US" sz="1100" dirty="0">
                          <a:latin typeface="IBM Plex Sans" panose="020B0503050203000203" pitchFamily="34" charset="0"/>
                        </a:rPr>
                        <a:t>14</a:t>
                      </a:r>
                    </a:p>
                  </a:txBody>
                  <a:tcPr marT="72000" marB="72000">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indent="0">
                        <a:buFont typeface="Arial" panose="020B0604020202020204" pitchFamily="34" charset="0"/>
                        <a:buNone/>
                      </a:pPr>
                      <a:r>
                        <a:rPr lang="en-US" sz="1100" dirty="0">
                          <a:latin typeface="IBM Plex Sans" panose="020B0503050203000203" pitchFamily="34" charset="0"/>
                        </a:rPr>
                        <a:t>Support real-time data processing through low-latency data ingestion and processing through streams</a:t>
                      </a:r>
                    </a:p>
                  </a:txBody>
                  <a:tcPr marT="72000" marB="72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indent="0">
                        <a:buFont typeface="Arial" panose="020B0604020202020204" pitchFamily="34" charset="0"/>
                        <a:buNone/>
                      </a:pPr>
                      <a:r>
                        <a:rPr lang="en-US" sz="1100" dirty="0">
                          <a:latin typeface="IBM Plex Sans" panose="020B0503050203000203" pitchFamily="34" charset="0"/>
                        </a:rPr>
                        <a:t>Apache Kafka and Flink together will support</a:t>
                      </a:r>
                    </a:p>
                  </a:txBody>
                  <a:tcPr marT="72000" marB="72000">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extLst>
                  <a:ext uri="{0D108BD9-81ED-4DB2-BD59-A6C34878D82A}">
                    <a16:rowId xmlns:a16="http://schemas.microsoft.com/office/drawing/2014/main" val="1919543966"/>
                  </a:ext>
                </a:extLst>
              </a:tr>
              <a:tr h="361490">
                <a:tc>
                  <a:txBody>
                    <a:bodyPr/>
                    <a:lstStyle/>
                    <a:p>
                      <a:pPr algn="ctr"/>
                      <a:r>
                        <a:rPr lang="en-US" sz="1100" dirty="0">
                          <a:latin typeface="IBM Plex Sans" panose="020B0503050203000203" pitchFamily="34" charset="0"/>
                        </a:rPr>
                        <a:t>15</a:t>
                      </a:r>
                    </a:p>
                  </a:txBody>
                  <a:tcPr marT="72000" marB="72000">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indent="0">
                        <a:buFont typeface="Arial" panose="020B0604020202020204" pitchFamily="34" charset="0"/>
                        <a:buNone/>
                      </a:pPr>
                      <a:r>
                        <a:rPr lang="en-US" sz="1100" dirty="0">
                          <a:latin typeface="IBM Plex Sans" panose="020B0503050203000203" pitchFamily="34" charset="0"/>
                        </a:rPr>
                        <a:t>Support analytics on structured as well as semi/un-structured data</a:t>
                      </a:r>
                    </a:p>
                  </a:txBody>
                  <a:tcPr marT="72000" marB="72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indent="0">
                        <a:buFont typeface="Arial" panose="020B0604020202020204" pitchFamily="34" charset="0"/>
                        <a:buNone/>
                      </a:pPr>
                      <a:r>
                        <a:rPr lang="en-US" sz="1100" dirty="0">
                          <a:latin typeface="IBM Plex Sans" panose="020B0503050203000203" pitchFamily="34" charset="0"/>
                        </a:rPr>
                        <a:t>From storage perspective: Ozone will support </a:t>
                      </a:r>
                    </a:p>
                    <a:p>
                      <a:pPr marL="0" indent="0">
                        <a:buFont typeface="Arial" panose="020B0604020202020204" pitchFamily="34" charset="0"/>
                        <a:buNone/>
                      </a:pPr>
                      <a:r>
                        <a:rPr lang="en-US" sz="1100" dirty="0">
                          <a:latin typeface="IBM Plex Sans" panose="020B0503050203000203" pitchFamily="34" charset="0"/>
                        </a:rPr>
                        <a:t>From compute perspective: unstructured data will be converted to embeddings and vector database will store the embeddings</a:t>
                      </a:r>
                    </a:p>
                  </a:txBody>
                  <a:tcPr marT="72000" marB="72000">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extLst>
                  <a:ext uri="{0D108BD9-81ED-4DB2-BD59-A6C34878D82A}">
                    <a16:rowId xmlns:a16="http://schemas.microsoft.com/office/drawing/2014/main" val="3269153758"/>
                  </a:ext>
                </a:extLst>
              </a:tr>
            </a:tbl>
          </a:graphicData>
        </a:graphic>
      </p:graphicFrame>
      <p:sp>
        <p:nvSpPr>
          <p:cNvPr id="5" name="TextBox 4">
            <a:extLst>
              <a:ext uri="{FF2B5EF4-FFF2-40B4-BE49-F238E27FC236}">
                <a16:creationId xmlns:a16="http://schemas.microsoft.com/office/drawing/2014/main" id="{0B5CA083-B88F-112C-8D43-30F99C6092EB}"/>
              </a:ext>
            </a:extLst>
          </p:cNvPr>
          <p:cNvSpPr txBox="1"/>
          <p:nvPr/>
        </p:nvSpPr>
        <p:spPr>
          <a:xfrm>
            <a:off x="8942627" y="289646"/>
            <a:ext cx="1144865" cy="276999"/>
          </a:xfrm>
          <a:prstGeom prst="rect">
            <a:avLst/>
          </a:prstGeom>
          <a:solidFill>
            <a:schemeClr val="accent6">
              <a:lumMod val="20000"/>
              <a:lumOff val="80000"/>
            </a:schemeClr>
          </a:solidFill>
        </p:spPr>
        <p:txBody>
          <a:bodyPr wrap="none" rtlCol="0">
            <a:spAutoFit/>
          </a:bodyPr>
          <a:lstStyle/>
          <a:p>
            <a:pPr algn="ctr">
              <a:spcBef>
                <a:spcPts val="600"/>
              </a:spcBef>
            </a:pPr>
            <a:r>
              <a:rPr lang="en-US" sz="1200" dirty="0">
                <a:latin typeface="IBM Plex Sans" panose="020B0503050203000203" pitchFamily="34" charset="0"/>
              </a:rPr>
              <a:t>Fully satisfied</a:t>
            </a:r>
          </a:p>
        </p:txBody>
      </p:sp>
      <p:sp>
        <p:nvSpPr>
          <p:cNvPr id="6" name="TextBox 5">
            <a:extLst>
              <a:ext uri="{FF2B5EF4-FFF2-40B4-BE49-F238E27FC236}">
                <a16:creationId xmlns:a16="http://schemas.microsoft.com/office/drawing/2014/main" id="{54CBD384-DB88-B38E-A9A9-EA24A4B28535}"/>
              </a:ext>
            </a:extLst>
          </p:cNvPr>
          <p:cNvSpPr txBox="1"/>
          <p:nvPr/>
        </p:nvSpPr>
        <p:spPr>
          <a:xfrm>
            <a:off x="10238569" y="289646"/>
            <a:ext cx="1375698" cy="276999"/>
          </a:xfrm>
          <a:prstGeom prst="rect">
            <a:avLst/>
          </a:prstGeom>
          <a:solidFill>
            <a:schemeClr val="accent4">
              <a:lumMod val="20000"/>
              <a:lumOff val="80000"/>
            </a:schemeClr>
          </a:solidFill>
        </p:spPr>
        <p:txBody>
          <a:bodyPr wrap="none" rtlCol="0">
            <a:spAutoFit/>
          </a:bodyPr>
          <a:lstStyle/>
          <a:p>
            <a:pPr algn="ctr">
              <a:spcBef>
                <a:spcPts val="600"/>
              </a:spcBef>
            </a:pPr>
            <a:r>
              <a:rPr lang="en-US" sz="1200" dirty="0">
                <a:latin typeface="IBM Plex Sans" panose="020B0503050203000203" pitchFamily="34" charset="0"/>
              </a:rPr>
              <a:t>Partially satisfied</a:t>
            </a:r>
          </a:p>
        </p:txBody>
      </p:sp>
    </p:spTree>
    <p:extLst>
      <p:ext uri="{BB962C8B-B14F-4D97-AF65-F5344CB8AC3E}">
        <p14:creationId xmlns:p14="http://schemas.microsoft.com/office/powerpoint/2010/main" val="117952709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19050">
          <a:solidFill>
            <a:schemeClr val="tx1">
              <a:lumMod val="50000"/>
              <a:lumOff val="50000"/>
            </a:schemeClr>
          </a:solidFill>
        </a:ln>
      </a:spPr>
      <a:bodyPr rtlCol="0" anchor="ctr"/>
      <a:lstStyle>
        <a:defPPr algn="ctr" defTabSz="1097236">
          <a:defRPr sz="1400" dirty="0" smtClean="0">
            <a:solidFill>
              <a:schemeClr val="tx1"/>
            </a:solidFill>
            <a:latin typeface="IBM Plex Sans" panose="020B0503050203000203" pitchFamily="34" charset="0"/>
          </a:defRPr>
        </a:defPPr>
      </a:lstStyle>
      <a:style>
        <a:lnRef idx="2">
          <a:schemeClr val="accent1">
            <a:shade val="15000"/>
          </a:schemeClr>
        </a:lnRef>
        <a:fillRef idx="1">
          <a:schemeClr val="accent1"/>
        </a:fillRef>
        <a:effectRef idx="0">
          <a:schemeClr val="accent1"/>
        </a:effectRef>
        <a:fontRef idx="minor">
          <a:schemeClr val="lt1"/>
        </a:fontRef>
      </a:style>
    </a:spDef>
    <a:txDef>
      <a:spPr>
        <a:noFill/>
      </a:spPr>
      <a:bodyPr wrap="none" rtlCol="0">
        <a:spAutoFit/>
      </a:bodyPr>
      <a:lstStyle>
        <a:defPPr algn="ctr">
          <a:spcBef>
            <a:spcPts val="600"/>
          </a:spcBef>
          <a:defRPr sz="1200" dirty="0" smtClean="0">
            <a:latin typeface="IBM Plex Sans" panose="020B0503050203000203" pitchFamily="34"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7_Light Background">
  <a:themeElements>
    <a:clrScheme name="IBM Services Palette Final">
      <a:dk1>
        <a:srgbClr val="000000"/>
      </a:dk1>
      <a:lt1>
        <a:srgbClr val="051243"/>
      </a:lt1>
      <a:dk2>
        <a:srgbClr val="F3F3F3"/>
      </a:dk2>
      <a:lt2>
        <a:srgbClr val="FFFFFF"/>
      </a:lt2>
      <a:accent1>
        <a:srgbClr val="6EA6FF"/>
      </a:accent1>
      <a:accent2>
        <a:srgbClr val="0F6DFF"/>
      </a:accent2>
      <a:accent3>
        <a:srgbClr val="0530AD"/>
      </a:accent3>
      <a:accent4>
        <a:srgbClr val="00BAB6"/>
      </a:accent4>
      <a:accent5>
        <a:srgbClr val="924CFC"/>
      </a:accent5>
      <a:accent6>
        <a:srgbClr val="D7306D"/>
      </a:accent6>
      <a:hlink>
        <a:srgbClr val="0F6DFF"/>
      </a:hlink>
      <a:folHlink>
        <a:srgbClr val="E0E0E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gn="l">
          <a:defRPr sz="2000" dirty="0">
            <a:latin typeface="IBM Plex Sans" panose="020B0503050000000000"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2"/>
          </a:solidFill>
          <a:tailEnd type="triangle"/>
        </a:ln>
      </a:spPr>
      <a:bodyPr/>
      <a:lstStyle/>
      <a:style>
        <a:lnRef idx="1">
          <a:schemeClr val="accent1"/>
        </a:lnRef>
        <a:fillRef idx="0">
          <a:schemeClr val="accent1"/>
        </a:fillRef>
        <a:effectRef idx="0">
          <a:schemeClr val="accent1"/>
        </a:effectRef>
        <a:fontRef idx="minor">
          <a:schemeClr val="tx1"/>
        </a:fontRef>
      </a:style>
    </a:lnDef>
    <a:txDef>
      <a:spPr/>
      <a:bodyPr wrap="square" lIns="91440" tIns="45720" rIns="91440" bIns="45720" rtlCol="0">
        <a:noAutofit/>
      </a:bodyPr>
      <a:lstStyle>
        <a:defPPr>
          <a:lnSpc>
            <a:spcPct val="105000"/>
          </a:lnSpc>
          <a:spcBef>
            <a:spcPts val="1000"/>
          </a:spcBef>
          <a:defRPr sz="2000" dirty="0" err="1" smtClean="0">
            <a:solidFill>
              <a:schemeClr val="tx1"/>
            </a:solidFill>
            <a:latin typeface="IBM Plex Sans" charset="0"/>
            <a:ea typeface="IBM Plex Sans" charset="0"/>
            <a:cs typeface="IBM Plex Sans"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43318</TotalTime>
  <Words>6392</Words>
  <Application>Microsoft Office PowerPoint</Application>
  <PresentationFormat>Widescreen</PresentationFormat>
  <Paragraphs>1535</Paragraphs>
  <Slides>38</Slides>
  <Notes>15</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38</vt:i4>
      </vt:variant>
    </vt:vector>
  </HeadingPairs>
  <TitlesOfParts>
    <vt:vector size="48" baseType="lpstr">
      <vt:lpstr>Arial</vt:lpstr>
      <vt:lpstr>Calibri</vt:lpstr>
      <vt:lpstr>Calibri Light</vt:lpstr>
      <vt:lpstr>IBM Plex Sans</vt:lpstr>
      <vt:lpstr>IBM Plex Sans Condensed</vt:lpstr>
      <vt:lpstr>IBM Plex Serif</vt:lpstr>
      <vt:lpstr>Maven Pro</vt:lpstr>
      <vt:lpstr>Wingdings</vt:lpstr>
      <vt:lpstr>Office Theme</vt:lpstr>
      <vt:lpstr>7_Light Background</vt:lpstr>
      <vt:lpstr>PowerPoint Presentation</vt:lpstr>
      <vt:lpstr>SBI wants to generate business value and create impact through Data &amp; Analytics</vt:lpstr>
      <vt:lpstr>Current Data Warehouse / Lake challenges are impediments to the value realization</vt:lpstr>
      <vt:lpstr>PowerPoint Presentation</vt:lpstr>
      <vt:lpstr>The architectural requirements are further broken down to a set of principles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Architecture principles</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Subhendu Dey</dc:creator>
  <cp:lastModifiedBy>Reshmi R</cp:lastModifiedBy>
  <cp:revision>311</cp:revision>
  <dcterms:created xsi:type="dcterms:W3CDTF">2023-10-30T04:52:30Z</dcterms:created>
  <dcterms:modified xsi:type="dcterms:W3CDTF">2024-10-26T20:37:46Z</dcterms:modified>
</cp:coreProperties>
</file>